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0" r:id="rId4"/>
  </p:sldMasterIdLst>
  <p:notesMasterIdLst>
    <p:notesMasterId r:id="rId186"/>
  </p:notesMasterIdLst>
  <p:sldIdLst>
    <p:sldId id="984" r:id="rId5"/>
    <p:sldId id="1022" r:id="rId6"/>
    <p:sldId id="965" r:id="rId7"/>
    <p:sldId id="968" r:id="rId8"/>
    <p:sldId id="969" r:id="rId9"/>
    <p:sldId id="970" r:id="rId10"/>
    <p:sldId id="972" r:id="rId11"/>
    <p:sldId id="973" r:id="rId12"/>
    <p:sldId id="1032" r:id="rId13"/>
    <p:sldId id="975" r:id="rId14"/>
    <p:sldId id="976" r:id="rId15"/>
    <p:sldId id="977" r:id="rId16"/>
    <p:sldId id="978" r:id="rId17"/>
    <p:sldId id="1086" r:id="rId18"/>
    <p:sldId id="1087" r:id="rId19"/>
    <p:sldId id="1088" r:id="rId20"/>
    <p:sldId id="1089" r:id="rId21"/>
    <p:sldId id="1090" r:id="rId22"/>
    <p:sldId id="1891" r:id="rId23"/>
    <p:sldId id="979" r:id="rId24"/>
    <p:sldId id="980" r:id="rId25"/>
    <p:sldId id="981" r:id="rId26"/>
    <p:sldId id="982" r:id="rId27"/>
    <p:sldId id="1892" r:id="rId28"/>
    <p:sldId id="540" r:id="rId29"/>
    <p:sldId id="541" r:id="rId30"/>
    <p:sldId id="547" r:id="rId31"/>
    <p:sldId id="629" r:id="rId32"/>
    <p:sldId id="1006" r:id="rId33"/>
    <p:sldId id="622" r:id="rId34"/>
    <p:sldId id="620" r:id="rId35"/>
    <p:sldId id="621" r:id="rId36"/>
    <p:sldId id="625" r:id="rId37"/>
    <p:sldId id="626" r:id="rId38"/>
    <p:sldId id="719" r:id="rId39"/>
    <p:sldId id="715" r:id="rId40"/>
    <p:sldId id="750" r:id="rId41"/>
    <p:sldId id="865" r:id="rId42"/>
    <p:sldId id="550" r:id="rId43"/>
    <p:sldId id="554" r:id="rId44"/>
    <p:sldId id="553" r:id="rId45"/>
    <p:sldId id="718" r:id="rId46"/>
    <p:sldId id="555" r:id="rId47"/>
    <p:sldId id="556" r:id="rId48"/>
    <p:sldId id="632" r:id="rId49"/>
    <p:sldId id="630" r:id="rId50"/>
    <p:sldId id="633" r:id="rId51"/>
    <p:sldId id="634" r:id="rId52"/>
    <p:sldId id="703" r:id="rId53"/>
    <p:sldId id="635" r:id="rId54"/>
    <p:sldId id="636" r:id="rId55"/>
    <p:sldId id="667" r:id="rId56"/>
    <p:sldId id="644" r:id="rId57"/>
    <p:sldId id="720" r:id="rId58"/>
    <p:sldId id="638" r:id="rId59"/>
    <p:sldId id="639" r:id="rId60"/>
    <p:sldId id="645" r:id="rId61"/>
    <p:sldId id="646" r:id="rId62"/>
    <p:sldId id="647" r:id="rId63"/>
    <p:sldId id="648" r:id="rId64"/>
    <p:sldId id="640" r:id="rId65"/>
    <p:sldId id="641" r:id="rId66"/>
    <p:sldId id="642" r:id="rId67"/>
    <p:sldId id="643" r:id="rId68"/>
    <p:sldId id="866" r:id="rId69"/>
    <p:sldId id="704" r:id="rId70"/>
    <p:sldId id="690" r:id="rId71"/>
    <p:sldId id="691" r:id="rId72"/>
    <p:sldId id="692" r:id="rId73"/>
    <p:sldId id="696" r:id="rId74"/>
    <p:sldId id="697" r:id="rId75"/>
    <p:sldId id="698" r:id="rId76"/>
    <p:sldId id="699" r:id="rId77"/>
    <p:sldId id="700" r:id="rId78"/>
    <p:sldId id="701" r:id="rId79"/>
    <p:sldId id="1092" r:id="rId80"/>
    <p:sldId id="702" r:id="rId81"/>
    <p:sldId id="617" r:id="rId82"/>
    <p:sldId id="985" r:id="rId83"/>
    <p:sldId id="1069" r:id="rId84"/>
    <p:sldId id="256" r:id="rId85"/>
    <p:sldId id="974" r:id="rId86"/>
    <p:sldId id="1036" r:id="rId87"/>
    <p:sldId id="303" r:id="rId88"/>
    <p:sldId id="280" r:id="rId89"/>
    <p:sldId id="274" r:id="rId90"/>
    <p:sldId id="304" r:id="rId91"/>
    <p:sldId id="1037" r:id="rId92"/>
    <p:sldId id="276" r:id="rId93"/>
    <p:sldId id="278" r:id="rId94"/>
    <p:sldId id="1038" r:id="rId95"/>
    <p:sldId id="305" r:id="rId96"/>
    <p:sldId id="1039" r:id="rId97"/>
    <p:sldId id="1040" r:id="rId98"/>
    <p:sldId id="1041" r:id="rId99"/>
    <p:sldId id="1042" r:id="rId100"/>
    <p:sldId id="1043" r:id="rId101"/>
    <p:sldId id="971" r:id="rId102"/>
    <p:sldId id="281" r:id="rId103"/>
    <p:sldId id="285" r:id="rId104"/>
    <p:sldId id="279" r:id="rId105"/>
    <p:sldId id="1044" r:id="rId106"/>
    <p:sldId id="1045" r:id="rId107"/>
    <p:sldId id="987" r:id="rId108"/>
    <p:sldId id="983" r:id="rId109"/>
    <p:sldId id="1046" r:id="rId110"/>
    <p:sldId id="1047" r:id="rId111"/>
    <p:sldId id="986" r:id="rId112"/>
    <p:sldId id="988" r:id="rId113"/>
    <p:sldId id="989" r:id="rId114"/>
    <p:sldId id="990" r:id="rId115"/>
    <p:sldId id="991" r:id="rId116"/>
    <p:sldId id="992" r:id="rId117"/>
    <p:sldId id="993" r:id="rId118"/>
    <p:sldId id="994" r:id="rId119"/>
    <p:sldId id="995" r:id="rId120"/>
    <p:sldId id="996" r:id="rId121"/>
    <p:sldId id="997" r:id="rId122"/>
    <p:sldId id="998" r:id="rId123"/>
    <p:sldId id="999" r:id="rId124"/>
    <p:sldId id="1000" r:id="rId125"/>
    <p:sldId id="1001" r:id="rId126"/>
    <p:sldId id="290" r:id="rId127"/>
    <p:sldId id="1002" r:id="rId128"/>
    <p:sldId id="296" r:id="rId129"/>
    <p:sldId id="282" r:id="rId130"/>
    <p:sldId id="269" r:id="rId131"/>
    <p:sldId id="291" r:id="rId132"/>
    <p:sldId id="270" r:id="rId133"/>
    <p:sldId id="294" r:id="rId134"/>
    <p:sldId id="295" r:id="rId135"/>
    <p:sldId id="292" r:id="rId136"/>
    <p:sldId id="1003" r:id="rId137"/>
    <p:sldId id="1004" r:id="rId138"/>
    <p:sldId id="1048" r:id="rId139"/>
    <p:sldId id="293" r:id="rId140"/>
    <p:sldId id="298" r:id="rId141"/>
    <p:sldId id="299" r:id="rId142"/>
    <p:sldId id="300" r:id="rId143"/>
    <p:sldId id="301" r:id="rId144"/>
    <p:sldId id="410" r:id="rId145"/>
    <p:sldId id="1070" r:id="rId146"/>
    <p:sldId id="1050" r:id="rId147"/>
    <p:sldId id="1051" r:id="rId148"/>
    <p:sldId id="1052" r:id="rId149"/>
    <p:sldId id="1053" r:id="rId150"/>
    <p:sldId id="1054" r:id="rId151"/>
    <p:sldId id="1055" r:id="rId152"/>
    <p:sldId id="1056" r:id="rId153"/>
    <p:sldId id="1057" r:id="rId154"/>
    <p:sldId id="1058" r:id="rId155"/>
    <p:sldId id="1059" r:id="rId156"/>
    <p:sldId id="1060" r:id="rId157"/>
    <p:sldId id="1061" r:id="rId158"/>
    <p:sldId id="1062" r:id="rId159"/>
    <p:sldId id="1063" r:id="rId160"/>
    <p:sldId id="1064" r:id="rId161"/>
    <p:sldId id="450" r:id="rId162"/>
    <p:sldId id="742" r:id="rId163"/>
    <p:sldId id="1071" r:id="rId164"/>
    <p:sldId id="428" r:id="rId165"/>
    <p:sldId id="429" r:id="rId166"/>
    <p:sldId id="430" r:id="rId167"/>
    <p:sldId id="1019" r:id="rId168"/>
    <p:sldId id="431" r:id="rId169"/>
    <p:sldId id="432" r:id="rId170"/>
    <p:sldId id="1072" r:id="rId171"/>
    <p:sldId id="434" r:id="rId172"/>
    <p:sldId id="1028" r:id="rId173"/>
    <p:sldId id="1029" r:id="rId174"/>
    <p:sldId id="1073" r:id="rId175"/>
    <p:sldId id="668" r:id="rId176"/>
    <p:sldId id="669" r:id="rId177"/>
    <p:sldId id="1098" r:id="rId178"/>
    <p:sldId id="1890" r:id="rId179"/>
    <p:sldId id="674" r:id="rId180"/>
    <p:sldId id="688" r:id="rId181"/>
    <p:sldId id="571" r:id="rId182"/>
    <p:sldId id="1067" r:id="rId183"/>
    <p:sldId id="675" r:id="rId184"/>
    <p:sldId id="689" r:id="rId185"/>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mma Belenkaya" initials="" lastIdx="2" clrIdx="0"/>
  <p:cmAuthor id="1" name="Erica Stanoch" initials="" lastIdx="19" clrIdx="1"/>
  <p:cmAuthor id="2" name="Peter Rijnbeek" initials="PR" lastIdx="1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4D8"/>
    <a:srgbClr val="5182BB"/>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9F5503-920C-684D-A767-08817A4A159A}" v="58" dt="2019-09-17T11:35:43.592"/>
  </p1510:revLst>
</p1510:revInfo>
</file>

<file path=ppt/tableStyles.xml><?xml version="1.0" encoding="utf-8"?>
<a:tblStyleLst xmlns:a="http://schemas.openxmlformats.org/drawingml/2006/main" def="{282047A0-5F8A-4BBE-AB60-A37E5D643FF8}">
  <a:tblStyle styleId="{282047A0-5F8A-4BBE-AB60-A37E5D643FF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969E380D-7EF0-46B0-BE8E-688EA0314A7F}" styleName="Table_1"/>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04"/>
    <p:restoredTop sz="95108"/>
  </p:normalViewPr>
  <p:slideViewPr>
    <p:cSldViewPr>
      <p:cViewPr varScale="1">
        <p:scale>
          <a:sx n="117" d="100"/>
          <a:sy n="117" d="100"/>
        </p:scale>
        <p:origin x="1640" y="184"/>
      </p:cViewPr>
      <p:guideLst>
        <p:guide orient="horz" pos="2160"/>
        <p:guide pos="2880"/>
      </p:guideLst>
    </p:cSldViewPr>
  </p:slideViewPr>
  <p:notesTextViewPr>
    <p:cViewPr>
      <p:scale>
        <a:sx n="1" d="1"/>
        <a:sy n="1" d="1"/>
      </p:scale>
      <p:origin x="0" y="0"/>
    </p:cViewPr>
  </p:notesTextViewPr>
  <p:sorterViewPr>
    <p:cViewPr>
      <p:scale>
        <a:sx n="75" d="100"/>
        <a:sy n="75" d="100"/>
      </p:scale>
      <p:origin x="0" y="-304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microsoft.com/office/2016/11/relationships/changesInfo" Target="changesInfos/changesInfo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microsoft.com/office/2015/10/relationships/revisionInfo" Target="revisionInfo.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commentAuthors" Target="commentAuthors.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s Williams" userId="S::r.williams@mi-erasmusmc.nl::6e8dd4dd-3ed6-4c46-b2dc-0b28c7055c55" providerId="AD" clId="Web-{8719D278-306D-0830-7C20-1F2F61576903}"/>
    <pc:docChg chg="sldOrd">
      <pc:chgData name="Ross Williams" userId="S::r.williams@mi-erasmusmc.nl::6e8dd4dd-3ed6-4c46-b2dc-0b28c7055c55" providerId="AD" clId="Web-{8719D278-306D-0830-7C20-1F2F61576903}" dt="2019-08-26T19:58:04.247" v="1"/>
      <pc:docMkLst>
        <pc:docMk/>
      </pc:docMkLst>
      <pc:sldChg chg="ord">
        <pc:chgData name="Ross Williams" userId="S::r.williams@mi-erasmusmc.nl::6e8dd4dd-3ed6-4c46-b2dc-0b28c7055c55" providerId="AD" clId="Web-{8719D278-306D-0830-7C20-1F2F61576903}" dt="2019-08-26T19:58:04.247" v="1"/>
        <pc:sldMkLst>
          <pc:docMk/>
          <pc:sldMk cId="741633056" sldId="640"/>
        </pc:sldMkLst>
      </pc:sldChg>
    </pc:docChg>
  </pc:docChgLst>
  <pc:docChgLst>
    <pc:chgData name="Ross Williams" userId="S::r.williams@mi-erasmusmc.nl::6e8dd4dd-3ed6-4c46-b2dc-0b28c7055c55" providerId="AD" clId="Web-{429E7AEF-DDB1-047C-727E-54A19EC4EF02}"/>
    <pc:docChg chg="addSld delSld">
      <pc:chgData name="Ross Williams" userId="S::r.williams@mi-erasmusmc.nl::6e8dd4dd-3ed6-4c46-b2dc-0b28c7055c55" providerId="AD" clId="Web-{429E7AEF-DDB1-047C-727E-54A19EC4EF02}" dt="2019-08-26T20:00:52.443" v="1"/>
      <pc:docMkLst>
        <pc:docMk/>
      </pc:docMkLst>
      <pc:sldChg chg="add del replId">
        <pc:chgData name="Ross Williams" userId="S::r.williams@mi-erasmusmc.nl::6e8dd4dd-3ed6-4c46-b2dc-0b28c7055c55" providerId="AD" clId="Web-{429E7AEF-DDB1-047C-727E-54A19EC4EF02}" dt="2019-08-26T20:00:52.443" v="1"/>
        <pc:sldMkLst>
          <pc:docMk/>
          <pc:sldMk cId="884197167" sldId="1074"/>
        </pc:sldMkLst>
      </pc:sldChg>
    </pc:docChg>
  </pc:docChgLst>
  <pc:docChgLst>
    <pc:chgData name="Peter Rijnbeek" userId="f37be689-a904-4de8-9d49-166eee043554" providerId="ADAL" clId="{529F5503-920C-684D-A767-08817A4A159A}"/>
    <pc:docChg chg="custSel addSld delSld modSld sldOrd">
      <pc:chgData name="Peter Rijnbeek" userId="f37be689-a904-4de8-9d49-166eee043554" providerId="ADAL" clId="{529F5503-920C-684D-A767-08817A4A159A}" dt="2019-09-17T11:35:43.587" v="237" actId="20577"/>
      <pc:docMkLst>
        <pc:docMk/>
      </pc:docMkLst>
      <pc:sldChg chg="modSp">
        <pc:chgData name="Peter Rijnbeek" userId="f37be689-a904-4de8-9d49-166eee043554" providerId="ADAL" clId="{529F5503-920C-684D-A767-08817A4A159A}" dt="2019-09-15T16:03:22.128" v="94" actId="20577"/>
        <pc:sldMkLst>
          <pc:docMk/>
          <pc:sldMk cId="2226243276" sldId="450"/>
        </pc:sldMkLst>
        <pc:spChg chg="mod">
          <ac:chgData name="Peter Rijnbeek" userId="f37be689-a904-4de8-9d49-166eee043554" providerId="ADAL" clId="{529F5503-920C-684D-A767-08817A4A159A}" dt="2019-09-15T16:03:22.128" v="94" actId="20577"/>
          <ac:spMkLst>
            <pc:docMk/>
            <pc:sldMk cId="2226243276" sldId="450"/>
            <ac:spMk id="3" creationId="{D848CC8A-574F-1744-819D-D24EE0F339DA}"/>
          </ac:spMkLst>
        </pc:spChg>
        <pc:picChg chg="mod">
          <ac:chgData name="Peter Rijnbeek" userId="f37be689-a904-4de8-9d49-166eee043554" providerId="ADAL" clId="{529F5503-920C-684D-A767-08817A4A159A}" dt="2019-09-15T16:03:13.349" v="83" actId="1076"/>
          <ac:picMkLst>
            <pc:docMk/>
            <pc:sldMk cId="2226243276" sldId="450"/>
            <ac:picMk id="5" creationId="{B12A1C63-8BE1-2642-9FE4-A11F33E88661}"/>
          </ac:picMkLst>
        </pc:picChg>
      </pc:sldChg>
      <pc:sldChg chg="delSp modSp ord">
        <pc:chgData name="Peter Rijnbeek" userId="f37be689-a904-4de8-9d49-166eee043554" providerId="ADAL" clId="{529F5503-920C-684D-A767-08817A4A159A}" dt="2019-09-15T15:51:28.707" v="18"/>
        <pc:sldMkLst>
          <pc:docMk/>
          <pc:sldMk cId="1324466554" sldId="550"/>
        </pc:sldMkLst>
        <pc:graphicFrameChg chg="del">
          <ac:chgData name="Peter Rijnbeek" userId="f37be689-a904-4de8-9d49-166eee043554" providerId="ADAL" clId="{529F5503-920C-684D-A767-08817A4A159A}" dt="2019-09-15T15:50:44.184" v="14" actId="478"/>
          <ac:graphicFrameMkLst>
            <pc:docMk/>
            <pc:sldMk cId="1324466554" sldId="550"/>
            <ac:graphicFrameMk id="6" creationId="{00000000-0000-0000-0000-000000000000}"/>
          </ac:graphicFrameMkLst>
        </pc:graphicFrameChg>
        <pc:picChg chg="mod">
          <ac:chgData name="Peter Rijnbeek" userId="f37be689-a904-4de8-9d49-166eee043554" providerId="ADAL" clId="{529F5503-920C-684D-A767-08817A4A159A}" dt="2019-09-15T15:50:57.273" v="17" actId="1076"/>
          <ac:picMkLst>
            <pc:docMk/>
            <pc:sldMk cId="1324466554" sldId="550"/>
            <ac:picMk id="8" creationId="{00000000-0000-0000-0000-000000000000}"/>
          </ac:picMkLst>
        </pc:picChg>
      </pc:sldChg>
      <pc:sldChg chg="del">
        <pc:chgData name="Peter Rijnbeek" userId="f37be689-a904-4de8-9d49-166eee043554" providerId="ADAL" clId="{529F5503-920C-684D-A767-08817A4A159A}" dt="2019-09-15T17:03:55.058" v="123" actId="2696"/>
        <pc:sldMkLst>
          <pc:docMk/>
          <pc:sldMk cId="1311452199" sldId="670"/>
        </pc:sldMkLst>
      </pc:sldChg>
      <pc:sldChg chg="modSp">
        <pc:chgData name="Peter Rijnbeek" userId="f37be689-a904-4de8-9d49-166eee043554" providerId="ADAL" clId="{529F5503-920C-684D-A767-08817A4A159A}" dt="2019-09-15T17:05:00.988" v="125" actId="1076"/>
        <pc:sldMkLst>
          <pc:docMk/>
          <pc:sldMk cId="620461447" sldId="688"/>
        </pc:sldMkLst>
        <pc:spChg chg="mod">
          <ac:chgData name="Peter Rijnbeek" userId="f37be689-a904-4de8-9d49-166eee043554" providerId="ADAL" clId="{529F5503-920C-684D-A767-08817A4A159A}" dt="2019-09-15T17:05:00.988" v="125" actId="1076"/>
          <ac:spMkLst>
            <pc:docMk/>
            <pc:sldMk cId="620461447" sldId="688"/>
            <ac:spMk id="2" creationId="{225CF122-083D-F641-93E8-A830C7385B05}"/>
          </ac:spMkLst>
        </pc:spChg>
      </pc:sldChg>
      <pc:sldChg chg="modSp">
        <pc:chgData name="Peter Rijnbeek" userId="f37be689-a904-4de8-9d49-166eee043554" providerId="ADAL" clId="{529F5503-920C-684D-A767-08817A4A159A}" dt="2019-09-15T15:58:21.469" v="58" actId="1076"/>
        <pc:sldMkLst>
          <pc:docMk/>
          <pc:sldMk cId="658760631" sldId="702"/>
        </pc:sldMkLst>
        <pc:spChg chg="mod">
          <ac:chgData name="Peter Rijnbeek" userId="f37be689-a904-4de8-9d49-166eee043554" providerId="ADAL" clId="{529F5503-920C-684D-A767-08817A4A159A}" dt="2019-09-15T15:58:21.469" v="58" actId="1076"/>
          <ac:spMkLst>
            <pc:docMk/>
            <pc:sldMk cId="658760631" sldId="702"/>
            <ac:spMk id="10" creationId="{00000000-0000-0000-0000-000000000000}"/>
          </ac:spMkLst>
        </pc:spChg>
      </pc:sldChg>
      <pc:sldChg chg="del">
        <pc:chgData name="Peter Rijnbeek" userId="f37be689-a904-4de8-9d49-166eee043554" providerId="ADAL" clId="{529F5503-920C-684D-A767-08817A4A159A}" dt="2019-09-15T15:41:43.891" v="9" actId="2696"/>
        <pc:sldMkLst>
          <pc:docMk/>
          <pc:sldMk cId="2067476255" sldId="714"/>
        </pc:sldMkLst>
      </pc:sldChg>
      <pc:sldChg chg="delSp modSp">
        <pc:chgData name="Peter Rijnbeek" userId="f37be689-a904-4de8-9d49-166eee043554" providerId="ADAL" clId="{529F5503-920C-684D-A767-08817A4A159A}" dt="2019-09-17T11:32:49.006" v="165"/>
        <pc:sldMkLst>
          <pc:docMk/>
          <pc:sldMk cId="527930441" sldId="742"/>
        </pc:sldMkLst>
        <pc:spChg chg="del mod">
          <ac:chgData name="Peter Rijnbeek" userId="f37be689-a904-4de8-9d49-166eee043554" providerId="ADAL" clId="{529F5503-920C-684D-A767-08817A4A159A}" dt="2019-09-17T11:32:49.006" v="165"/>
          <ac:spMkLst>
            <pc:docMk/>
            <pc:sldMk cId="527930441" sldId="742"/>
            <ac:spMk id="4" creationId="{00000000-0000-0000-0000-000000000000}"/>
          </ac:spMkLst>
        </pc:spChg>
      </pc:sldChg>
      <pc:sldChg chg="del">
        <pc:chgData name="Peter Rijnbeek" userId="f37be689-a904-4de8-9d49-166eee043554" providerId="ADAL" clId="{529F5503-920C-684D-A767-08817A4A159A}" dt="2019-09-15T15:42:08.736" v="11" actId="2696"/>
        <pc:sldMkLst>
          <pc:docMk/>
          <pc:sldMk cId="749350968" sldId="867"/>
        </pc:sldMkLst>
      </pc:sldChg>
      <pc:sldChg chg="addSp modSp">
        <pc:chgData name="Peter Rijnbeek" userId="f37be689-a904-4de8-9d49-166eee043554" providerId="ADAL" clId="{529F5503-920C-684D-A767-08817A4A159A}" dt="2019-09-17T11:35:43.587" v="237" actId="20577"/>
        <pc:sldMkLst>
          <pc:docMk/>
          <pc:sldMk cId="1920595497" sldId="965"/>
        </pc:sldMkLst>
        <pc:spChg chg="add mod">
          <ac:chgData name="Peter Rijnbeek" userId="f37be689-a904-4de8-9d49-166eee043554" providerId="ADAL" clId="{529F5503-920C-684D-A767-08817A4A159A}" dt="2019-09-17T11:35:43.587" v="237" actId="20577"/>
          <ac:spMkLst>
            <pc:docMk/>
            <pc:sldMk cId="1920595497" sldId="965"/>
            <ac:spMk id="7" creationId="{F0DC45C7-C67A-8B47-9967-C3160478BFB7}"/>
          </ac:spMkLst>
        </pc:spChg>
      </pc:sldChg>
      <pc:sldChg chg="del">
        <pc:chgData name="Peter Rijnbeek" userId="f37be689-a904-4de8-9d49-166eee043554" providerId="ADAL" clId="{529F5503-920C-684D-A767-08817A4A159A}" dt="2019-09-17T11:27:19.044" v="126" actId="2696"/>
        <pc:sldMkLst>
          <pc:docMk/>
          <pc:sldMk cId="169337310" sldId="975"/>
        </pc:sldMkLst>
      </pc:sldChg>
      <pc:sldChg chg="add">
        <pc:chgData name="Peter Rijnbeek" userId="f37be689-a904-4de8-9d49-166eee043554" providerId="ADAL" clId="{529F5503-920C-684D-A767-08817A4A159A}" dt="2019-09-17T11:27:28.968" v="134"/>
        <pc:sldMkLst>
          <pc:docMk/>
          <pc:sldMk cId="3221329067" sldId="975"/>
        </pc:sldMkLst>
      </pc:sldChg>
      <pc:sldChg chg="del">
        <pc:chgData name="Peter Rijnbeek" userId="f37be689-a904-4de8-9d49-166eee043554" providerId="ADAL" clId="{529F5503-920C-684D-A767-08817A4A159A}" dt="2019-09-17T11:27:19.066" v="127" actId="2696"/>
        <pc:sldMkLst>
          <pc:docMk/>
          <pc:sldMk cId="3148542551" sldId="976"/>
        </pc:sldMkLst>
      </pc:sldChg>
      <pc:sldChg chg="add">
        <pc:chgData name="Peter Rijnbeek" userId="f37be689-a904-4de8-9d49-166eee043554" providerId="ADAL" clId="{529F5503-920C-684D-A767-08817A4A159A}" dt="2019-09-17T11:27:28.968" v="134"/>
        <pc:sldMkLst>
          <pc:docMk/>
          <pc:sldMk cId="3371376973" sldId="976"/>
        </pc:sldMkLst>
      </pc:sldChg>
      <pc:sldChg chg="add">
        <pc:chgData name="Peter Rijnbeek" userId="f37be689-a904-4de8-9d49-166eee043554" providerId="ADAL" clId="{529F5503-920C-684D-A767-08817A4A159A}" dt="2019-09-17T11:27:28.968" v="134"/>
        <pc:sldMkLst>
          <pc:docMk/>
          <pc:sldMk cId="1813580957" sldId="977"/>
        </pc:sldMkLst>
      </pc:sldChg>
      <pc:sldChg chg="del">
        <pc:chgData name="Peter Rijnbeek" userId="f37be689-a904-4de8-9d49-166eee043554" providerId="ADAL" clId="{529F5503-920C-684D-A767-08817A4A159A}" dt="2019-09-17T11:27:19.098" v="128" actId="2696"/>
        <pc:sldMkLst>
          <pc:docMk/>
          <pc:sldMk cId="2045773632" sldId="977"/>
        </pc:sldMkLst>
      </pc:sldChg>
      <pc:sldChg chg="del">
        <pc:chgData name="Peter Rijnbeek" userId="f37be689-a904-4de8-9d49-166eee043554" providerId="ADAL" clId="{529F5503-920C-684D-A767-08817A4A159A}" dt="2019-09-17T11:27:19.115" v="129" actId="2696"/>
        <pc:sldMkLst>
          <pc:docMk/>
          <pc:sldMk cId="281603984" sldId="978"/>
        </pc:sldMkLst>
      </pc:sldChg>
      <pc:sldChg chg="add">
        <pc:chgData name="Peter Rijnbeek" userId="f37be689-a904-4de8-9d49-166eee043554" providerId="ADAL" clId="{529F5503-920C-684D-A767-08817A4A159A}" dt="2019-09-17T11:27:28.968" v="134"/>
        <pc:sldMkLst>
          <pc:docMk/>
          <pc:sldMk cId="1279347744" sldId="978"/>
        </pc:sldMkLst>
      </pc:sldChg>
      <pc:sldChg chg="del">
        <pc:chgData name="Peter Rijnbeek" userId="f37be689-a904-4de8-9d49-166eee043554" providerId="ADAL" clId="{529F5503-920C-684D-A767-08817A4A159A}" dt="2019-09-17T11:27:19.129" v="130" actId="2696"/>
        <pc:sldMkLst>
          <pc:docMk/>
          <pc:sldMk cId="1273484195" sldId="979"/>
        </pc:sldMkLst>
      </pc:sldChg>
      <pc:sldChg chg="add">
        <pc:chgData name="Peter Rijnbeek" userId="f37be689-a904-4de8-9d49-166eee043554" providerId="ADAL" clId="{529F5503-920C-684D-A767-08817A4A159A}" dt="2019-09-17T11:27:28.968" v="134"/>
        <pc:sldMkLst>
          <pc:docMk/>
          <pc:sldMk cId="2159283299" sldId="979"/>
        </pc:sldMkLst>
      </pc:sldChg>
      <pc:sldChg chg="del">
        <pc:chgData name="Peter Rijnbeek" userId="f37be689-a904-4de8-9d49-166eee043554" providerId="ADAL" clId="{529F5503-920C-684D-A767-08817A4A159A}" dt="2019-09-17T11:27:19.361" v="131" actId="2696"/>
        <pc:sldMkLst>
          <pc:docMk/>
          <pc:sldMk cId="3477838053" sldId="980"/>
        </pc:sldMkLst>
      </pc:sldChg>
      <pc:sldChg chg="add">
        <pc:chgData name="Peter Rijnbeek" userId="f37be689-a904-4de8-9d49-166eee043554" providerId="ADAL" clId="{529F5503-920C-684D-A767-08817A4A159A}" dt="2019-09-17T11:27:28.968" v="134"/>
        <pc:sldMkLst>
          <pc:docMk/>
          <pc:sldMk cId="3509218076" sldId="980"/>
        </pc:sldMkLst>
      </pc:sldChg>
      <pc:sldChg chg="del">
        <pc:chgData name="Peter Rijnbeek" userId="f37be689-a904-4de8-9d49-166eee043554" providerId="ADAL" clId="{529F5503-920C-684D-A767-08817A4A159A}" dt="2019-09-17T11:27:19.372" v="132" actId="2696"/>
        <pc:sldMkLst>
          <pc:docMk/>
          <pc:sldMk cId="2365927848" sldId="981"/>
        </pc:sldMkLst>
      </pc:sldChg>
      <pc:sldChg chg="add">
        <pc:chgData name="Peter Rijnbeek" userId="f37be689-a904-4de8-9d49-166eee043554" providerId="ADAL" clId="{529F5503-920C-684D-A767-08817A4A159A}" dt="2019-09-17T11:27:28.968" v="134"/>
        <pc:sldMkLst>
          <pc:docMk/>
          <pc:sldMk cId="3691191591" sldId="981"/>
        </pc:sldMkLst>
      </pc:sldChg>
      <pc:sldChg chg="add">
        <pc:chgData name="Peter Rijnbeek" userId="f37be689-a904-4de8-9d49-166eee043554" providerId="ADAL" clId="{529F5503-920C-684D-A767-08817A4A159A}" dt="2019-09-17T11:27:28.968" v="134"/>
        <pc:sldMkLst>
          <pc:docMk/>
          <pc:sldMk cId="825376282" sldId="982"/>
        </pc:sldMkLst>
      </pc:sldChg>
      <pc:sldChg chg="del">
        <pc:chgData name="Peter Rijnbeek" userId="f37be689-a904-4de8-9d49-166eee043554" providerId="ADAL" clId="{529F5503-920C-684D-A767-08817A4A159A}" dt="2019-09-17T11:27:19.382" v="133" actId="2696"/>
        <pc:sldMkLst>
          <pc:docMk/>
          <pc:sldMk cId="3173372838" sldId="982"/>
        </pc:sldMkLst>
      </pc:sldChg>
      <pc:sldChg chg="modSp">
        <pc:chgData name="Peter Rijnbeek" userId="f37be689-a904-4de8-9d49-166eee043554" providerId="ADAL" clId="{529F5503-920C-684D-A767-08817A4A159A}" dt="2019-09-15T15:36:38.657" v="7"/>
        <pc:sldMkLst>
          <pc:docMk/>
          <pc:sldMk cId="1728505821" sldId="984"/>
        </pc:sldMkLst>
        <pc:spChg chg="mod">
          <ac:chgData name="Peter Rijnbeek" userId="f37be689-a904-4de8-9d49-166eee043554" providerId="ADAL" clId="{529F5503-920C-684D-A767-08817A4A159A}" dt="2019-09-15T15:36:38.657" v="7"/>
          <ac:spMkLst>
            <pc:docMk/>
            <pc:sldMk cId="1728505821" sldId="984"/>
            <ac:spMk id="3" creationId="{00000000-0000-0000-0000-000000000000}"/>
          </ac:spMkLst>
        </pc:spChg>
      </pc:sldChg>
      <pc:sldChg chg="add">
        <pc:chgData name="Peter Rijnbeek" userId="f37be689-a904-4de8-9d49-166eee043554" providerId="ADAL" clId="{529F5503-920C-684D-A767-08817A4A159A}" dt="2019-09-15T15:42:04.946" v="10"/>
        <pc:sldMkLst>
          <pc:docMk/>
          <pc:sldMk cId="3025166828" sldId="1006"/>
        </pc:sldMkLst>
      </pc:sldChg>
      <pc:sldChg chg="add del">
        <pc:chgData name="Peter Rijnbeek" userId="f37be689-a904-4de8-9d49-166eee043554" providerId="ADAL" clId="{529F5503-920C-684D-A767-08817A4A159A}" dt="2019-09-17T11:29:33.964" v="147" actId="2696"/>
        <pc:sldMkLst>
          <pc:docMk/>
          <pc:sldMk cId="1027488120" sldId="1007"/>
        </pc:sldMkLst>
      </pc:sldChg>
      <pc:sldChg chg="add ord">
        <pc:chgData name="Peter Rijnbeek" userId="f37be689-a904-4de8-9d49-166eee043554" providerId="ADAL" clId="{529F5503-920C-684D-A767-08817A4A159A}" dt="2019-09-15T15:43:27.547" v="13"/>
        <pc:sldMkLst>
          <pc:docMk/>
          <pc:sldMk cId="2266071058" sldId="1022"/>
        </pc:sldMkLst>
      </pc:sldChg>
      <pc:sldChg chg="modSp">
        <pc:chgData name="Peter Rijnbeek" userId="f37be689-a904-4de8-9d49-166eee043554" providerId="ADAL" clId="{529F5503-920C-684D-A767-08817A4A159A}" dt="2019-09-17T11:27:50.741" v="139" actId="20577"/>
        <pc:sldMkLst>
          <pc:docMk/>
          <pc:sldMk cId="266132866" sldId="1032"/>
        </pc:sldMkLst>
        <pc:graphicFrameChg chg="mod modGraphic">
          <ac:chgData name="Peter Rijnbeek" userId="f37be689-a904-4de8-9d49-166eee043554" providerId="ADAL" clId="{529F5503-920C-684D-A767-08817A4A159A}" dt="2019-09-17T11:27:50.741" v="139" actId="20577"/>
          <ac:graphicFrameMkLst>
            <pc:docMk/>
            <pc:sldMk cId="266132866" sldId="1032"/>
            <ac:graphicFrameMk id="5" creationId="{DB66AF60-8CAD-AF4B-8BE7-524898CC917D}"/>
          </ac:graphicFrameMkLst>
        </pc:graphicFrameChg>
      </pc:sldChg>
      <pc:sldChg chg="del">
        <pc:chgData name="Peter Rijnbeek" userId="f37be689-a904-4de8-9d49-166eee043554" providerId="ADAL" clId="{529F5503-920C-684D-A767-08817A4A159A}" dt="2019-09-17T11:31:29.297" v="152" actId="2696"/>
        <pc:sldMkLst>
          <pc:docMk/>
          <pc:sldMk cId="3441261335" sldId="1068"/>
        </pc:sldMkLst>
      </pc:sldChg>
      <pc:sldChg chg="modSp">
        <pc:chgData name="Peter Rijnbeek" userId="f37be689-a904-4de8-9d49-166eee043554" providerId="ADAL" clId="{529F5503-920C-684D-A767-08817A4A159A}" dt="2019-09-17T11:31:43.716" v="157" actId="20577"/>
        <pc:sldMkLst>
          <pc:docMk/>
          <pc:sldMk cId="3996522290" sldId="1069"/>
        </pc:sldMkLst>
        <pc:graphicFrameChg chg="mod modGraphic">
          <ac:chgData name="Peter Rijnbeek" userId="f37be689-a904-4de8-9d49-166eee043554" providerId="ADAL" clId="{529F5503-920C-684D-A767-08817A4A159A}" dt="2019-09-17T11:31:43.716" v="157" actId="20577"/>
          <ac:graphicFrameMkLst>
            <pc:docMk/>
            <pc:sldMk cId="3996522290" sldId="1069"/>
            <ac:graphicFrameMk id="5" creationId="{DB66AF60-8CAD-AF4B-8BE7-524898CC917D}"/>
          </ac:graphicFrameMkLst>
        </pc:graphicFrameChg>
      </pc:sldChg>
      <pc:sldChg chg="modSp">
        <pc:chgData name="Peter Rijnbeek" userId="f37be689-a904-4de8-9d49-166eee043554" providerId="ADAL" clId="{529F5503-920C-684D-A767-08817A4A159A}" dt="2019-09-17T11:32:19.857" v="162" actId="20577"/>
        <pc:sldMkLst>
          <pc:docMk/>
          <pc:sldMk cId="1962562059" sldId="1070"/>
        </pc:sldMkLst>
        <pc:graphicFrameChg chg="mod modGraphic">
          <ac:chgData name="Peter Rijnbeek" userId="f37be689-a904-4de8-9d49-166eee043554" providerId="ADAL" clId="{529F5503-920C-684D-A767-08817A4A159A}" dt="2019-09-17T11:32:19.857" v="162" actId="20577"/>
          <ac:graphicFrameMkLst>
            <pc:docMk/>
            <pc:sldMk cId="1962562059" sldId="1070"/>
            <ac:graphicFrameMk id="5" creationId="{DB66AF60-8CAD-AF4B-8BE7-524898CC917D}"/>
          </ac:graphicFrameMkLst>
        </pc:graphicFrameChg>
      </pc:sldChg>
      <pc:sldChg chg="modSp">
        <pc:chgData name="Peter Rijnbeek" userId="f37be689-a904-4de8-9d49-166eee043554" providerId="ADAL" clId="{529F5503-920C-684D-A767-08817A4A159A}" dt="2019-09-17T11:33:06.547" v="169"/>
        <pc:sldMkLst>
          <pc:docMk/>
          <pc:sldMk cId="2856711824" sldId="1071"/>
        </pc:sldMkLst>
        <pc:graphicFrameChg chg="mod">
          <ac:chgData name="Peter Rijnbeek" userId="f37be689-a904-4de8-9d49-166eee043554" providerId="ADAL" clId="{529F5503-920C-684D-A767-08817A4A159A}" dt="2019-09-17T11:33:06.547" v="169"/>
          <ac:graphicFrameMkLst>
            <pc:docMk/>
            <pc:sldMk cId="2856711824" sldId="1071"/>
            <ac:graphicFrameMk id="5" creationId="{DB66AF60-8CAD-AF4B-8BE7-524898CC917D}"/>
          </ac:graphicFrameMkLst>
        </pc:graphicFrameChg>
      </pc:sldChg>
      <pc:sldChg chg="modSp">
        <pc:chgData name="Peter Rijnbeek" userId="f37be689-a904-4de8-9d49-166eee043554" providerId="ADAL" clId="{529F5503-920C-684D-A767-08817A4A159A}" dt="2019-09-17T11:33:28.941" v="174" actId="20577"/>
        <pc:sldMkLst>
          <pc:docMk/>
          <pc:sldMk cId="1843427723" sldId="1072"/>
        </pc:sldMkLst>
        <pc:graphicFrameChg chg="mod modGraphic">
          <ac:chgData name="Peter Rijnbeek" userId="f37be689-a904-4de8-9d49-166eee043554" providerId="ADAL" clId="{529F5503-920C-684D-A767-08817A4A159A}" dt="2019-09-17T11:33:28.941" v="174" actId="20577"/>
          <ac:graphicFrameMkLst>
            <pc:docMk/>
            <pc:sldMk cId="1843427723" sldId="1072"/>
            <ac:graphicFrameMk id="5" creationId="{DB66AF60-8CAD-AF4B-8BE7-524898CC917D}"/>
          </ac:graphicFrameMkLst>
        </pc:graphicFrameChg>
      </pc:sldChg>
      <pc:sldChg chg="modSp">
        <pc:chgData name="Peter Rijnbeek" userId="f37be689-a904-4de8-9d49-166eee043554" providerId="ADAL" clId="{529F5503-920C-684D-A767-08817A4A159A}" dt="2019-09-17T11:33:53.383" v="180" actId="20577"/>
        <pc:sldMkLst>
          <pc:docMk/>
          <pc:sldMk cId="261306015" sldId="1073"/>
        </pc:sldMkLst>
        <pc:graphicFrameChg chg="mod modGraphic">
          <ac:chgData name="Peter Rijnbeek" userId="f37be689-a904-4de8-9d49-166eee043554" providerId="ADAL" clId="{529F5503-920C-684D-A767-08817A4A159A}" dt="2019-09-17T11:33:53.383" v="180" actId="20577"/>
          <ac:graphicFrameMkLst>
            <pc:docMk/>
            <pc:sldMk cId="261306015" sldId="1073"/>
            <ac:graphicFrameMk id="5" creationId="{DB66AF60-8CAD-AF4B-8BE7-524898CC917D}"/>
          </ac:graphicFrameMkLst>
        </pc:graphicFrameChg>
      </pc:sldChg>
      <pc:sldChg chg="add del">
        <pc:chgData name="Peter Rijnbeek" userId="f37be689-a904-4de8-9d49-166eee043554" providerId="ADAL" clId="{529F5503-920C-684D-A767-08817A4A159A}" dt="2019-09-17T11:28:17.776" v="140" actId="2696"/>
        <pc:sldMkLst>
          <pc:docMk/>
          <pc:sldMk cId="2298050189" sldId="1086"/>
        </pc:sldMkLst>
      </pc:sldChg>
      <pc:sldChg chg="add">
        <pc:chgData name="Peter Rijnbeek" userId="f37be689-a904-4de8-9d49-166eee043554" providerId="ADAL" clId="{529F5503-920C-684D-A767-08817A4A159A}" dt="2019-09-17T11:28:29.120" v="145"/>
        <pc:sldMkLst>
          <pc:docMk/>
          <pc:sldMk cId="3481088813" sldId="1086"/>
        </pc:sldMkLst>
      </pc:sldChg>
      <pc:sldChg chg="add del">
        <pc:chgData name="Peter Rijnbeek" userId="f37be689-a904-4de8-9d49-166eee043554" providerId="ADAL" clId="{529F5503-920C-684D-A767-08817A4A159A}" dt="2019-09-17T11:28:17.816" v="141" actId="2696"/>
        <pc:sldMkLst>
          <pc:docMk/>
          <pc:sldMk cId="492311456" sldId="1087"/>
        </pc:sldMkLst>
      </pc:sldChg>
      <pc:sldChg chg="add">
        <pc:chgData name="Peter Rijnbeek" userId="f37be689-a904-4de8-9d49-166eee043554" providerId="ADAL" clId="{529F5503-920C-684D-A767-08817A4A159A}" dt="2019-09-17T11:28:29.120" v="145"/>
        <pc:sldMkLst>
          <pc:docMk/>
          <pc:sldMk cId="2372599378" sldId="1087"/>
        </pc:sldMkLst>
      </pc:sldChg>
      <pc:sldChg chg="add del">
        <pc:chgData name="Peter Rijnbeek" userId="f37be689-a904-4de8-9d49-166eee043554" providerId="ADAL" clId="{529F5503-920C-684D-A767-08817A4A159A}" dt="2019-09-17T11:28:17.854" v="142" actId="2696"/>
        <pc:sldMkLst>
          <pc:docMk/>
          <pc:sldMk cId="3639299683" sldId="1088"/>
        </pc:sldMkLst>
      </pc:sldChg>
      <pc:sldChg chg="add">
        <pc:chgData name="Peter Rijnbeek" userId="f37be689-a904-4de8-9d49-166eee043554" providerId="ADAL" clId="{529F5503-920C-684D-A767-08817A4A159A}" dt="2019-09-17T11:28:29.120" v="145"/>
        <pc:sldMkLst>
          <pc:docMk/>
          <pc:sldMk cId="4017792800" sldId="1088"/>
        </pc:sldMkLst>
      </pc:sldChg>
      <pc:sldChg chg="add">
        <pc:chgData name="Peter Rijnbeek" userId="f37be689-a904-4de8-9d49-166eee043554" providerId="ADAL" clId="{529F5503-920C-684D-A767-08817A4A159A}" dt="2019-09-17T11:28:29.120" v="145"/>
        <pc:sldMkLst>
          <pc:docMk/>
          <pc:sldMk cId="1669521278" sldId="1089"/>
        </pc:sldMkLst>
      </pc:sldChg>
      <pc:sldChg chg="add del">
        <pc:chgData name="Peter Rijnbeek" userId="f37be689-a904-4de8-9d49-166eee043554" providerId="ADAL" clId="{529F5503-920C-684D-A767-08817A4A159A}" dt="2019-09-17T11:28:17.891" v="143" actId="2696"/>
        <pc:sldMkLst>
          <pc:docMk/>
          <pc:sldMk cId="4142347755" sldId="1089"/>
        </pc:sldMkLst>
      </pc:sldChg>
      <pc:sldChg chg="add del">
        <pc:chgData name="Peter Rijnbeek" userId="f37be689-a904-4de8-9d49-166eee043554" providerId="ADAL" clId="{529F5503-920C-684D-A767-08817A4A159A}" dt="2019-09-17T11:28:17.920" v="144" actId="2696"/>
        <pc:sldMkLst>
          <pc:docMk/>
          <pc:sldMk cId="3512019402" sldId="1090"/>
        </pc:sldMkLst>
      </pc:sldChg>
      <pc:sldChg chg="add">
        <pc:chgData name="Peter Rijnbeek" userId="f37be689-a904-4de8-9d49-166eee043554" providerId="ADAL" clId="{529F5503-920C-684D-A767-08817A4A159A}" dt="2019-09-17T11:28:29.120" v="145"/>
        <pc:sldMkLst>
          <pc:docMk/>
          <pc:sldMk cId="3896687750" sldId="1090"/>
        </pc:sldMkLst>
      </pc:sldChg>
      <pc:sldChg chg="add del">
        <pc:chgData name="Peter Rijnbeek" userId="f37be689-a904-4de8-9d49-166eee043554" providerId="ADAL" clId="{529F5503-920C-684D-A767-08817A4A159A}" dt="2019-09-17T11:29:33.981" v="148" actId="2696"/>
        <pc:sldMkLst>
          <pc:docMk/>
          <pc:sldMk cId="1643469117" sldId="1091"/>
        </pc:sldMkLst>
      </pc:sldChg>
      <pc:sldChg chg="addSp delSp modSp new mod modClrScheme modAnim chgLayout">
        <pc:chgData name="Peter Rijnbeek" userId="f37be689-a904-4de8-9d49-166eee043554" providerId="ADAL" clId="{529F5503-920C-684D-A767-08817A4A159A}" dt="2019-09-15T15:57:37.199" v="57" actId="1076"/>
        <pc:sldMkLst>
          <pc:docMk/>
          <pc:sldMk cId="3529471750" sldId="1092"/>
        </pc:sldMkLst>
        <pc:spChg chg="mod ord">
          <ac:chgData name="Peter Rijnbeek" userId="f37be689-a904-4de8-9d49-166eee043554" providerId="ADAL" clId="{529F5503-920C-684D-A767-08817A4A159A}" dt="2019-09-15T15:57:09.388" v="20" actId="700"/>
          <ac:spMkLst>
            <pc:docMk/>
            <pc:sldMk cId="3529471750" sldId="1092"/>
            <ac:spMk id="2" creationId="{11903B40-6736-B14E-86B1-305C37E73ED7}"/>
          </ac:spMkLst>
        </pc:spChg>
        <pc:spChg chg="add mod ord">
          <ac:chgData name="Peter Rijnbeek" userId="f37be689-a904-4de8-9d49-166eee043554" providerId="ADAL" clId="{529F5503-920C-684D-A767-08817A4A159A}" dt="2019-09-15T15:57:18.739" v="49" actId="20577"/>
          <ac:spMkLst>
            <pc:docMk/>
            <pc:sldMk cId="3529471750" sldId="1092"/>
            <ac:spMk id="3" creationId="{927D4B02-498E-2D49-A82C-1D769152327B}"/>
          </ac:spMkLst>
        </pc:spChg>
        <pc:spChg chg="add del mod ord">
          <ac:chgData name="Peter Rijnbeek" userId="f37be689-a904-4de8-9d49-166eee043554" providerId="ADAL" clId="{529F5503-920C-684D-A767-08817A4A159A}" dt="2019-09-15T15:57:21.458" v="51" actId="478"/>
          <ac:spMkLst>
            <pc:docMk/>
            <pc:sldMk cId="3529471750" sldId="1092"/>
            <ac:spMk id="4" creationId="{99D3EEE8-9269-F740-8F43-588A083D26C5}"/>
          </ac:spMkLst>
        </pc:spChg>
        <pc:picChg chg="add mod">
          <ac:chgData name="Peter Rijnbeek" userId="f37be689-a904-4de8-9d49-166eee043554" providerId="ADAL" clId="{529F5503-920C-684D-A767-08817A4A159A}" dt="2019-09-15T15:57:37.199" v="57" actId="1076"/>
          <ac:picMkLst>
            <pc:docMk/>
            <pc:sldMk cId="3529471750" sldId="1092"/>
            <ac:picMk id="5" creationId="{C235F6CC-008E-934A-805E-10F7D77E710D}"/>
          </ac:picMkLst>
        </pc:picChg>
      </pc:sldChg>
      <pc:sldChg chg="addSp modSp add">
        <pc:chgData name="Peter Rijnbeek" userId="f37be689-a904-4de8-9d49-166eee043554" providerId="ADAL" clId="{529F5503-920C-684D-A767-08817A4A159A}" dt="2019-09-15T17:03:16.021" v="117" actId="20577"/>
        <pc:sldMkLst>
          <pc:docMk/>
          <pc:sldMk cId="2315608368" sldId="1098"/>
        </pc:sldMkLst>
        <pc:spChg chg="mod">
          <ac:chgData name="Peter Rijnbeek" userId="f37be689-a904-4de8-9d49-166eee043554" providerId="ADAL" clId="{529F5503-920C-684D-A767-08817A4A159A}" dt="2019-09-15T17:03:16.021" v="117" actId="20577"/>
          <ac:spMkLst>
            <pc:docMk/>
            <pc:sldMk cId="2315608368" sldId="1098"/>
            <ac:spMk id="2" creationId="{7151BEFE-F944-E64B-B8D6-62900D7CDA56}"/>
          </ac:spMkLst>
        </pc:spChg>
        <pc:spChg chg="add mod">
          <ac:chgData name="Peter Rijnbeek" userId="f37be689-a904-4de8-9d49-166eee043554" providerId="ADAL" clId="{529F5503-920C-684D-A767-08817A4A159A}" dt="2019-09-15T17:03:11.155" v="116" actId="1076"/>
          <ac:spMkLst>
            <pc:docMk/>
            <pc:sldMk cId="2315608368" sldId="1098"/>
            <ac:spMk id="3" creationId="{DA07D76C-189B-0842-9EE9-F43C78DBD651}"/>
          </ac:spMkLst>
        </pc:spChg>
        <pc:spChg chg="mod">
          <ac:chgData name="Peter Rijnbeek" userId="f37be689-a904-4de8-9d49-166eee043554" providerId="ADAL" clId="{529F5503-920C-684D-A767-08817A4A159A}" dt="2019-09-15T17:01:26.885" v="95"/>
          <ac:spMkLst>
            <pc:docMk/>
            <pc:sldMk cId="2315608368" sldId="1098"/>
            <ac:spMk id="4" creationId="{2BF1A156-9F38-824A-BEF6-97E90342F033}"/>
          </ac:spMkLst>
        </pc:spChg>
        <pc:spChg chg="mod">
          <ac:chgData name="Peter Rijnbeek" userId="f37be689-a904-4de8-9d49-166eee043554" providerId="ADAL" clId="{529F5503-920C-684D-A767-08817A4A159A}" dt="2019-09-15T17:03:03.550" v="114" actId="1076"/>
          <ac:spMkLst>
            <pc:docMk/>
            <pc:sldMk cId="2315608368" sldId="1098"/>
            <ac:spMk id="6" creationId="{8DF3F8EB-BB57-F748-A8A2-FD3B1903617F}"/>
          </ac:spMkLst>
        </pc:spChg>
        <pc:picChg chg="mod">
          <ac:chgData name="Peter Rijnbeek" userId="f37be689-a904-4de8-9d49-166eee043554" providerId="ADAL" clId="{529F5503-920C-684D-A767-08817A4A159A}" dt="2019-09-15T17:03:03.550" v="114" actId="1076"/>
          <ac:picMkLst>
            <pc:docMk/>
            <pc:sldMk cId="2315608368" sldId="1098"/>
            <ac:picMk id="5" creationId="{2246573B-A9E5-4242-B106-27EAA3EDE47F}"/>
          </ac:picMkLst>
        </pc:picChg>
        <pc:picChg chg="mod">
          <ac:chgData name="Peter Rijnbeek" userId="f37be689-a904-4de8-9d49-166eee043554" providerId="ADAL" clId="{529F5503-920C-684D-A767-08817A4A159A}" dt="2019-09-15T17:03:06.858" v="115" actId="1076"/>
          <ac:picMkLst>
            <pc:docMk/>
            <pc:sldMk cId="2315608368" sldId="1098"/>
            <ac:picMk id="9" creationId="{629106B0-76E8-9C42-9F76-8ADCA6BF02A1}"/>
          </ac:picMkLst>
        </pc:picChg>
      </pc:sldChg>
      <pc:sldChg chg="addSp delSp modSp add mod modClrScheme chgLayout">
        <pc:chgData name="Peter Rijnbeek" userId="f37be689-a904-4de8-9d49-166eee043554" providerId="ADAL" clId="{529F5503-920C-684D-A767-08817A4A159A}" dt="2019-09-15T17:03:43.194" v="122" actId="1076"/>
        <pc:sldMkLst>
          <pc:docMk/>
          <pc:sldMk cId="2272552586" sldId="1890"/>
        </pc:sldMkLst>
        <pc:spChg chg="mod ord">
          <ac:chgData name="Peter Rijnbeek" userId="f37be689-a904-4de8-9d49-166eee043554" providerId="ADAL" clId="{529F5503-920C-684D-A767-08817A4A159A}" dt="2019-09-15T17:01:35.504" v="97" actId="27636"/>
          <ac:spMkLst>
            <pc:docMk/>
            <pc:sldMk cId="2272552586" sldId="1890"/>
            <ac:spMk id="2" creationId="{D7E2DBAE-BF77-F046-99E7-3262532B399A}"/>
          </ac:spMkLst>
        </pc:spChg>
        <pc:spChg chg="add del mod ord">
          <ac:chgData name="Peter Rijnbeek" userId="f37be689-a904-4de8-9d49-166eee043554" providerId="ADAL" clId="{529F5503-920C-684D-A767-08817A4A159A}" dt="2019-09-15T17:01:40.463" v="98" actId="478"/>
          <ac:spMkLst>
            <pc:docMk/>
            <pc:sldMk cId="2272552586" sldId="1890"/>
            <ac:spMk id="3" creationId="{1EC0678C-918A-A24D-BCC6-7AAD9CE8AEF5}"/>
          </ac:spMkLst>
        </pc:spChg>
        <pc:spChg chg="del mod">
          <ac:chgData name="Peter Rijnbeek" userId="f37be689-a904-4de8-9d49-166eee043554" providerId="ADAL" clId="{529F5503-920C-684D-A767-08817A4A159A}" dt="2019-09-15T17:03:37.740" v="120" actId="478"/>
          <ac:spMkLst>
            <pc:docMk/>
            <pc:sldMk cId="2272552586" sldId="1890"/>
            <ac:spMk id="5" creationId="{A0B73088-8B72-0D48-A5F7-81DA35027333}"/>
          </ac:spMkLst>
        </pc:spChg>
        <pc:picChg chg="del mod">
          <ac:chgData name="Peter Rijnbeek" userId="f37be689-a904-4de8-9d49-166eee043554" providerId="ADAL" clId="{529F5503-920C-684D-A767-08817A4A159A}" dt="2019-09-15T17:03:34.389" v="118" actId="478"/>
          <ac:picMkLst>
            <pc:docMk/>
            <pc:sldMk cId="2272552586" sldId="1890"/>
            <ac:picMk id="4" creationId="{08310DC3-73E3-EB4A-B34B-644E5DFF0938}"/>
          </ac:picMkLst>
        </pc:picChg>
        <pc:picChg chg="del mod">
          <ac:chgData name="Peter Rijnbeek" userId="f37be689-a904-4de8-9d49-166eee043554" providerId="ADAL" clId="{529F5503-920C-684D-A767-08817A4A159A}" dt="2019-09-15T17:03:35.264" v="119" actId="478"/>
          <ac:picMkLst>
            <pc:docMk/>
            <pc:sldMk cId="2272552586" sldId="1890"/>
            <ac:picMk id="7" creationId="{B170ABE8-E951-C949-A9AD-7278B17DCA4E}"/>
          </ac:picMkLst>
        </pc:picChg>
        <pc:picChg chg="mod">
          <ac:chgData name="Peter Rijnbeek" userId="f37be689-a904-4de8-9d49-166eee043554" providerId="ADAL" clId="{529F5503-920C-684D-A767-08817A4A159A}" dt="2019-09-15T17:03:43.194" v="122" actId="1076"/>
          <ac:picMkLst>
            <pc:docMk/>
            <pc:sldMk cId="2272552586" sldId="1890"/>
            <ac:picMk id="8" creationId="{9168FFD9-13D8-6741-9288-21D798F84611}"/>
          </ac:picMkLst>
        </pc:picChg>
      </pc:sldChg>
      <pc:sldChg chg="add">
        <pc:chgData name="Peter Rijnbeek" userId="f37be689-a904-4de8-9d49-166eee043554" providerId="ADAL" clId="{529F5503-920C-684D-A767-08817A4A159A}" dt="2019-09-17T11:28:38.196" v="146"/>
        <pc:sldMkLst>
          <pc:docMk/>
          <pc:sldMk cId="387733124" sldId="1891"/>
        </pc:sldMkLst>
      </pc:sldChg>
      <pc:sldChg chg="modSp add">
        <pc:chgData name="Peter Rijnbeek" userId="f37be689-a904-4de8-9d49-166eee043554" providerId="ADAL" clId="{529F5503-920C-684D-A767-08817A4A159A}" dt="2019-09-17T11:30:43.280" v="151" actId="207"/>
        <pc:sldMkLst>
          <pc:docMk/>
          <pc:sldMk cId="3666603753" sldId="1892"/>
        </pc:sldMkLst>
        <pc:graphicFrameChg chg="modGraphic">
          <ac:chgData name="Peter Rijnbeek" userId="f37be689-a904-4de8-9d49-166eee043554" providerId="ADAL" clId="{529F5503-920C-684D-A767-08817A4A159A}" dt="2019-09-17T11:30:43.280" v="151" actId="207"/>
          <ac:graphicFrameMkLst>
            <pc:docMk/>
            <pc:sldMk cId="3666603753" sldId="1892"/>
            <ac:graphicFrameMk id="5" creationId="{DB66AF60-8CAD-AF4B-8BE7-524898CC917D}"/>
          </ac:graphicFrameMkLst>
        </pc:graphicFrameChg>
      </pc:sldChg>
    </pc:docChg>
  </pc:docChgLst>
  <pc:docChgLst>
    <pc:chgData name="Peter Rijnbeek" userId="f37be689-a904-4de8-9d49-166eee043554" providerId="ADAL" clId="{A32E75CE-BA71-174D-A26B-87B8D670B72C}"/>
    <pc:docChg chg="undo custSel modSld">
      <pc:chgData name="Peter Rijnbeek" userId="f37be689-a904-4de8-9d49-166eee043554" providerId="ADAL" clId="{A32E75CE-BA71-174D-A26B-87B8D670B72C}" dt="2018-10-30T08:40:02.189" v="5" actId="20577"/>
      <pc:docMkLst>
        <pc:docMk/>
      </pc:docMkLst>
      <pc:sldChg chg="addSp delSp modSp">
        <pc:chgData name="Peter Rijnbeek" userId="f37be689-a904-4de8-9d49-166eee043554" providerId="ADAL" clId="{A32E75CE-BA71-174D-A26B-87B8D670B72C}" dt="2018-10-30T08:40:02.189" v="5" actId="20577"/>
        <pc:sldMkLst>
          <pc:docMk/>
          <pc:sldMk cId="741633056" sldId="640"/>
        </pc:sldMkLst>
        <pc:spChg chg="add del mod">
          <ac:chgData name="Peter Rijnbeek" userId="f37be689-a904-4de8-9d49-166eee043554" providerId="ADAL" clId="{A32E75CE-BA71-174D-A26B-87B8D670B72C}" dt="2018-10-30T08:40:02.189" v="5" actId="20577"/>
          <ac:spMkLst>
            <pc:docMk/>
            <pc:sldMk cId="741633056" sldId="640"/>
            <ac:spMk id="6" creationId="{00000000-0000-0000-0000-000000000000}"/>
          </ac:spMkLst>
        </pc:spChg>
      </pc:sldChg>
    </pc:docChg>
  </pc:docChgLst>
  <pc:docChgLst>
    <pc:chgData name="Peter Rijnbeek" userId="f37be689-a904-4de8-9d49-166eee043554" providerId="ADAL" clId="{74C67A9D-6A72-9F49-A071-2627C7668070}"/>
    <pc:docChg chg="undo custSel addSld delSld modSld sldOrd">
      <pc:chgData name="Peter Rijnbeek" userId="f37be689-a904-4de8-9d49-166eee043554" providerId="ADAL" clId="{74C67A9D-6A72-9F49-A071-2627C7668070}" dt="2019-03-31T06:11:23.549" v="367" actId="27636"/>
      <pc:docMkLst>
        <pc:docMk/>
      </pc:docMkLst>
      <pc:sldChg chg="add modTransition">
        <pc:chgData name="Peter Rijnbeek" userId="f37be689-a904-4de8-9d49-166eee043554" providerId="ADAL" clId="{74C67A9D-6A72-9F49-A071-2627C7668070}" dt="2019-03-30T10:59:48.464" v="182"/>
        <pc:sldMkLst>
          <pc:docMk/>
          <pc:sldMk cId="329708169" sldId="256"/>
        </pc:sldMkLst>
      </pc:sldChg>
      <pc:sldChg chg="del">
        <pc:chgData name="Peter Rijnbeek" userId="f37be689-a904-4de8-9d49-166eee043554" providerId="ADAL" clId="{74C67A9D-6A72-9F49-A071-2627C7668070}" dt="2019-03-30T10:59:31.236" v="143" actId="2696"/>
        <pc:sldMkLst>
          <pc:docMk/>
          <pc:sldMk cId="1933589890" sldId="256"/>
        </pc:sldMkLst>
      </pc:sldChg>
      <pc:sldChg chg="del">
        <pc:chgData name="Peter Rijnbeek" userId="f37be689-a904-4de8-9d49-166eee043554" providerId="ADAL" clId="{74C67A9D-6A72-9F49-A071-2627C7668070}" dt="2019-03-30T10:30:18.968" v="61" actId="2696"/>
        <pc:sldMkLst>
          <pc:docMk/>
          <pc:sldMk cId="1775751779" sldId="259"/>
        </pc:sldMkLst>
      </pc:sldChg>
      <pc:sldChg chg="add modTransition">
        <pc:chgData name="Peter Rijnbeek" userId="f37be689-a904-4de8-9d49-166eee043554" providerId="ADAL" clId="{74C67A9D-6A72-9F49-A071-2627C7668070}" dt="2019-03-30T10:59:48.464" v="182"/>
        <pc:sldMkLst>
          <pc:docMk/>
          <pc:sldMk cId="2105721741" sldId="269"/>
        </pc:sldMkLst>
      </pc:sldChg>
      <pc:sldChg chg="modSp add modTransition">
        <pc:chgData name="Peter Rijnbeek" userId="f37be689-a904-4de8-9d49-166eee043554" providerId="ADAL" clId="{74C67A9D-6A72-9F49-A071-2627C7668070}" dt="2019-03-30T10:59:49.031" v="192" actId="27636"/>
        <pc:sldMkLst>
          <pc:docMk/>
          <pc:sldMk cId="76585335" sldId="270"/>
        </pc:sldMkLst>
        <pc:spChg chg="mod">
          <ac:chgData name="Peter Rijnbeek" userId="f37be689-a904-4de8-9d49-166eee043554" providerId="ADAL" clId="{74C67A9D-6A72-9F49-A071-2627C7668070}" dt="2019-03-30T10:59:49.031" v="192" actId="27636"/>
          <ac:spMkLst>
            <pc:docMk/>
            <pc:sldMk cId="76585335" sldId="270"/>
            <ac:spMk id="3" creationId="{E27D5BC4-E424-3145-AFC2-1AC707A95DF5}"/>
          </ac:spMkLst>
        </pc:spChg>
      </pc:sldChg>
      <pc:sldChg chg="modSp add modTransition">
        <pc:chgData name="Peter Rijnbeek" userId="f37be689-a904-4de8-9d49-166eee043554" providerId="ADAL" clId="{74C67A9D-6A72-9F49-A071-2627C7668070}" dt="2019-03-30T10:59:48.751" v="184" actId="27636"/>
        <pc:sldMkLst>
          <pc:docMk/>
          <pc:sldMk cId="460670433" sldId="274"/>
        </pc:sldMkLst>
        <pc:spChg chg="mod">
          <ac:chgData name="Peter Rijnbeek" userId="f37be689-a904-4de8-9d49-166eee043554" providerId="ADAL" clId="{74C67A9D-6A72-9F49-A071-2627C7668070}" dt="2019-03-30T10:59:48.751" v="184" actId="27636"/>
          <ac:spMkLst>
            <pc:docMk/>
            <pc:sldMk cId="460670433" sldId="274"/>
            <ac:spMk id="3" creationId="{A67B503A-ADC9-9C4F-AE01-2BD689961E33}"/>
          </ac:spMkLst>
        </pc:spChg>
      </pc:sldChg>
      <pc:sldChg chg="add modTransition">
        <pc:chgData name="Peter Rijnbeek" userId="f37be689-a904-4de8-9d49-166eee043554" providerId="ADAL" clId="{74C67A9D-6A72-9F49-A071-2627C7668070}" dt="2019-03-30T10:59:48.464" v="182"/>
        <pc:sldMkLst>
          <pc:docMk/>
          <pc:sldMk cId="169339044" sldId="276"/>
        </pc:sldMkLst>
      </pc:sldChg>
      <pc:sldChg chg="add modTransition">
        <pc:chgData name="Peter Rijnbeek" userId="f37be689-a904-4de8-9d49-166eee043554" providerId="ADAL" clId="{74C67A9D-6A72-9F49-A071-2627C7668070}" dt="2019-03-30T10:59:48.464" v="182"/>
        <pc:sldMkLst>
          <pc:docMk/>
          <pc:sldMk cId="3579191702" sldId="278"/>
        </pc:sldMkLst>
      </pc:sldChg>
      <pc:sldChg chg="add modTransition">
        <pc:chgData name="Peter Rijnbeek" userId="f37be689-a904-4de8-9d49-166eee043554" providerId="ADAL" clId="{74C67A9D-6A72-9F49-A071-2627C7668070}" dt="2019-03-30T10:59:48.464" v="182"/>
        <pc:sldMkLst>
          <pc:docMk/>
          <pc:sldMk cId="1974333021" sldId="279"/>
        </pc:sldMkLst>
      </pc:sldChg>
      <pc:sldChg chg="modSp add modTransition">
        <pc:chgData name="Peter Rijnbeek" userId="f37be689-a904-4de8-9d49-166eee043554" providerId="ADAL" clId="{74C67A9D-6A72-9F49-A071-2627C7668070}" dt="2019-03-30T10:59:48.718" v="183" actId="27636"/>
        <pc:sldMkLst>
          <pc:docMk/>
          <pc:sldMk cId="2414444507" sldId="280"/>
        </pc:sldMkLst>
        <pc:spChg chg="mod">
          <ac:chgData name="Peter Rijnbeek" userId="f37be689-a904-4de8-9d49-166eee043554" providerId="ADAL" clId="{74C67A9D-6A72-9F49-A071-2627C7668070}" dt="2019-03-30T10:59:48.718" v="183" actId="27636"/>
          <ac:spMkLst>
            <pc:docMk/>
            <pc:sldMk cId="2414444507" sldId="280"/>
            <ac:spMk id="3" creationId="{7899110D-3027-194A-AA88-FCCBC1AF25BD}"/>
          </ac:spMkLst>
        </pc:spChg>
      </pc:sldChg>
      <pc:sldChg chg="add modTransition">
        <pc:chgData name="Peter Rijnbeek" userId="f37be689-a904-4de8-9d49-166eee043554" providerId="ADAL" clId="{74C67A9D-6A72-9F49-A071-2627C7668070}" dt="2019-03-30T10:59:48.464" v="182"/>
        <pc:sldMkLst>
          <pc:docMk/>
          <pc:sldMk cId="3357716091" sldId="281"/>
        </pc:sldMkLst>
      </pc:sldChg>
      <pc:sldChg chg="modSp add modTransition">
        <pc:chgData name="Peter Rijnbeek" userId="f37be689-a904-4de8-9d49-166eee043554" providerId="ADAL" clId="{74C67A9D-6A72-9F49-A071-2627C7668070}" dt="2019-03-30T10:59:49" v="191" actId="27636"/>
        <pc:sldMkLst>
          <pc:docMk/>
          <pc:sldMk cId="557152905" sldId="282"/>
        </pc:sldMkLst>
        <pc:spChg chg="mod">
          <ac:chgData name="Peter Rijnbeek" userId="f37be689-a904-4de8-9d49-166eee043554" providerId="ADAL" clId="{74C67A9D-6A72-9F49-A071-2627C7668070}" dt="2019-03-30T10:59:49" v="191" actId="27636"/>
          <ac:spMkLst>
            <pc:docMk/>
            <pc:sldMk cId="557152905" sldId="282"/>
            <ac:spMk id="3" creationId="{6DCDB64E-FFBE-A24A-9C80-662EA2D5EDC3}"/>
          </ac:spMkLst>
        </pc:spChg>
      </pc:sldChg>
      <pc:sldChg chg="add modTransition">
        <pc:chgData name="Peter Rijnbeek" userId="f37be689-a904-4de8-9d49-166eee043554" providerId="ADAL" clId="{74C67A9D-6A72-9F49-A071-2627C7668070}" dt="2019-03-30T10:59:48.464" v="182"/>
        <pc:sldMkLst>
          <pc:docMk/>
          <pc:sldMk cId="2029656593" sldId="285"/>
        </pc:sldMkLst>
      </pc:sldChg>
      <pc:sldChg chg="add modTransition">
        <pc:chgData name="Peter Rijnbeek" userId="f37be689-a904-4de8-9d49-166eee043554" providerId="ADAL" clId="{74C67A9D-6A72-9F49-A071-2627C7668070}" dt="2019-03-30T10:59:48.464" v="182"/>
        <pc:sldMkLst>
          <pc:docMk/>
          <pc:sldMk cId="3656898369" sldId="290"/>
        </pc:sldMkLst>
      </pc:sldChg>
      <pc:sldChg chg="add modTransition">
        <pc:chgData name="Peter Rijnbeek" userId="f37be689-a904-4de8-9d49-166eee043554" providerId="ADAL" clId="{74C67A9D-6A72-9F49-A071-2627C7668070}" dt="2019-03-30T10:59:48.464" v="182"/>
        <pc:sldMkLst>
          <pc:docMk/>
          <pc:sldMk cId="4188491043" sldId="291"/>
        </pc:sldMkLst>
      </pc:sldChg>
      <pc:sldChg chg="add modTransition">
        <pc:chgData name="Peter Rijnbeek" userId="f37be689-a904-4de8-9d49-166eee043554" providerId="ADAL" clId="{74C67A9D-6A72-9F49-A071-2627C7668070}" dt="2019-03-30T10:59:48.464" v="182"/>
        <pc:sldMkLst>
          <pc:docMk/>
          <pc:sldMk cId="3948126232" sldId="292"/>
        </pc:sldMkLst>
      </pc:sldChg>
      <pc:sldChg chg="add modTransition">
        <pc:chgData name="Peter Rijnbeek" userId="f37be689-a904-4de8-9d49-166eee043554" providerId="ADAL" clId="{74C67A9D-6A72-9F49-A071-2627C7668070}" dt="2019-03-30T10:59:48.464" v="182"/>
        <pc:sldMkLst>
          <pc:docMk/>
          <pc:sldMk cId="4275634233" sldId="293"/>
        </pc:sldMkLst>
      </pc:sldChg>
      <pc:sldChg chg="add modTransition">
        <pc:chgData name="Peter Rijnbeek" userId="f37be689-a904-4de8-9d49-166eee043554" providerId="ADAL" clId="{74C67A9D-6A72-9F49-A071-2627C7668070}" dt="2019-03-30T10:59:48.464" v="182"/>
        <pc:sldMkLst>
          <pc:docMk/>
          <pc:sldMk cId="2584216467" sldId="294"/>
        </pc:sldMkLst>
      </pc:sldChg>
      <pc:sldChg chg="add modTransition">
        <pc:chgData name="Peter Rijnbeek" userId="f37be689-a904-4de8-9d49-166eee043554" providerId="ADAL" clId="{74C67A9D-6A72-9F49-A071-2627C7668070}" dt="2019-03-30T10:59:48.464" v="182"/>
        <pc:sldMkLst>
          <pc:docMk/>
          <pc:sldMk cId="1373938700" sldId="295"/>
        </pc:sldMkLst>
      </pc:sldChg>
      <pc:sldChg chg="add modTransition">
        <pc:chgData name="Peter Rijnbeek" userId="f37be689-a904-4de8-9d49-166eee043554" providerId="ADAL" clId="{74C67A9D-6A72-9F49-A071-2627C7668070}" dt="2019-03-30T10:59:48.464" v="182"/>
        <pc:sldMkLst>
          <pc:docMk/>
          <pc:sldMk cId="2655990610" sldId="296"/>
        </pc:sldMkLst>
      </pc:sldChg>
      <pc:sldChg chg="add modTransition">
        <pc:chgData name="Peter Rijnbeek" userId="f37be689-a904-4de8-9d49-166eee043554" providerId="ADAL" clId="{74C67A9D-6A72-9F49-A071-2627C7668070}" dt="2019-03-30T10:59:48.464" v="182"/>
        <pc:sldMkLst>
          <pc:docMk/>
          <pc:sldMk cId="3903661499" sldId="298"/>
        </pc:sldMkLst>
      </pc:sldChg>
      <pc:sldChg chg="add modTransition">
        <pc:chgData name="Peter Rijnbeek" userId="f37be689-a904-4de8-9d49-166eee043554" providerId="ADAL" clId="{74C67A9D-6A72-9F49-A071-2627C7668070}" dt="2019-03-30T10:59:48.464" v="182"/>
        <pc:sldMkLst>
          <pc:docMk/>
          <pc:sldMk cId="3965230973" sldId="299"/>
        </pc:sldMkLst>
      </pc:sldChg>
      <pc:sldChg chg="add modTransition">
        <pc:chgData name="Peter Rijnbeek" userId="f37be689-a904-4de8-9d49-166eee043554" providerId="ADAL" clId="{74C67A9D-6A72-9F49-A071-2627C7668070}" dt="2019-03-30T10:59:48.464" v="182"/>
        <pc:sldMkLst>
          <pc:docMk/>
          <pc:sldMk cId="1491906238" sldId="300"/>
        </pc:sldMkLst>
      </pc:sldChg>
      <pc:sldChg chg="modSp add modTransition">
        <pc:chgData name="Peter Rijnbeek" userId="f37be689-a904-4de8-9d49-166eee043554" providerId="ADAL" clId="{74C67A9D-6A72-9F49-A071-2627C7668070}" dt="2019-03-30T10:59:49.054" v="193" actId="27636"/>
        <pc:sldMkLst>
          <pc:docMk/>
          <pc:sldMk cId="3062275768" sldId="301"/>
        </pc:sldMkLst>
        <pc:spChg chg="mod">
          <ac:chgData name="Peter Rijnbeek" userId="f37be689-a904-4de8-9d49-166eee043554" providerId="ADAL" clId="{74C67A9D-6A72-9F49-A071-2627C7668070}" dt="2019-03-30T10:59:49.054" v="193" actId="27636"/>
          <ac:spMkLst>
            <pc:docMk/>
            <pc:sldMk cId="3062275768" sldId="301"/>
            <ac:spMk id="2" creationId="{B4A70244-A073-7740-AB9F-C564C66433D2}"/>
          </ac:spMkLst>
        </pc:spChg>
      </pc:sldChg>
      <pc:sldChg chg="add modTransition">
        <pc:chgData name="Peter Rijnbeek" userId="f37be689-a904-4de8-9d49-166eee043554" providerId="ADAL" clId="{74C67A9D-6A72-9F49-A071-2627C7668070}" dt="2019-03-30T10:59:48.464" v="182"/>
        <pc:sldMkLst>
          <pc:docMk/>
          <pc:sldMk cId="3061147368" sldId="303"/>
        </pc:sldMkLst>
      </pc:sldChg>
      <pc:sldChg chg="modSp add modTransition">
        <pc:chgData name="Peter Rijnbeek" userId="f37be689-a904-4de8-9d49-166eee043554" providerId="ADAL" clId="{74C67A9D-6A72-9F49-A071-2627C7668070}" dt="2019-03-30T10:59:48.784" v="185" actId="27636"/>
        <pc:sldMkLst>
          <pc:docMk/>
          <pc:sldMk cId="328248500" sldId="304"/>
        </pc:sldMkLst>
        <pc:spChg chg="mod">
          <ac:chgData name="Peter Rijnbeek" userId="f37be689-a904-4de8-9d49-166eee043554" providerId="ADAL" clId="{74C67A9D-6A72-9F49-A071-2627C7668070}" dt="2019-03-30T10:59:48.784" v="185" actId="27636"/>
          <ac:spMkLst>
            <pc:docMk/>
            <pc:sldMk cId="328248500" sldId="304"/>
            <ac:spMk id="3" creationId="{7899110D-3027-194A-AA88-FCCBC1AF25BD}"/>
          </ac:spMkLst>
        </pc:spChg>
      </pc:sldChg>
      <pc:sldChg chg="add modTransition">
        <pc:chgData name="Peter Rijnbeek" userId="f37be689-a904-4de8-9d49-166eee043554" providerId="ADAL" clId="{74C67A9D-6A72-9F49-A071-2627C7668070}" dt="2019-03-30T10:59:48.464" v="182"/>
        <pc:sldMkLst>
          <pc:docMk/>
          <pc:sldMk cId="3498841283" sldId="305"/>
        </pc:sldMkLst>
      </pc:sldChg>
      <pc:sldChg chg="del">
        <pc:chgData name="Peter Rijnbeek" userId="f37be689-a904-4de8-9d49-166eee043554" providerId="ADAL" clId="{74C67A9D-6A72-9F49-A071-2627C7668070}" dt="2019-03-30T10:59:30.461" v="103" actId="2696"/>
        <pc:sldMkLst>
          <pc:docMk/>
          <pc:sldMk cId="1539010897" sldId="332"/>
        </pc:sldMkLst>
      </pc:sldChg>
      <pc:sldChg chg="del">
        <pc:chgData name="Peter Rijnbeek" userId="f37be689-a904-4de8-9d49-166eee043554" providerId="ADAL" clId="{74C67A9D-6A72-9F49-A071-2627C7668070}" dt="2019-03-30T10:59:30.480" v="104" actId="2696"/>
        <pc:sldMkLst>
          <pc:docMk/>
          <pc:sldMk cId="4068036191" sldId="333"/>
        </pc:sldMkLst>
      </pc:sldChg>
      <pc:sldChg chg="del">
        <pc:chgData name="Peter Rijnbeek" userId="f37be689-a904-4de8-9d49-166eee043554" providerId="ADAL" clId="{74C67A9D-6A72-9F49-A071-2627C7668070}" dt="2019-03-30T10:59:30.499" v="105" actId="2696"/>
        <pc:sldMkLst>
          <pc:docMk/>
          <pc:sldMk cId="2758555674" sldId="334"/>
        </pc:sldMkLst>
      </pc:sldChg>
      <pc:sldChg chg="del">
        <pc:chgData name="Peter Rijnbeek" userId="f37be689-a904-4de8-9d49-166eee043554" providerId="ADAL" clId="{74C67A9D-6A72-9F49-A071-2627C7668070}" dt="2019-03-30T10:59:30.519" v="106" actId="2696"/>
        <pc:sldMkLst>
          <pc:docMk/>
          <pc:sldMk cId="3579541552" sldId="335"/>
        </pc:sldMkLst>
      </pc:sldChg>
      <pc:sldChg chg="del">
        <pc:chgData name="Peter Rijnbeek" userId="f37be689-a904-4de8-9d49-166eee043554" providerId="ADAL" clId="{74C67A9D-6A72-9F49-A071-2627C7668070}" dt="2019-03-30T10:59:30.539" v="107" actId="2696"/>
        <pc:sldMkLst>
          <pc:docMk/>
          <pc:sldMk cId="1303092472" sldId="336"/>
        </pc:sldMkLst>
      </pc:sldChg>
      <pc:sldChg chg="del">
        <pc:chgData name="Peter Rijnbeek" userId="f37be689-a904-4de8-9d49-166eee043554" providerId="ADAL" clId="{74C67A9D-6A72-9F49-A071-2627C7668070}" dt="2019-03-30T10:59:30.558" v="108" actId="2696"/>
        <pc:sldMkLst>
          <pc:docMk/>
          <pc:sldMk cId="1270126284" sldId="337"/>
        </pc:sldMkLst>
      </pc:sldChg>
      <pc:sldChg chg="del">
        <pc:chgData name="Peter Rijnbeek" userId="f37be689-a904-4de8-9d49-166eee043554" providerId="ADAL" clId="{74C67A9D-6A72-9F49-A071-2627C7668070}" dt="2019-03-30T10:59:30.578" v="109" actId="2696"/>
        <pc:sldMkLst>
          <pc:docMk/>
          <pc:sldMk cId="1971651133" sldId="338"/>
        </pc:sldMkLst>
      </pc:sldChg>
      <pc:sldChg chg="del">
        <pc:chgData name="Peter Rijnbeek" userId="f37be689-a904-4de8-9d49-166eee043554" providerId="ADAL" clId="{74C67A9D-6A72-9F49-A071-2627C7668070}" dt="2019-03-30T10:59:30.598" v="110" actId="2696"/>
        <pc:sldMkLst>
          <pc:docMk/>
          <pc:sldMk cId="2028731618" sldId="339"/>
        </pc:sldMkLst>
      </pc:sldChg>
      <pc:sldChg chg="del">
        <pc:chgData name="Peter Rijnbeek" userId="f37be689-a904-4de8-9d49-166eee043554" providerId="ADAL" clId="{74C67A9D-6A72-9F49-A071-2627C7668070}" dt="2019-03-30T10:59:30.620" v="111" actId="2696"/>
        <pc:sldMkLst>
          <pc:docMk/>
          <pc:sldMk cId="3010172000" sldId="340"/>
        </pc:sldMkLst>
      </pc:sldChg>
      <pc:sldChg chg="del">
        <pc:chgData name="Peter Rijnbeek" userId="f37be689-a904-4de8-9d49-166eee043554" providerId="ADAL" clId="{74C67A9D-6A72-9F49-A071-2627C7668070}" dt="2019-03-30T10:59:30.639" v="112" actId="2696"/>
        <pc:sldMkLst>
          <pc:docMk/>
          <pc:sldMk cId="1880868533" sldId="341"/>
        </pc:sldMkLst>
      </pc:sldChg>
      <pc:sldChg chg="del">
        <pc:chgData name="Peter Rijnbeek" userId="f37be689-a904-4de8-9d49-166eee043554" providerId="ADAL" clId="{74C67A9D-6A72-9F49-A071-2627C7668070}" dt="2019-03-30T10:59:30.659" v="113" actId="2696"/>
        <pc:sldMkLst>
          <pc:docMk/>
          <pc:sldMk cId="2121550090" sldId="342"/>
        </pc:sldMkLst>
      </pc:sldChg>
      <pc:sldChg chg="del">
        <pc:chgData name="Peter Rijnbeek" userId="f37be689-a904-4de8-9d49-166eee043554" providerId="ADAL" clId="{74C67A9D-6A72-9F49-A071-2627C7668070}" dt="2019-03-30T10:59:30.678" v="114" actId="2696"/>
        <pc:sldMkLst>
          <pc:docMk/>
          <pc:sldMk cId="2320923079" sldId="343"/>
        </pc:sldMkLst>
      </pc:sldChg>
      <pc:sldChg chg="del">
        <pc:chgData name="Peter Rijnbeek" userId="f37be689-a904-4de8-9d49-166eee043554" providerId="ADAL" clId="{74C67A9D-6A72-9F49-A071-2627C7668070}" dt="2019-03-30T10:59:30.697" v="115" actId="2696"/>
        <pc:sldMkLst>
          <pc:docMk/>
          <pc:sldMk cId="4041053071" sldId="344"/>
        </pc:sldMkLst>
      </pc:sldChg>
      <pc:sldChg chg="del">
        <pc:chgData name="Peter Rijnbeek" userId="f37be689-a904-4de8-9d49-166eee043554" providerId="ADAL" clId="{74C67A9D-6A72-9F49-A071-2627C7668070}" dt="2019-03-30T10:59:30.716" v="116" actId="2696"/>
        <pc:sldMkLst>
          <pc:docMk/>
          <pc:sldMk cId="3746466037" sldId="345"/>
        </pc:sldMkLst>
      </pc:sldChg>
      <pc:sldChg chg="del">
        <pc:chgData name="Peter Rijnbeek" userId="f37be689-a904-4de8-9d49-166eee043554" providerId="ADAL" clId="{74C67A9D-6A72-9F49-A071-2627C7668070}" dt="2019-03-30T10:59:30.735" v="117" actId="2696"/>
        <pc:sldMkLst>
          <pc:docMk/>
          <pc:sldMk cId="3716505318" sldId="346"/>
        </pc:sldMkLst>
      </pc:sldChg>
      <pc:sldChg chg="del">
        <pc:chgData name="Peter Rijnbeek" userId="f37be689-a904-4de8-9d49-166eee043554" providerId="ADAL" clId="{74C67A9D-6A72-9F49-A071-2627C7668070}" dt="2019-03-30T10:59:30.753" v="118" actId="2696"/>
        <pc:sldMkLst>
          <pc:docMk/>
          <pc:sldMk cId="4049776331" sldId="347"/>
        </pc:sldMkLst>
      </pc:sldChg>
      <pc:sldChg chg="del">
        <pc:chgData name="Peter Rijnbeek" userId="f37be689-a904-4de8-9d49-166eee043554" providerId="ADAL" clId="{74C67A9D-6A72-9F49-A071-2627C7668070}" dt="2019-03-30T10:59:30.774" v="119" actId="2696"/>
        <pc:sldMkLst>
          <pc:docMk/>
          <pc:sldMk cId="1269211221" sldId="348"/>
        </pc:sldMkLst>
      </pc:sldChg>
      <pc:sldChg chg="del">
        <pc:chgData name="Peter Rijnbeek" userId="f37be689-a904-4de8-9d49-166eee043554" providerId="ADAL" clId="{74C67A9D-6A72-9F49-A071-2627C7668070}" dt="2019-03-30T10:59:30.793" v="120" actId="2696"/>
        <pc:sldMkLst>
          <pc:docMk/>
          <pc:sldMk cId="3267016442" sldId="349"/>
        </pc:sldMkLst>
      </pc:sldChg>
      <pc:sldChg chg="del">
        <pc:chgData name="Peter Rijnbeek" userId="f37be689-a904-4de8-9d49-166eee043554" providerId="ADAL" clId="{74C67A9D-6A72-9F49-A071-2627C7668070}" dt="2019-03-30T10:59:30.813" v="121" actId="2696"/>
        <pc:sldMkLst>
          <pc:docMk/>
          <pc:sldMk cId="682410504" sldId="350"/>
        </pc:sldMkLst>
      </pc:sldChg>
      <pc:sldChg chg="del">
        <pc:chgData name="Peter Rijnbeek" userId="f37be689-a904-4de8-9d49-166eee043554" providerId="ADAL" clId="{74C67A9D-6A72-9F49-A071-2627C7668070}" dt="2019-03-30T10:59:30.834" v="122" actId="2696"/>
        <pc:sldMkLst>
          <pc:docMk/>
          <pc:sldMk cId="3246342308" sldId="351"/>
        </pc:sldMkLst>
      </pc:sldChg>
      <pc:sldChg chg="del">
        <pc:chgData name="Peter Rijnbeek" userId="f37be689-a904-4de8-9d49-166eee043554" providerId="ADAL" clId="{74C67A9D-6A72-9F49-A071-2627C7668070}" dt="2019-03-30T10:59:30.853" v="123" actId="2696"/>
        <pc:sldMkLst>
          <pc:docMk/>
          <pc:sldMk cId="249160985" sldId="352"/>
        </pc:sldMkLst>
      </pc:sldChg>
      <pc:sldChg chg="del">
        <pc:chgData name="Peter Rijnbeek" userId="f37be689-a904-4de8-9d49-166eee043554" providerId="ADAL" clId="{74C67A9D-6A72-9F49-A071-2627C7668070}" dt="2019-03-30T10:59:30.871" v="124" actId="2696"/>
        <pc:sldMkLst>
          <pc:docMk/>
          <pc:sldMk cId="3721991366" sldId="353"/>
        </pc:sldMkLst>
      </pc:sldChg>
      <pc:sldChg chg="del">
        <pc:chgData name="Peter Rijnbeek" userId="f37be689-a904-4de8-9d49-166eee043554" providerId="ADAL" clId="{74C67A9D-6A72-9F49-A071-2627C7668070}" dt="2019-03-30T10:59:30.890" v="125" actId="2696"/>
        <pc:sldMkLst>
          <pc:docMk/>
          <pc:sldMk cId="4072358996" sldId="354"/>
        </pc:sldMkLst>
      </pc:sldChg>
      <pc:sldChg chg="del">
        <pc:chgData name="Peter Rijnbeek" userId="f37be689-a904-4de8-9d49-166eee043554" providerId="ADAL" clId="{74C67A9D-6A72-9F49-A071-2627C7668070}" dt="2019-03-30T10:59:30.909" v="126" actId="2696"/>
        <pc:sldMkLst>
          <pc:docMk/>
          <pc:sldMk cId="2939039904" sldId="355"/>
        </pc:sldMkLst>
      </pc:sldChg>
      <pc:sldChg chg="del">
        <pc:chgData name="Peter Rijnbeek" userId="f37be689-a904-4de8-9d49-166eee043554" providerId="ADAL" clId="{74C67A9D-6A72-9F49-A071-2627C7668070}" dt="2019-03-30T10:59:30.928" v="127" actId="2696"/>
        <pc:sldMkLst>
          <pc:docMk/>
          <pc:sldMk cId="4010771016" sldId="356"/>
        </pc:sldMkLst>
      </pc:sldChg>
      <pc:sldChg chg="del">
        <pc:chgData name="Peter Rijnbeek" userId="f37be689-a904-4de8-9d49-166eee043554" providerId="ADAL" clId="{74C67A9D-6A72-9F49-A071-2627C7668070}" dt="2019-03-30T10:59:30.946" v="128" actId="2696"/>
        <pc:sldMkLst>
          <pc:docMk/>
          <pc:sldMk cId="341894577" sldId="357"/>
        </pc:sldMkLst>
      </pc:sldChg>
      <pc:sldChg chg="del">
        <pc:chgData name="Peter Rijnbeek" userId="f37be689-a904-4de8-9d49-166eee043554" providerId="ADAL" clId="{74C67A9D-6A72-9F49-A071-2627C7668070}" dt="2019-03-30T10:59:30.965" v="129" actId="2696"/>
        <pc:sldMkLst>
          <pc:docMk/>
          <pc:sldMk cId="2675552221" sldId="358"/>
        </pc:sldMkLst>
      </pc:sldChg>
      <pc:sldChg chg="del">
        <pc:chgData name="Peter Rijnbeek" userId="f37be689-a904-4de8-9d49-166eee043554" providerId="ADAL" clId="{74C67A9D-6A72-9F49-A071-2627C7668070}" dt="2019-03-30T10:59:30.984" v="130" actId="2696"/>
        <pc:sldMkLst>
          <pc:docMk/>
          <pc:sldMk cId="963702100" sldId="359"/>
        </pc:sldMkLst>
      </pc:sldChg>
      <pc:sldChg chg="del">
        <pc:chgData name="Peter Rijnbeek" userId="f37be689-a904-4de8-9d49-166eee043554" providerId="ADAL" clId="{74C67A9D-6A72-9F49-A071-2627C7668070}" dt="2019-03-30T10:59:31.002" v="131" actId="2696"/>
        <pc:sldMkLst>
          <pc:docMk/>
          <pc:sldMk cId="1151315685" sldId="360"/>
        </pc:sldMkLst>
      </pc:sldChg>
      <pc:sldChg chg="del">
        <pc:chgData name="Peter Rijnbeek" userId="f37be689-a904-4de8-9d49-166eee043554" providerId="ADAL" clId="{74C67A9D-6A72-9F49-A071-2627C7668070}" dt="2019-03-30T10:59:31.021" v="132" actId="2696"/>
        <pc:sldMkLst>
          <pc:docMk/>
          <pc:sldMk cId="1897206608" sldId="361"/>
        </pc:sldMkLst>
      </pc:sldChg>
      <pc:sldChg chg="del">
        <pc:chgData name="Peter Rijnbeek" userId="f37be689-a904-4de8-9d49-166eee043554" providerId="ADAL" clId="{74C67A9D-6A72-9F49-A071-2627C7668070}" dt="2019-03-30T10:59:31.039" v="133" actId="2696"/>
        <pc:sldMkLst>
          <pc:docMk/>
          <pc:sldMk cId="1668822504" sldId="362"/>
        </pc:sldMkLst>
      </pc:sldChg>
      <pc:sldChg chg="del">
        <pc:chgData name="Peter Rijnbeek" userId="f37be689-a904-4de8-9d49-166eee043554" providerId="ADAL" clId="{74C67A9D-6A72-9F49-A071-2627C7668070}" dt="2019-03-30T10:59:31.058" v="134" actId="2696"/>
        <pc:sldMkLst>
          <pc:docMk/>
          <pc:sldMk cId="2848033364" sldId="363"/>
        </pc:sldMkLst>
      </pc:sldChg>
      <pc:sldChg chg="del">
        <pc:chgData name="Peter Rijnbeek" userId="f37be689-a904-4de8-9d49-166eee043554" providerId="ADAL" clId="{74C67A9D-6A72-9F49-A071-2627C7668070}" dt="2019-03-30T10:59:31.076" v="135" actId="2696"/>
        <pc:sldMkLst>
          <pc:docMk/>
          <pc:sldMk cId="3746771923" sldId="364"/>
        </pc:sldMkLst>
      </pc:sldChg>
      <pc:sldChg chg="del">
        <pc:chgData name="Peter Rijnbeek" userId="f37be689-a904-4de8-9d49-166eee043554" providerId="ADAL" clId="{74C67A9D-6A72-9F49-A071-2627C7668070}" dt="2019-03-30T10:59:31.099" v="136" actId="2696"/>
        <pc:sldMkLst>
          <pc:docMk/>
          <pc:sldMk cId="930367634" sldId="365"/>
        </pc:sldMkLst>
      </pc:sldChg>
      <pc:sldChg chg="del">
        <pc:chgData name="Peter Rijnbeek" userId="f37be689-a904-4de8-9d49-166eee043554" providerId="ADAL" clId="{74C67A9D-6A72-9F49-A071-2627C7668070}" dt="2019-03-30T10:59:31.119" v="137" actId="2696"/>
        <pc:sldMkLst>
          <pc:docMk/>
          <pc:sldMk cId="1120871195" sldId="366"/>
        </pc:sldMkLst>
      </pc:sldChg>
      <pc:sldChg chg="del">
        <pc:chgData name="Peter Rijnbeek" userId="f37be689-a904-4de8-9d49-166eee043554" providerId="ADAL" clId="{74C67A9D-6A72-9F49-A071-2627C7668070}" dt="2019-03-30T10:59:31.138" v="138" actId="2696"/>
        <pc:sldMkLst>
          <pc:docMk/>
          <pc:sldMk cId="989043611" sldId="367"/>
        </pc:sldMkLst>
      </pc:sldChg>
      <pc:sldChg chg="del">
        <pc:chgData name="Peter Rijnbeek" userId="f37be689-a904-4de8-9d49-166eee043554" providerId="ADAL" clId="{74C67A9D-6A72-9F49-A071-2627C7668070}" dt="2019-03-30T10:59:31.156" v="139" actId="2696"/>
        <pc:sldMkLst>
          <pc:docMk/>
          <pc:sldMk cId="1929352035" sldId="368"/>
        </pc:sldMkLst>
      </pc:sldChg>
      <pc:sldChg chg="del">
        <pc:chgData name="Peter Rijnbeek" userId="f37be689-a904-4de8-9d49-166eee043554" providerId="ADAL" clId="{74C67A9D-6A72-9F49-A071-2627C7668070}" dt="2019-03-30T10:59:31.176" v="140" actId="2696"/>
        <pc:sldMkLst>
          <pc:docMk/>
          <pc:sldMk cId="1708101816" sldId="369"/>
        </pc:sldMkLst>
      </pc:sldChg>
      <pc:sldChg chg="del">
        <pc:chgData name="Peter Rijnbeek" userId="f37be689-a904-4de8-9d49-166eee043554" providerId="ADAL" clId="{74C67A9D-6A72-9F49-A071-2627C7668070}" dt="2019-03-30T10:59:31.197" v="141" actId="2696"/>
        <pc:sldMkLst>
          <pc:docMk/>
          <pc:sldMk cId="2866443166" sldId="370"/>
        </pc:sldMkLst>
      </pc:sldChg>
      <pc:sldChg chg="del">
        <pc:chgData name="Peter Rijnbeek" userId="f37be689-a904-4de8-9d49-166eee043554" providerId="ADAL" clId="{74C67A9D-6A72-9F49-A071-2627C7668070}" dt="2019-03-30T10:59:31.216" v="142" actId="2696"/>
        <pc:sldMkLst>
          <pc:docMk/>
          <pc:sldMk cId="2424839982" sldId="371"/>
        </pc:sldMkLst>
      </pc:sldChg>
      <pc:sldChg chg="del">
        <pc:chgData name="Peter Rijnbeek" userId="f37be689-a904-4de8-9d49-166eee043554" providerId="ADAL" clId="{74C67A9D-6A72-9F49-A071-2627C7668070}" dt="2019-03-30T10:59:31.254" v="144" actId="2696"/>
        <pc:sldMkLst>
          <pc:docMk/>
          <pc:sldMk cId="2374656092" sldId="373"/>
        </pc:sldMkLst>
      </pc:sldChg>
      <pc:sldChg chg="del">
        <pc:chgData name="Peter Rijnbeek" userId="f37be689-a904-4de8-9d49-166eee043554" providerId="ADAL" clId="{74C67A9D-6A72-9F49-A071-2627C7668070}" dt="2019-03-30T10:59:31.272" v="145" actId="2696"/>
        <pc:sldMkLst>
          <pc:docMk/>
          <pc:sldMk cId="225981927" sldId="374"/>
        </pc:sldMkLst>
      </pc:sldChg>
      <pc:sldChg chg="del">
        <pc:chgData name="Peter Rijnbeek" userId="f37be689-a904-4de8-9d49-166eee043554" providerId="ADAL" clId="{74C67A9D-6A72-9F49-A071-2627C7668070}" dt="2019-03-30T10:59:31.291" v="146" actId="2696"/>
        <pc:sldMkLst>
          <pc:docMk/>
          <pc:sldMk cId="1663624370" sldId="375"/>
        </pc:sldMkLst>
      </pc:sldChg>
      <pc:sldChg chg="del">
        <pc:chgData name="Peter Rijnbeek" userId="f37be689-a904-4de8-9d49-166eee043554" providerId="ADAL" clId="{74C67A9D-6A72-9F49-A071-2627C7668070}" dt="2019-03-30T10:59:31.310" v="147" actId="2696"/>
        <pc:sldMkLst>
          <pc:docMk/>
          <pc:sldMk cId="2678106757" sldId="376"/>
        </pc:sldMkLst>
      </pc:sldChg>
      <pc:sldChg chg="del">
        <pc:chgData name="Peter Rijnbeek" userId="f37be689-a904-4de8-9d49-166eee043554" providerId="ADAL" clId="{74C67A9D-6A72-9F49-A071-2627C7668070}" dt="2019-03-30T10:59:31.329" v="148" actId="2696"/>
        <pc:sldMkLst>
          <pc:docMk/>
          <pc:sldMk cId="1559282765" sldId="377"/>
        </pc:sldMkLst>
      </pc:sldChg>
      <pc:sldChg chg="del">
        <pc:chgData name="Peter Rijnbeek" userId="f37be689-a904-4de8-9d49-166eee043554" providerId="ADAL" clId="{74C67A9D-6A72-9F49-A071-2627C7668070}" dt="2019-03-30T10:59:31.351" v="149" actId="2696"/>
        <pc:sldMkLst>
          <pc:docMk/>
          <pc:sldMk cId="1975966495" sldId="378"/>
        </pc:sldMkLst>
      </pc:sldChg>
      <pc:sldChg chg="del">
        <pc:chgData name="Peter Rijnbeek" userId="f37be689-a904-4de8-9d49-166eee043554" providerId="ADAL" clId="{74C67A9D-6A72-9F49-A071-2627C7668070}" dt="2019-03-30T10:59:31.370" v="150" actId="2696"/>
        <pc:sldMkLst>
          <pc:docMk/>
          <pc:sldMk cId="1129372203" sldId="379"/>
        </pc:sldMkLst>
      </pc:sldChg>
      <pc:sldChg chg="del">
        <pc:chgData name="Peter Rijnbeek" userId="f37be689-a904-4de8-9d49-166eee043554" providerId="ADAL" clId="{74C67A9D-6A72-9F49-A071-2627C7668070}" dt="2019-03-30T10:59:31.388" v="151" actId="2696"/>
        <pc:sldMkLst>
          <pc:docMk/>
          <pc:sldMk cId="634081281" sldId="380"/>
        </pc:sldMkLst>
      </pc:sldChg>
      <pc:sldChg chg="del">
        <pc:chgData name="Peter Rijnbeek" userId="f37be689-a904-4de8-9d49-166eee043554" providerId="ADAL" clId="{74C67A9D-6A72-9F49-A071-2627C7668070}" dt="2019-03-30T10:59:31.406" v="152" actId="2696"/>
        <pc:sldMkLst>
          <pc:docMk/>
          <pc:sldMk cId="2846611574" sldId="381"/>
        </pc:sldMkLst>
      </pc:sldChg>
      <pc:sldChg chg="del">
        <pc:chgData name="Peter Rijnbeek" userId="f37be689-a904-4de8-9d49-166eee043554" providerId="ADAL" clId="{74C67A9D-6A72-9F49-A071-2627C7668070}" dt="2019-03-30T10:59:31.424" v="153" actId="2696"/>
        <pc:sldMkLst>
          <pc:docMk/>
          <pc:sldMk cId="1439087788" sldId="382"/>
        </pc:sldMkLst>
      </pc:sldChg>
      <pc:sldChg chg="del">
        <pc:chgData name="Peter Rijnbeek" userId="f37be689-a904-4de8-9d49-166eee043554" providerId="ADAL" clId="{74C67A9D-6A72-9F49-A071-2627C7668070}" dt="2019-03-30T10:59:31.442" v="154" actId="2696"/>
        <pc:sldMkLst>
          <pc:docMk/>
          <pc:sldMk cId="4241937663" sldId="383"/>
        </pc:sldMkLst>
      </pc:sldChg>
      <pc:sldChg chg="del">
        <pc:chgData name="Peter Rijnbeek" userId="f37be689-a904-4de8-9d49-166eee043554" providerId="ADAL" clId="{74C67A9D-6A72-9F49-A071-2627C7668070}" dt="2019-03-30T10:59:31.459" v="155" actId="2696"/>
        <pc:sldMkLst>
          <pc:docMk/>
          <pc:sldMk cId="2068403013" sldId="384"/>
        </pc:sldMkLst>
      </pc:sldChg>
      <pc:sldChg chg="del">
        <pc:chgData name="Peter Rijnbeek" userId="f37be689-a904-4de8-9d49-166eee043554" providerId="ADAL" clId="{74C67A9D-6A72-9F49-A071-2627C7668070}" dt="2019-03-30T10:59:31.477" v="156" actId="2696"/>
        <pc:sldMkLst>
          <pc:docMk/>
          <pc:sldMk cId="3611965139" sldId="385"/>
        </pc:sldMkLst>
      </pc:sldChg>
      <pc:sldChg chg="del">
        <pc:chgData name="Peter Rijnbeek" userId="f37be689-a904-4de8-9d49-166eee043554" providerId="ADAL" clId="{74C67A9D-6A72-9F49-A071-2627C7668070}" dt="2019-03-30T10:59:31.496" v="157" actId="2696"/>
        <pc:sldMkLst>
          <pc:docMk/>
          <pc:sldMk cId="2115666620" sldId="386"/>
        </pc:sldMkLst>
      </pc:sldChg>
      <pc:sldChg chg="del">
        <pc:chgData name="Peter Rijnbeek" userId="f37be689-a904-4de8-9d49-166eee043554" providerId="ADAL" clId="{74C67A9D-6A72-9F49-A071-2627C7668070}" dt="2019-03-30T10:59:31.515" v="158" actId="2696"/>
        <pc:sldMkLst>
          <pc:docMk/>
          <pc:sldMk cId="1710459353" sldId="387"/>
        </pc:sldMkLst>
      </pc:sldChg>
      <pc:sldChg chg="del">
        <pc:chgData name="Peter Rijnbeek" userId="f37be689-a904-4de8-9d49-166eee043554" providerId="ADAL" clId="{74C67A9D-6A72-9F49-A071-2627C7668070}" dt="2019-03-30T10:59:31.610" v="159" actId="2696"/>
        <pc:sldMkLst>
          <pc:docMk/>
          <pc:sldMk cId="631268949" sldId="388"/>
        </pc:sldMkLst>
      </pc:sldChg>
      <pc:sldChg chg="del">
        <pc:chgData name="Peter Rijnbeek" userId="f37be689-a904-4de8-9d49-166eee043554" providerId="ADAL" clId="{74C67A9D-6A72-9F49-A071-2627C7668070}" dt="2019-03-30T10:59:31.708" v="160" actId="2696"/>
        <pc:sldMkLst>
          <pc:docMk/>
          <pc:sldMk cId="3519881542" sldId="389"/>
        </pc:sldMkLst>
      </pc:sldChg>
      <pc:sldChg chg="del">
        <pc:chgData name="Peter Rijnbeek" userId="f37be689-a904-4de8-9d49-166eee043554" providerId="ADAL" clId="{74C67A9D-6A72-9F49-A071-2627C7668070}" dt="2019-03-30T10:59:31.804" v="161" actId="2696"/>
        <pc:sldMkLst>
          <pc:docMk/>
          <pc:sldMk cId="1671783798" sldId="390"/>
        </pc:sldMkLst>
      </pc:sldChg>
      <pc:sldChg chg="del">
        <pc:chgData name="Peter Rijnbeek" userId="f37be689-a904-4de8-9d49-166eee043554" providerId="ADAL" clId="{74C67A9D-6A72-9F49-A071-2627C7668070}" dt="2019-03-30T10:59:31.817" v="162" actId="2696"/>
        <pc:sldMkLst>
          <pc:docMk/>
          <pc:sldMk cId="3914347040" sldId="391"/>
        </pc:sldMkLst>
      </pc:sldChg>
      <pc:sldChg chg="del">
        <pc:chgData name="Peter Rijnbeek" userId="f37be689-a904-4de8-9d49-166eee043554" providerId="ADAL" clId="{74C67A9D-6A72-9F49-A071-2627C7668070}" dt="2019-03-30T10:59:31.829" v="163" actId="2696"/>
        <pc:sldMkLst>
          <pc:docMk/>
          <pc:sldMk cId="2344437803" sldId="392"/>
        </pc:sldMkLst>
      </pc:sldChg>
      <pc:sldChg chg="del">
        <pc:chgData name="Peter Rijnbeek" userId="f37be689-a904-4de8-9d49-166eee043554" providerId="ADAL" clId="{74C67A9D-6A72-9F49-A071-2627C7668070}" dt="2019-03-30T10:59:31.839" v="164" actId="2696"/>
        <pc:sldMkLst>
          <pc:docMk/>
          <pc:sldMk cId="3328774774" sldId="393"/>
        </pc:sldMkLst>
      </pc:sldChg>
      <pc:sldChg chg="del">
        <pc:chgData name="Peter Rijnbeek" userId="f37be689-a904-4de8-9d49-166eee043554" providerId="ADAL" clId="{74C67A9D-6A72-9F49-A071-2627C7668070}" dt="2019-03-30T10:59:31.930" v="165" actId="2696"/>
        <pc:sldMkLst>
          <pc:docMk/>
          <pc:sldMk cId="3425691414" sldId="394"/>
        </pc:sldMkLst>
      </pc:sldChg>
      <pc:sldChg chg="del">
        <pc:chgData name="Peter Rijnbeek" userId="f37be689-a904-4de8-9d49-166eee043554" providerId="ADAL" clId="{74C67A9D-6A72-9F49-A071-2627C7668070}" dt="2019-03-30T10:59:32.020" v="166" actId="2696"/>
        <pc:sldMkLst>
          <pc:docMk/>
          <pc:sldMk cId="1972862945" sldId="395"/>
        </pc:sldMkLst>
      </pc:sldChg>
      <pc:sldChg chg="del">
        <pc:chgData name="Peter Rijnbeek" userId="f37be689-a904-4de8-9d49-166eee043554" providerId="ADAL" clId="{74C67A9D-6A72-9F49-A071-2627C7668070}" dt="2019-03-30T10:59:32.028" v="167" actId="2696"/>
        <pc:sldMkLst>
          <pc:docMk/>
          <pc:sldMk cId="64316286" sldId="396"/>
        </pc:sldMkLst>
      </pc:sldChg>
      <pc:sldChg chg="del">
        <pc:chgData name="Peter Rijnbeek" userId="f37be689-a904-4de8-9d49-166eee043554" providerId="ADAL" clId="{74C67A9D-6A72-9F49-A071-2627C7668070}" dt="2019-03-30T10:59:32.036" v="168" actId="2696"/>
        <pc:sldMkLst>
          <pc:docMk/>
          <pc:sldMk cId="1874663049" sldId="397"/>
        </pc:sldMkLst>
      </pc:sldChg>
      <pc:sldChg chg="del">
        <pc:chgData name="Peter Rijnbeek" userId="f37be689-a904-4de8-9d49-166eee043554" providerId="ADAL" clId="{74C67A9D-6A72-9F49-A071-2627C7668070}" dt="2019-03-30T10:59:32.043" v="169" actId="2696"/>
        <pc:sldMkLst>
          <pc:docMk/>
          <pc:sldMk cId="2449775064" sldId="398"/>
        </pc:sldMkLst>
      </pc:sldChg>
      <pc:sldChg chg="del">
        <pc:chgData name="Peter Rijnbeek" userId="f37be689-a904-4de8-9d49-166eee043554" providerId="ADAL" clId="{74C67A9D-6A72-9F49-A071-2627C7668070}" dt="2019-03-30T10:59:32.052" v="170" actId="2696"/>
        <pc:sldMkLst>
          <pc:docMk/>
          <pc:sldMk cId="1558759419" sldId="399"/>
        </pc:sldMkLst>
      </pc:sldChg>
      <pc:sldChg chg="del">
        <pc:chgData name="Peter Rijnbeek" userId="f37be689-a904-4de8-9d49-166eee043554" providerId="ADAL" clId="{74C67A9D-6A72-9F49-A071-2627C7668070}" dt="2019-03-30T10:59:32.137" v="171" actId="2696"/>
        <pc:sldMkLst>
          <pc:docMk/>
          <pc:sldMk cId="208429501" sldId="400"/>
        </pc:sldMkLst>
      </pc:sldChg>
      <pc:sldChg chg="del">
        <pc:chgData name="Peter Rijnbeek" userId="f37be689-a904-4de8-9d49-166eee043554" providerId="ADAL" clId="{74C67A9D-6A72-9F49-A071-2627C7668070}" dt="2019-03-30T10:59:32.144" v="172" actId="2696"/>
        <pc:sldMkLst>
          <pc:docMk/>
          <pc:sldMk cId="1584549774" sldId="401"/>
        </pc:sldMkLst>
      </pc:sldChg>
      <pc:sldChg chg="del">
        <pc:chgData name="Peter Rijnbeek" userId="f37be689-a904-4de8-9d49-166eee043554" providerId="ADAL" clId="{74C67A9D-6A72-9F49-A071-2627C7668070}" dt="2019-03-30T10:59:32.150" v="173" actId="2696"/>
        <pc:sldMkLst>
          <pc:docMk/>
          <pc:sldMk cId="1510746486" sldId="402"/>
        </pc:sldMkLst>
      </pc:sldChg>
      <pc:sldChg chg="del">
        <pc:chgData name="Peter Rijnbeek" userId="f37be689-a904-4de8-9d49-166eee043554" providerId="ADAL" clId="{74C67A9D-6A72-9F49-A071-2627C7668070}" dt="2019-03-30T10:59:32.156" v="174" actId="2696"/>
        <pc:sldMkLst>
          <pc:docMk/>
          <pc:sldMk cId="3019201707" sldId="403"/>
        </pc:sldMkLst>
      </pc:sldChg>
      <pc:sldChg chg="del">
        <pc:chgData name="Peter Rijnbeek" userId="f37be689-a904-4de8-9d49-166eee043554" providerId="ADAL" clId="{74C67A9D-6A72-9F49-A071-2627C7668070}" dt="2019-03-30T10:59:32.240" v="175" actId="2696"/>
        <pc:sldMkLst>
          <pc:docMk/>
          <pc:sldMk cId="2657994774" sldId="404"/>
        </pc:sldMkLst>
      </pc:sldChg>
      <pc:sldChg chg="del">
        <pc:chgData name="Peter Rijnbeek" userId="f37be689-a904-4de8-9d49-166eee043554" providerId="ADAL" clId="{74C67A9D-6A72-9F49-A071-2627C7668070}" dt="2019-03-30T10:59:32.244" v="176" actId="2696"/>
        <pc:sldMkLst>
          <pc:docMk/>
          <pc:sldMk cId="1111305395" sldId="405"/>
        </pc:sldMkLst>
      </pc:sldChg>
      <pc:sldChg chg="del">
        <pc:chgData name="Peter Rijnbeek" userId="f37be689-a904-4de8-9d49-166eee043554" providerId="ADAL" clId="{74C67A9D-6A72-9F49-A071-2627C7668070}" dt="2019-03-30T10:59:32.248" v="177" actId="2696"/>
        <pc:sldMkLst>
          <pc:docMk/>
          <pc:sldMk cId="2370327178" sldId="406"/>
        </pc:sldMkLst>
      </pc:sldChg>
      <pc:sldChg chg="del">
        <pc:chgData name="Peter Rijnbeek" userId="f37be689-a904-4de8-9d49-166eee043554" providerId="ADAL" clId="{74C67A9D-6A72-9F49-A071-2627C7668070}" dt="2019-03-30T10:59:32.252" v="178" actId="2696"/>
        <pc:sldMkLst>
          <pc:docMk/>
          <pc:sldMk cId="3652054133" sldId="407"/>
        </pc:sldMkLst>
      </pc:sldChg>
      <pc:sldChg chg="del">
        <pc:chgData name="Peter Rijnbeek" userId="f37be689-a904-4de8-9d49-166eee043554" providerId="ADAL" clId="{74C67A9D-6A72-9F49-A071-2627C7668070}" dt="2019-03-30T10:59:32.256" v="179" actId="2696"/>
        <pc:sldMkLst>
          <pc:docMk/>
          <pc:sldMk cId="3175209210" sldId="408"/>
        </pc:sldMkLst>
      </pc:sldChg>
      <pc:sldChg chg="del">
        <pc:chgData name="Peter Rijnbeek" userId="f37be689-a904-4de8-9d49-166eee043554" providerId="ADAL" clId="{74C67A9D-6A72-9F49-A071-2627C7668070}" dt="2019-03-30T10:59:32.268" v="180" actId="2696"/>
        <pc:sldMkLst>
          <pc:docMk/>
          <pc:sldMk cId="3266055496" sldId="409"/>
        </pc:sldMkLst>
      </pc:sldChg>
      <pc:sldChg chg="del">
        <pc:chgData name="Peter Rijnbeek" userId="f37be689-a904-4de8-9d49-166eee043554" providerId="ADAL" clId="{74C67A9D-6A72-9F49-A071-2627C7668070}" dt="2019-03-30T10:39:46.346" v="80" actId="2696"/>
        <pc:sldMkLst>
          <pc:docMk/>
          <pc:sldMk cId="4046358995" sldId="444"/>
        </pc:sldMkLst>
      </pc:sldChg>
      <pc:sldChg chg="del">
        <pc:chgData name="Peter Rijnbeek" userId="f37be689-a904-4de8-9d49-166eee043554" providerId="ADAL" clId="{74C67A9D-6A72-9F49-A071-2627C7668070}" dt="2019-03-30T10:54:54.410" v="97" actId="2696"/>
        <pc:sldMkLst>
          <pc:docMk/>
          <pc:sldMk cId="4058902642" sldId="445"/>
        </pc:sldMkLst>
      </pc:sldChg>
      <pc:sldChg chg="del">
        <pc:chgData name="Peter Rijnbeek" userId="f37be689-a904-4de8-9d49-166eee043554" providerId="ADAL" clId="{74C67A9D-6A72-9F49-A071-2627C7668070}" dt="2019-03-30T11:02:52.471" v="207" actId="2696"/>
        <pc:sldMkLst>
          <pc:docMk/>
          <pc:sldMk cId="2656658524" sldId="446"/>
        </pc:sldMkLst>
      </pc:sldChg>
      <pc:sldChg chg="del">
        <pc:chgData name="Peter Rijnbeek" userId="f37be689-a904-4de8-9d49-166eee043554" providerId="ADAL" clId="{74C67A9D-6A72-9F49-A071-2627C7668070}" dt="2019-03-30T11:03:58.680" v="228" actId="2696"/>
        <pc:sldMkLst>
          <pc:docMk/>
          <pc:sldMk cId="2320230262" sldId="447"/>
        </pc:sldMkLst>
      </pc:sldChg>
      <pc:sldChg chg="del">
        <pc:chgData name="Peter Rijnbeek" userId="f37be689-a904-4de8-9d49-166eee043554" providerId="ADAL" clId="{74C67A9D-6A72-9F49-A071-2627C7668070}" dt="2019-03-30T11:03:17.205" v="211" actId="2696"/>
        <pc:sldMkLst>
          <pc:docMk/>
          <pc:sldMk cId="22812575" sldId="450"/>
        </pc:sldMkLst>
      </pc:sldChg>
      <pc:sldChg chg="addSp delSp modSp add">
        <pc:chgData name="Peter Rijnbeek" userId="f37be689-a904-4de8-9d49-166eee043554" providerId="ADAL" clId="{74C67A9D-6A72-9F49-A071-2627C7668070}" dt="2019-03-31T06:11:23.549" v="367" actId="27636"/>
        <pc:sldMkLst>
          <pc:docMk/>
          <pc:sldMk cId="2226243276" sldId="450"/>
        </pc:sldMkLst>
        <pc:spChg chg="mod">
          <ac:chgData name="Peter Rijnbeek" userId="f37be689-a904-4de8-9d49-166eee043554" providerId="ADAL" clId="{74C67A9D-6A72-9F49-A071-2627C7668070}" dt="2019-03-31T06:11:23.549" v="367" actId="27636"/>
          <ac:spMkLst>
            <pc:docMk/>
            <pc:sldMk cId="2226243276" sldId="450"/>
            <ac:spMk id="3" creationId="{D848CC8A-574F-1744-819D-D24EE0F339DA}"/>
          </ac:spMkLst>
        </pc:spChg>
        <pc:picChg chg="del">
          <ac:chgData name="Peter Rijnbeek" userId="f37be689-a904-4de8-9d49-166eee043554" providerId="ADAL" clId="{74C67A9D-6A72-9F49-A071-2627C7668070}" dt="2019-03-31T06:09:52.253" v="363" actId="478"/>
          <ac:picMkLst>
            <pc:docMk/>
            <pc:sldMk cId="2226243276" sldId="450"/>
            <ac:picMk id="4" creationId="{A1B20156-861E-F04F-A921-A263C4AE94BD}"/>
          </ac:picMkLst>
        </pc:picChg>
        <pc:picChg chg="add mod">
          <ac:chgData name="Peter Rijnbeek" userId="f37be689-a904-4de8-9d49-166eee043554" providerId="ADAL" clId="{74C67A9D-6A72-9F49-A071-2627C7668070}" dt="2019-03-31T06:11:20.018" v="365" actId="1076"/>
          <ac:picMkLst>
            <pc:docMk/>
            <pc:sldMk cId="2226243276" sldId="450"/>
            <ac:picMk id="5" creationId="{B12A1C63-8BE1-2642-9FE4-A11F33E88661}"/>
          </ac:picMkLst>
        </pc:picChg>
      </pc:sldChg>
      <pc:sldChg chg="add">
        <pc:chgData name="Peter Rijnbeek" userId="f37be689-a904-4de8-9d49-166eee043554" providerId="ADAL" clId="{74C67A9D-6A72-9F49-A071-2627C7668070}" dt="2019-03-30T14:35:37.251" v="246"/>
        <pc:sldMkLst>
          <pc:docMk/>
          <pc:sldMk cId="3927011947" sldId="571"/>
        </pc:sldMkLst>
      </pc:sldChg>
      <pc:sldChg chg="modSp">
        <pc:chgData name="Peter Rijnbeek" userId="f37be689-a904-4de8-9d49-166eee043554" providerId="ADAL" clId="{74C67A9D-6A72-9F49-A071-2627C7668070}" dt="2019-03-30T10:18:26.517" v="6" actId="27636"/>
        <pc:sldMkLst>
          <pc:docMk/>
          <pc:sldMk cId="620461447" sldId="688"/>
        </pc:sldMkLst>
        <pc:spChg chg="mod">
          <ac:chgData name="Peter Rijnbeek" userId="f37be689-a904-4de8-9d49-166eee043554" providerId="ADAL" clId="{74C67A9D-6A72-9F49-A071-2627C7668070}" dt="2019-03-30T10:18:26.517" v="6" actId="27636"/>
          <ac:spMkLst>
            <pc:docMk/>
            <pc:sldMk cId="620461447" sldId="688"/>
            <ac:spMk id="3" creationId="{00000000-0000-0000-0000-000000000000}"/>
          </ac:spMkLst>
        </pc:spChg>
      </pc:sldChg>
      <pc:sldChg chg="modSp">
        <pc:chgData name="Peter Rijnbeek" userId="f37be689-a904-4de8-9d49-166eee043554" providerId="ADAL" clId="{74C67A9D-6A72-9F49-A071-2627C7668070}" dt="2019-03-30T10:49:11.021" v="95" actId="20577"/>
        <pc:sldMkLst>
          <pc:docMk/>
          <pc:sldMk cId="1563618850" sldId="718"/>
        </pc:sldMkLst>
        <pc:graphicFrameChg chg="modGraphic">
          <ac:chgData name="Peter Rijnbeek" userId="f37be689-a904-4de8-9d49-166eee043554" providerId="ADAL" clId="{74C67A9D-6A72-9F49-A071-2627C7668070}" dt="2019-03-30T10:49:11.021" v="95" actId="20577"/>
          <ac:graphicFrameMkLst>
            <pc:docMk/>
            <pc:sldMk cId="1563618850" sldId="718"/>
            <ac:graphicFrameMk id="3" creationId="{00000000-0000-0000-0000-000000000000}"/>
          </ac:graphicFrameMkLst>
        </pc:graphicFrameChg>
      </pc:sldChg>
      <pc:sldChg chg="add">
        <pc:chgData name="Peter Rijnbeek" userId="f37be689-a904-4de8-9d49-166eee043554" providerId="ADAL" clId="{74C67A9D-6A72-9F49-A071-2627C7668070}" dt="2019-03-30T11:03:33.214" v="213"/>
        <pc:sldMkLst>
          <pc:docMk/>
          <pc:sldMk cId="527930441" sldId="742"/>
        </pc:sldMkLst>
      </pc:sldChg>
      <pc:sldChg chg="delSp modSp add del">
        <pc:chgData name="Peter Rijnbeek" userId="f37be689-a904-4de8-9d49-166eee043554" providerId="ADAL" clId="{74C67A9D-6A72-9F49-A071-2627C7668070}" dt="2019-03-30T11:03:17.237" v="212" actId="2696"/>
        <pc:sldMkLst>
          <pc:docMk/>
          <pc:sldMk cId="1531027802" sldId="742"/>
        </pc:sldMkLst>
        <pc:spChg chg="del">
          <ac:chgData name="Peter Rijnbeek" userId="f37be689-a904-4de8-9d49-166eee043554" providerId="ADAL" clId="{74C67A9D-6A72-9F49-A071-2627C7668070}" dt="2019-03-30T11:02:26.206" v="203" actId="478"/>
          <ac:spMkLst>
            <pc:docMk/>
            <pc:sldMk cId="1531027802" sldId="742"/>
            <ac:spMk id="3" creationId="{96CB4D54-60DA-C847-A797-6EB7A3C82AA8}"/>
          </ac:spMkLst>
        </pc:spChg>
        <pc:spChg chg="mod">
          <ac:chgData name="Peter Rijnbeek" userId="f37be689-a904-4de8-9d49-166eee043554" providerId="ADAL" clId="{74C67A9D-6A72-9F49-A071-2627C7668070}" dt="2019-03-30T11:02:19.671" v="202" actId="20577"/>
          <ac:spMkLst>
            <pc:docMk/>
            <pc:sldMk cId="1531027802" sldId="742"/>
            <ac:spMk id="4" creationId="{00000000-0000-0000-0000-000000000000}"/>
          </ac:spMkLst>
        </pc:spChg>
        <pc:picChg chg="mod">
          <ac:chgData name="Peter Rijnbeek" userId="f37be689-a904-4de8-9d49-166eee043554" providerId="ADAL" clId="{74C67A9D-6A72-9F49-A071-2627C7668070}" dt="2019-03-30T11:02:31.998" v="206" actId="1076"/>
          <ac:picMkLst>
            <pc:docMk/>
            <pc:sldMk cId="1531027802" sldId="742"/>
            <ac:picMk id="5" creationId="{00000000-0000-0000-0000-000000000000}"/>
          </ac:picMkLst>
        </pc:picChg>
      </pc:sldChg>
      <pc:sldChg chg="addSp delSp modSp">
        <pc:chgData name="Peter Rijnbeek" userId="f37be689-a904-4de8-9d49-166eee043554" providerId="ADAL" clId="{74C67A9D-6A72-9F49-A071-2627C7668070}" dt="2019-03-30T10:36:27.577" v="72" actId="1076"/>
        <pc:sldMkLst>
          <pc:docMk/>
          <pc:sldMk cId="1920595497" sldId="965"/>
        </pc:sldMkLst>
        <pc:graphicFrameChg chg="mod modGraphic">
          <ac:chgData name="Peter Rijnbeek" userId="f37be689-a904-4de8-9d49-166eee043554" providerId="ADAL" clId="{74C67A9D-6A72-9F49-A071-2627C7668070}" dt="2019-03-30T10:19:31.180" v="24" actId="1076"/>
          <ac:graphicFrameMkLst>
            <pc:docMk/>
            <pc:sldMk cId="1920595497" sldId="965"/>
            <ac:graphicFrameMk id="4" creationId="{C71279B5-BB79-420D-B84F-D4D5B0BAFD3B}"/>
          </ac:graphicFrameMkLst>
        </pc:graphicFrameChg>
        <pc:picChg chg="mod">
          <ac:chgData name="Peter Rijnbeek" userId="f37be689-a904-4de8-9d49-166eee043554" providerId="ADAL" clId="{74C67A9D-6A72-9F49-A071-2627C7668070}" dt="2019-03-30T10:19:48.556" v="32" actId="1076"/>
          <ac:picMkLst>
            <pc:docMk/>
            <pc:sldMk cId="1920595497" sldId="965"/>
            <ac:picMk id="5" creationId="{59350FC3-F37F-8642-B066-8905A32925A9}"/>
          </ac:picMkLst>
        </pc:picChg>
        <pc:picChg chg="del mod">
          <ac:chgData name="Peter Rijnbeek" userId="f37be689-a904-4de8-9d49-166eee043554" providerId="ADAL" clId="{74C67A9D-6A72-9F49-A071-2627C7668070}" dt="2019-03-30T10:35:42.940" v="64" actId="478"/>
          <ac:picMkLst>
            <pc:docMk/>
            <pc:sldMk cId="1920595497" sldId="965"/>
            <ac:picMk id="8" creationId="{181C04E7-C97D-EA47-9B56-20DCF1D4EDB2}"/>
          </ac:picMkLst>
        </pc:picChg>
        <pc:picChg chg="del">
          <ac:chgData name="Peter Rijnbeek" userId="f37be689-a904-4de8-9d49-166eee043554" providerId="ADAL" clId="{74C67A9D-6A72-9F49-A071-2627C7668070}" dt="2019-03-30T10:18:01.182" v="0" actId="478"/>
          <ac:picMkLst>
            <pc:docMk/>
            <pc:sldMk cId="1920595497" sldId="965"/>
            <ac:picMk id="9" creationId="{4C14EF47-E84B-EA4E-9BA4-590AEA5B4A01}"/>
          </ac:picMkLst>
        </pc:picChg>
        <pc:picChg chg="mod">
          <ac:chgData name="Peter Rijnbeek" userId="f37be689-a904-4de8-9d49-166eee043554" providerId="ADAL" clId="{74C67A9D-6A72-9F49-A071-2627C7668070}" dt="2019-03-30T10:36:27.577" v="72" actId="1076"/>
          <ac:picMkLst>
            <pc:docMk/>
            <pc:sldMk cId="1920595497" sldId="965"/>
            <ac:picMk id="10" creationId="{DB703A90-9BA1-D144-806A-D9064ED94245}"/>
          </ac:picMkLst>
        </pc:picChg>
        <pc:picChg chg="mod">
          <ac:chgData name="Peter Rijnbeek" userId="f37be689-a904-4de8-9d49-166eee043554" providerId="ADAL" clId="{74C67A9D-6A72-9F49-A071-2627C7668070}" dt="2019-03-30T10:19:34.037" v="25" actId="1076"/>
          <ac:picMkLst>
            <pc:docMk/>
            <pc:sldMk cId="1920595497" sldId="965"/>
            <ac:picMk id="11" creationId="{FB3E4953-E443-6240-B7AC-4954EFA687CA}"/>
          </ac:picMkLst>
        </pc:picChg>
        <pc:picChg chg="add mod">
          <ac:chgData name="Peter Rijnbeek" userId="f37be689-a904-4de8-9d49-166eee043554" providerId="ADAL" clId="{74C67A9D-6A72-9F49-A071-2627C7668070}" dt="2019-03-30T10:36:01.506" v="69" actId="1076"/>
          <ac:picMkLst>
            <pc:docMk/>
            <pc:sldMk cId="1920595497" sldId="965"/>
            <ac:picMk id="12" creationId="{BE53563C-469B-404F-A41A-66017DB84A34}"/>
          </ac:picMkLst>
        </pc:picChg>
      </pc:sldChg>
      <pc:sldChg chg="add modTransition">
        <pc:chgData name="Peter Rijnbeek" userId="f37be689-a904-4de8-9d49-166eee043554" providerId="ADAL" clId="{74C67A9D-6A72-9F49-A071-2627C7668070}" dt="2019-03-30T10:59:48.464" v="182"/>
        <pc:sldMkLst>
          <pc:docMk/>
          <pc:sldMk cId="524965356" sldId="971"/>
        </pc:sldMkLst>
      </pc:sldChg>
      <pc:sldChg chg="del">
        <pc:chgData name="Peter Rijnbeek" userId="f37be689-a904-4de8-9d49-166eee043554" providerId="ADAL" clId="{74C67A9D-6A72-9F49-A071-2627C7668070}" dt="2019-03-30T10:30:29.992" v="62" actId="2696"/>
        <pc:sldMkLst>
          <pc:docMk/>
          <pc:sldMk cId="1955990298" sldId="971"/>
        </pc:sldMkLst>
      </pc:sldChg>
      <pc:sldChg chg="add modTransition">
        <pc:chgData name="Peter Rijnbeek" userId="f37be689-a904-4de8-9d49-166eee043554" providerId="ADAL" clId="{74C67A9D-6A72-9F49-A071-2627C7668070}" dt="2019-03-30T10:59:48.464" v="182"/>
        <pc:sldMkLst>
          <pc:docMk/>
          <pc:sldMk cId="2115572939" sldId="974"/>
        </pc:sldMkLst>
      </pc:sldChg>
      <pc:sldChg chg="add">
        <pc:chgData name="Peter Rijnbeek" userId="f37be689-a904-4de8-9d49-166eee043554" providerId="ADAL" clId="{74C67A9D-6A72-9F49-A071-2627C7668070}" dt="2019-03-31T06:02:40.575" v="313"/>
        <pc:sldMkLst>
          <pc:docMk/>
          <pc:sldMk cId="169337310" sldId="975"/>
        </pc:sldMkLst>
      </pc:sldChg>
      <pc:sldChg chg="modSp del">
        <pc:chgData name="Peter Rijnbeek" userId="f37be689-a904-4de8-9d49-166eee043554" providerId="ADAL" clId="{74C67A9D-6A72-9F49-A071-2627C7668070}" dt="2019-03-31T06:02:24.465" v="304" actId="2696"/>
        <pc:sldMkLst>
          <pc:docMk/>
          <pc:sldMk cId="1597575880" sldId="975"/>
        </pc:sldMkLst>
        <pc:spChg chg="mod">
          <ac:chgData name="Peter Rijnbeek" userId="f37be689-a904-4de8-9d49-166eee043554" providerId="ADAL" clId="{74C67A9D-6A72-9F49-A071-2627C7668070}" dt="2019-03-30T10:30:53.313" v="63" actId="20577"/>
          <ac:spMkLst>
            <pc:docMk/>
            <pc:sldMk cId="1597575880" sldId="975"/>
            <ac:spMk id="3" creationId="{FF5B8BE5-B913-AB4D-8B98-8ACA9391F265}"/>
          </ac:spMkLst>
        </pc:spChg>
      </pc:sldChg>
      <pc:sldChg chg="add">
        <pc:chgData name="Peter Rijnbeek" userId="f37be689-a904-4de8-9d49-166eee043554" providerId="ADAL" clId="{74C67A9D-6A72-9F49-A071-2627C7668070}" dt="2019-03-31T06:02:40.575" v="313"/>
        <pc:sldMkLst>
          <pc:docMk/>
          <pc:sldMk cId="3148542551" sldId="976"/>
        </pc:sldMkLst>
      </pc:sldChg>
      <pc:sldChg chg="del">
        <pc:chgData name="Peter Rijnbeek" userId="f37be689-a904-4de8-9d49-166eee043554" providerId="ADAL" clId="{74C67A9D-6A72-9F49-A071-2627C7668070}" dt="2019-03-31T06:02:24.488" v="305" actId="2696"/>
        <pc:sldMkLst>
          <pc:docMk/>
          <pc:sldMk cId="3986003141" sldId="976"/>
        </pc:sldMkLst>
      </pc:sldChg>
      <pc:sldChg chg="del">
        <pc:chgData name="Peter Rijnbeek" userId="f37be689-a904-4de8-9d49-166eee043554" providerId="ADAL" clId="{74C67A9D-6A72-9F49-A071-2627C7668070}" dt="2019-03-31T06:02:24.527" v="306" actId="2696"/>
        <pc:sldMkLst>
          <pc:docMk/>
          <pc:sldMk cId="1834518204" sldId="977"/>
        </pc:sldMkLst>
      </pc:sldChg>
      <pc:sldChg chg="add">
        <pc:chgData name="Peter Rijnbeek" userId="f37be689-a904-4de8-9d49-166eee043554" providerId="ADAL" clId="{74C67A9D-6A72-9F49-A071-2627C7668070}" dt="2019-03-31T06:02:40.575" v="313"/>
        <pc:sldMkLst>
          <pc:docMk/>
          <pc:sldMk cId="2045773632" sldId="977"/>
        </pc:sldMkLst>
      </pc:sldChg>
      <pc:sldChg chg="add">
        <pc:chgData name="Peter Rijnbeek" userId="f37be689-a904-4de8-9d49-166eee043554" providerId="ADAL" clId="{74C67A9D-6A72-9F49-A071-2627C7668070}" dt="2019-03-31T06:02:40.575" v="313"/>
        <pc:sldMkLst>
          <pc:docMk/>
          <pc:sldMk cId="281603984" sldId="978"/>
        </pc:sldMkLst>
      </pc:sldChg>
      <pc:sldChg chg="del">
        <pc:chgData name="Peter Rijnbeek" userId="f37be689-a904-4de8-9d49-166eee043554" providerId="ADAL" clId="{74C67A9D-6A72-9F49-A071-2627C7668070}" dt="2019-03-31T06:02:24.554" v="307" actId="2696"/>
        <pc:sldMkLst>
          <pc:docMk/>
          <pc:sldMk cId="1526556847" sldId="978"/>
        </pc:sldMkLst>
      </pc:sldChg>
      <pc:sldChg chg="add">
        <pc:chgData name="Peter Rijnbeek" userId="f37be689-a904-4de8-9d49-166eee043554" providerId="ADAL" clId="{74C67A9D-6A72-9F49-A071-2627C7668070}" dt="2019-03-31T06:02:40.575" v="313"/>
        <pc:sldMkLst>
          <pc:docMk/>
          <pc:sldMk cId="1273484195" sldId="979"/>
        </pc:sldMkLst>
      </pc:sldChg>
      <pc:sldChg chg="del">
        <pc:chgData name="Peter Rijnbeek" userId="f37be689-a904-4de8-9d49-166eee043554" providerId="ADAL" clId="{74C67A9D-6A72-9F49-A071-2627C7668070}" dt="2019-03-31T06:02:24.686" v="308" actId="2696"/>
        <pc:sldMkLst>
          <pc:docMk/>
          <pc:sldMk cId="1327794423" sldId="979"/>
        </pc:sldMkLst>
      </pc:sldChg>
      <pc:sldChg chg="del">
        <pc:chgData name="Peter Rijnbeek" userId="f37be689-a904-4de8-9d49-166eee043554" providerId="ADAL" clId="{74C67A9D-6A72-9F49-A071-2627C7668070}" dt="2019-03-31T06:02:24.900" v="309" actId="2696"/>
        <pc:sldMkLst>
          <pc:docMk/>
          <pc:sldMk cId="3067901872" sldId="980"/>
        </pc:sldMkLst>
      </pc:sldChg>
      <pc:sldChg chg="add">
        <pc:chgData name="Peter Rijnbeek" userId="f37be689-a904-4de8-9d49-166eee043554" providerId="ADAL" clId="{74C67A9D-6A72-9F49-A071-2627C7668070}" dt="2019-03-31T06:02:40.575" v="313"/>
        <pc:sldMkLst>
          <pc:docMk/>
          <pc:sldMk cId="3477838053" sldId="980"/>
        </pc:sldMkLst>
      </pc:sldChg>
      <pc:sldChg chg="add">
        <pc:chgData name="Peter Rijnbeek" userId="f37be689-a904-4de8-9d49-166eee043554" providerId="ADAL" clId="{74C67A9D-6A72-9F49-A071-2627C7668070}" dt="2019-03-31T06:02:40.575" v="313"/>
        <pc:sldMkLst>
          <pc:docMk/>
          <pc:sldMk cId="2365927848" sldId="981"/>
        </pc:sldMkLst>
      </pc:sldChg>
      <pc:sldChg chg="del">
        <pc:chgData name="Peter Rijnbeek" userId="f37be689-a904-4de8-9d49-166eee043554" providerId="ADAL" clId="{74C67A9D-6A72-9F49-A071-2627C7668070}" dt="2019-03-31T06:02:24.922" v="310" actId="2696"/>
        <pc:sldMkLst>
          <pc:docMk/>
          <pc:sldMk cId="2438684933" sldId="981"/>
        </pc:sldMkLst>
      </pc:sldChg>
      <pc:sldChg chg="del">
        <pc:chgData name="Peter Rijnbeek" userId="f37be689-a904-4de8-9d49-166eee043554" providerId="ADAL" clId="{74C67A9D-6A72-9F49-A071-2627C7668070}" dt="2019-03-31T06:02:24.954" v="311" actId="2696"/>
        <pc:sldMkLst>
          <pc:docMk/>
          <pc:sldMk cId="219503958" sldId="982"/>
        </pc:sldMkLst>
      </pc:sldChg>
      <pc:sldChg chg="add">
        <pc:chgData name="Peter Rijnbeek" userId="f37be689-a904-4de8-9d49-166eee043554" providerId="ADAL" clId="{74C67A9D-6A72-9F49-A071-2627C7668070}" dt="2019-03-31T06:02:40.575" v="313"/>
        <pc:sldMkLst>
          <pc:docMk/>
          <pc:sldMk cId="3173372838" sldId="982"/>
        </pc:sldMkLst>
      </pc:sldChg>
      <pc:sldChg chg="add modTransition">
        <pc:chgData name="Peter Rijnbeek" userId="f37be689-a904-4de8-9d49-166eee043554" providerId="ADAL" clId="{74C67A9D-6A72-9F49-A071-2627C7668070}" dt="2019-03-30T10:59:48.464" v="182"/>
        <pc:sldMkLst>
          <pc:docMk/>
          <pc:sldMk cId="1795765939" sldId="983"/>
        </pc:sldMkLst>
      </pc:sldChg>
      <pc:sldChg chg="add modTransition">
        <pc:chgData name="Peter Rijnbeek" userId="f37be689-a904-4de8-9d49-166eee043554" providerId="ADAL" clId="{74C67A9D-6A72-9F49-A071-2627C7668070}" dt="2019-03-30T10:59:48.464" v="182"/>
        <pc:sldMkLst>
          <pc:docMk/>
          <pc:sldMk cId="668031379" sldId="986"/>
        </pc:sldMkLst>
      </pc:sldChg>
      <pc:sldChg chg="modSp add modTransition">
        <pc:chgData name="Peter Rijnbeek" userId="f37be689-a904-4de8-9d49-166eee043554" providerId="ADAL" clId="{74C67A9D-6A72-9F49-A071-2627C7668070}" dt="2019-03-30T10:59:48.852" v="187" actId="27636"/>
        <pc:sldMkLst>
          <pc:docMk/>
          <pc:sldMk cId="3113474953" sldId="987"/>
        </pc:sldMkLst>
        <pc:spChg chg="mod">
          <ac:chgData name="Peter Rijnbeek" userId="f37be689-a904-4de8-9d49-166eee043554" providerId="ADAL" clId="{74C67A9D-6A72-9F49-A071-2627C7668070}" dt="2019-03-30T10:59:48.852" v="187" actId="27636"/>
          <ac:spMkLst>
            <pc:docMk/>
            <pc:sldMk cId="3113474953" sldId="987"/>
            <ac:spMk id="3" creationId="{618A8B51-C563-EE45-BA6B-323AAA5ECA7D}"/>
          </ac:spMkLst>
        </pc:spChg>
      </pc:sldChg>
      <pc:sldChg chg="modSp add modTransition">
        <pc:chgData name="Peter Rijnbeek" userId="f37be689-a904-4de8-9d49-166eee043554" providerId="ADAL" clId="{74C67A9D-6A72-9F49-A071-2627C7668070}" dt="2019-03-30T10:59:48.881" v="188" actId="27636"/>
        <pc:sldMkLst>
          <pc:docMk/>
          <pc:sldMk cId="3438109869" sldId="988"/>
        </pc:sldMkLst>
        <pc:spChg chg="mod">
          <ac:chgData name="Peter Rijnbeek" userId="f37be689-a904-4de8-9d49-166eee043554" providerId="ADAL" clId="{74C67A9D-6A72-9F49-A071-2627C7668070}" dt="2019-03-30T10:59:48.881" v="188" actId="27636"/>
          <ac:spMkLst>
            <pc:docMk/>
            <pc:sldMk cId="3438109869" sldId="988"/>
            <ac:spMk id="3" creationId="{618A8B51-C563-EE45-BA6B-323AAA5ECA7D}"/>
          </ac:spMkLst>
        </pc:spChg>
      </pc:sldChg>
      <pc:sldChg chg="add modTransition">
        <pc:chgData name="Peter Rijnbeek" userId="f37be689-a904-4de8-9d49-166eee043554" providerId="ADAL" clId="{74C67A9D-6A72-9F49-A071-2627C7668070}" dt="2019-03-30T10:59:48.464" v="182"/>
        <pc:sldMkLst>
          <pc:docMk/>
          <pc:sldMk cId="1536959682" sldId="989"/>
        </pc:sldMkLst>
      </pc:sldChg>
      <pc:sldChg chg="add modTransition">
        <pc:chgData name="Peter Rijnbeek" userId="f37be689-a904-4de8-9d49-166eee043554" providerId="ADAL" clId="{74C67A9D-6A72-9F49-A071-2627C7668070}" dt="2019-03-30T10:59:48.464" v="182"/>
        <pc:sldMkLst>
          <pc:docMk/>
          <pc:sldMk cId="1744709543" sldId="990"/>
        </pc:sldMkLst>
      </pc:sldChg>
      <pc:sldChg chg="add modTransition">
        <pc:chgData name="Peter Rijnbeek" userId="f37be689-a904-4de8-9d49-166eee043554" providerId="ADAL" clId="{74C67A9D-6A72-9F49-A071-2627C7668070}" dt="2019-03-30T10:59:48.464" v="182"/>
        <pc:sldMkLst>
          <pc:docMk/>
          <pc:sldMk cId="3939665440" sldId="991"/>
        </pc:sldMkLst>
      </pc:sldChg>
      <pc:sldChg chg="modSp add modTransition">
        <pc:chgData name="Peter Rijnbeek" userId="f37be689-a904-4de8-9d49-166eee043554" providerId="ADAL" clId="{74C67A9D-6A72-9F49-A071-2627C7668070}" dt="2019-03-30T10:59:48.935" v="189" actId="27636"/>
        <pc:sldMkLst>
          <pc:docMk/>
          <pc:sldMk cId="1839227803" sldId="992"/>
        </pc:sldMkLst>
        <pc:spChg chg="mod">
          <ac:chgData name="Peter Rijnbeek" userId="f37be689-a904-4de8-9d49-166eee043554" providerId="ADAL" clId="{74C67A9D-6A72-9F49-A071-2627C7668070}" dt="2019-03-30T10:59:48.935" v="189" actId="27636"/>
          <ac:spMkLst>
            <pc:docMk/>
            <pc:sldMk cId="1839227803" sldId="992"/>
            <ac:spMk id="3" creationId="{618A8B51-C563-EE45-BA6B-323AAA5ECA7D}"/>
          </ac:spMkLst>
        </pc:spChg>
      </pc:sldChg>
      <pc:sldChg chg="add modTransition">
        <pc:chgData name="Peter Rijnbeek" userId="f37be689-a904-4de8-9d49-166eee043554" providerId="ADAL" clId="{74C67A9D-6A72-9F49-A071-2627C7668070}" dt="2019-03-30T10:59:48.464" v="182"/>
        <pc:sldMkLst>
          <pc:docMk/>
          <pc:sldMk cId="2972250894" sldId="993"/>
        </pc:sldMkLst>
      </pc:sldChg>
      <pc:sldChg chg="add modTransition">
        <pc:chgData name="Peter Rijnbeek" userId="f37be689-a904-4de8-9d49-166eee043554" providerId="ADAL" clId="{74C67A9D-6A72-9F49-A071-2627C7668070}" dt="2019-03-30T10:59:48.464" v="182"/>
        <pc:sldMkLst>
          <pc:docMk/>
          <pc:sldMk cId="1280259517" sldId="994"/>
        </pc:sldMkLst>
      </pc:sldChg>
      <pc:sldChg chg="add modTransition">
        <pc:chgData name="Peter Rijnbeek" userId="f37be689-a904-4de8-9d49-166eee043554" providerId="ADAL" clId="{74C67A9D-6A72-9F49-A071-2627C7668070}" dt="2019-03-30T10:59:48.464" v="182"/>
        <pc:sldMkLst>
          <pc:docMk/>
          <pc:sldMk cId="4163293097" sldId="995"/>
        </pc:sldMkLst>
      </pc:sldChg>
      <pc:sldChg chg="add modTransition">
        <pc:chgData name="Peter Rijnbeek" userId="f37be689-a904-4de8-9d49-166eee043554" providerId="ADAL" clId="{74C67A9D-6A72-9F49-A071-2627C7668070}" dt="2019-03-30T10:59:48.464" v="182"/>
        <pc:sldMkLst>
          <pc:docMk/>
          <pc:sldMk cId="1905581600" sldId="996"/>
        </pc:sldMkLst>
      </pc:sldChg>
      <pc:sldChg chg="modSp add modTransition">
        <pc:chgData name="Peter Rijnbeek" userId="f37be689-a904-4de8-9d49-166eee043554" providerId="ADAL" clId="{74C67A9D-6A72-9F49-A071-2627C7668070}" dt="2019-03-30T10:59:48.965" v="190" actId="27636"/>
        <pc:sldMkLst>
          <pc:docMk/>
          <pc:sldMk cId="1392775374" sldId="997"/>
        </pc:sldMkLst>
        <pc:spChg chg="mod">
          <ac:chgData name="Peter Rijnbeek" userId="f37be689-a904-4de8-9d49-166eee043554" providerId="ADAL" clId="{74C67A9D-6A72-9F49-A071-2627C7668070}" dt="2019-03-30T10:59:48.965" v="190" actId="27636"/>
          <ac:spMkLst>
            <pc:docMk/>
            <pc:sldMk cId="1392775374" sldId="997"/>
            <ac:spMk id="3" creationId="{618A8B51-C563-EE45-BA6B-323AAA5ECA7D}"/>
          </ac:spMkLst>
        </pc:spChg>
      </pc:sldChg>
      <pc:sldChg chg="add modTransition">
        <pc:chgData name="Peter Rijnbeek" userId="f37be689-a904-4de8-9d49-166eee043554" providerId="ADAL" clId="{74C67A9D-6A72-9F49-A071-2627C7668070}" dt="2019-03-30T10:59:48.464" v="182"/>
        <pc:sldMkLst>
          <pc:docMk/>
          <pc:sldMk cId="4177321343" sldId="998"/>
        </pc:sldMkLst>
      </pc:sldChg>
      <pc:sldChg chg="add modTransition">
        <pc:chgData name="Peter Rijnbeek" userId="f37be689-a904-4de8-9d49-166eee043554" providerId="ADAL" clId="{74C67A9D-6A72-9F49-A071-2627C7668070}" dt="2019-03-30T10:59:48.464" v="182"/>
        <pc:sldMkLst>
          <pc:docMk/>
          <pc:sldMk cId="410785639" sldId="999"/>
        </pc:sldMkLst>
      </pc:sldChg>
      <pc:sldChg chg="add modTransition">
        <pc:chgData name="Peter Rijnbeek" userId="f37be689-a904-4de8-9d49-166eee043554" providerId="ADAL" clId="{74C67A9D-6A72-9F49-A071-2627C7668070}" dt="2019-03-30T10:59:48.464" v="182"/>
        <pc:sldMkLst>
          <pc:docMk/>
          <pc:sldMk cId="373973073" sldId="1000"/>
        </pc:sldMkLst>
      </pc:sldChg>
      <pc:sldChg chg="add modTransition">
        <pc:chgData name="Peter Rijnbeek" userId="f37be689-a904-4de8-9d49-166eee043554" providerId="ADAL" clId="{74C67A9D-6A72-9F49-A071-2627C7668070}" dt="2019-03-30T10:59:48.464" v="182"/>
        <pc:sldMkLst>
          <pc:docMk/>
          <pc:sldMk cId="539019524" sldId="1001"/>
        </pc:sldMkLst>
      </pc:sldChg>
      <pc:sldChg chg="add modTransition">
        <pc:chgData name="Peter Rijnbeek" userId="f37be689-a904-4de8-9d49-166eee043554" providerId="ADAL" clId="{74C67A9D-6A72-9F49-A071-2627C7668070}" dt="2019-03-30T10:59:48.464" v="182"/>
        <pc:sldMkLst>
          <pc:docMk/>
          <pc:sldMk cId="1884103058" sldId="1002"/>
        </pc:sldMkLst>
      </pc:sldChg>
      <pc:sldChg chg="add modTransition">
        <pc:chgData name="Peter Rijnbeek" userId="f37be689-a904-4de8-9d49-166eee043554" providerId="ADAL" clId="{74C67A9D-6A72-9F49-A071-2627C7668070}" dt="2019-03-30T10:59:48.464" v="182"/>
        <pc:sldMkLst>
          <pc:docMk/>
          <pc:sldMk cId="3344658979" sldId="1003"/>
        </pc:sldMkLst>
      </pc:sldChg>
      <pc:sldChg chg="add modTransition">
        <pc:chgData name="Peter Rijnbeek" userId="f37be689-a904-4de8-9d49-166eee043554" providerId="ADAL" clId="{74C67A9D-6A72-9F49-A071-2627C7668070}" dt="2019-03-30T10:59:48.464" v="182"/>
        <pc:sldMkLst>
          <pc:docMk/>
          <pc:sldMk cId="40222755" sldId="1004"/>
        </pc:sldMkLst>
      </pc:sldChg>
      <pc:sldChg chg="del">
        <pc:chgData name="Peter Rijnbeek" userId="f37be689-a904-4de8-9d49-166eee043554" providerId="ADAL" clId="{74C67A9D-6A72-9F49-A071-2627C7668070}" dt="2019-03-30T11:03:39.953" v="214" actId="2696"/>
        <pc:sldMkLst>
          <pc:docMk/>
          <pc:sldMk cId="143918505" sldId="1005"/>
        </pc:sldMkLst>
      </pc:sldChg>
      <pc:sldChg chg="del">
        <pc:chgData name="Peter Rijnbeek" userId="f37be689-a904-4de8-9d49-166eee043554" providerId="ADAL" clId="{74C67A9D-6A72-9F49-A071-2627C7668070}" dt="2019-03-30T11:03:39.959" v="215" actId="2696"/>
        <pc:sldMkLst>
          <pc:docMk/>
          <pc:sldMk cId="3232865774" sldId="1006"/>
        </pc:sldMkLst>
      </pc:sldChg>
      <pc:sldChg chg="del">
        <pc:chgData name="Peter Rijnbeek" userId="f37be689-a904-4de8-9d49-166eee043554" providerId="ADAL" clId="{74C67A9D-6A72-9F49-A071-2627C7668070}" dt="2019-03-30T11:03:39.965" v="216" actId="2696"/>
        <pc:sldMkLst>
          <pc:docMk/>
          <pc:sldMk cId="53134979" sldId="1007"/>
        </pc:sldMkLst>
      </pc:sldChg>
      <pc:sldChg chg="del">
        <pc:chgData name="Peter Rijnbeek" userId="f37be689-a904-4de8-9d49-166eee043554" providerId="ADAL" clId="{74C67A9D-6A72-9F49-A071-2627C7668070}" dt="2019-03-30T11:03:39.970" v="217" actId="2696"/>
        <pc:sldMkLst>
          <pc:docMk/>
          <pc:sldMk cId="2147716277" sldId="1008"/>
        </pc:sldMkLst>
      </pc:sldChg>
      <pc:sldChg chg="del">
        <pc:chgData name="Peter Rijnbeek" userId="f37be689-a904-4de8-9d49-166eee043554" providerId="ADAL" clId="{74C67A9D-6A72-9F49-A071-2627C7668070}" dt="2019-03-30T11:03:39.974" v="218" actId="2696"/>
        <pc:sldMkLst>
          <pc:docMk/>
          <pc:sldMk cId="1437967864" sldId="1009"/>
        </pc:sldMkLst>
      </pc:sldChg>
      <pc:sldChg chg="del">
        <pc:chgData name="Peter Rijnbeek" userId="f37be689-a904-4de8-9d49-166eee043554" providerId="ADAL" clId="{74C67A9D-6A72-9F49-A071-2627C7668070}" dt="2019-03-30T11:03:39.980" v="219" actId="2696"/>
        <pc:sldMkLst>
          <pc:docMk/>
          <pc:sldMk cId="3103700165" sldId="1010"/>
        </pc:sldMkLst>
      </pc:sldChg>
      <pc:sldChg chg="del">
        <pc:chgData name="Peter Rijnbeek" userId="f37be689-a904-4de8-9d49-166eee043554" providerId="ADAL" clId="{74C67A9D-6A72-9F49-A071-2627C7668070}" dt="2019-03-30T11:03:39.985" v="220" actId="2696"/>
        <pc:sldMkLst>
          <pc:docMk/>
          <pc:sldMk cId="2875254995" sldId="1011"/>
        </pc:sldMkLst>
      </pc:sldChg>
      <pc:sldChg chg="del">
        <pc:chgData name="Peter Rijnbeek" userId="f37be689-a904-4de8-9d49-166eee043554" providerId="ADAL" clId="{74C67A9D-6A72-9F49-A071-2627C7668070}" dt="2019-03-30T11:03:39.990" v="221" actId="2696"/>
        <pc:sldMkLst>
          <pc:docMk/>
          <pc:sldMk cId="3660742465" sldId="1012"/>
        </pc:sldMkLst>
      </pc:sldChg>
      <pc:sldChg chg="del">
        <pc:chgData name="Peter Rijnbeek" userId="f37be689-a904-4de8-9d49-166eee043554" providerId="ADAL" clId="{74C67A9D-6A72-9F49-A071-2627C7668070}" dt="2019-03-30T11:03:39.995" v="222" actId="2696"/>
        <pc:sldMkLst>
          <pc:docMk/>
          <pc:sldMk cId="2491355095" sldId="1013"/>
        </pc:sldMkLst>
      </pc:sldChg>
      <pc:sldChg chg="del">
        <pc:chgData name="Peter Rijnbeek" userId="f37be689-a904-4de8-9d49-166eee043554" providerId="ADAL" clId="{74C67A9D-6A72-9F49-A071-2627C7668070}" dt="2019-03-30T11:03:40" v="223" actId="2696"/>
        <pc:sldMkLst>
          <pc:docMk/>
          <pc:sldMk cId="2319892780" sldId="1014"/>
        </pc:sldMkLst>
      </pc:sldChg>
      <pc:sldChg chg="del">
        <pc:chgData name="Peter Rijnbeek" userId="f37be689-a904-4de8-9d49-166eee043554" providerId="ADAL" clId="{74C67A9D-6A72-9F49-A071-2627C7668070}" dt="2019-03-30T11:03:40.005" v="224" actId="2696"/>
        <pc:sldMkLst>
          <pc:docMk/>
          <pc:sldMk cId="3987409384" sldId="1015"/>
        </pc:sldMkLst>
      </pc:sldChg>
      <pc:sldChg chg="del">
        <pc:chgData name="Peter Rijnbeek" userId="f37be689-a904-4de8-9d49-166eee043554" providerId="ADAL" clId="{74C67A9D-6A72-9F49-A071-2627C7668070}" dt="2019-03-30T11:03:40.010" v="225" actId="2696"/>
        <pc:sldMkLst>
          <pc:docMk/>
          <pc:sldMk cId="1551220489" sldId="1016"/>
        </pc:sldMkLst>
      </pc:sldChg>
      <pc:sldChg chg="del">
        <pc:chgData name="Peter Rijnbeek" userId="f37be689-a904-4de8-9d49-166eee043554" providerId="ADAL" clId="{74C67A9D-6A72-9F49-A071-2627C7668070}" dt="2019-03-30T11:03:40.024" v="226" actId="2696"/>
        <pc:sldMkLst>
          <pc:docMk/>
          <pc:sldMk cId="2176364022" sldId="1017"/>
        </pc:sldMkLst>
      </pc:sldChg>
      <pc:sldChg chg="del">
        <pc:chgData name="Peter Rijnbeek" userId="f37be689-a904-4de8-9d49-166eee043554" providerId="ADAL" clId="{74C67A9D-6A72-9F49-A071-2627C7668070}" dt="2019-03-30T11:04:00.477" v="229" actId="2696"/>
        <pc:sldMkLst>
          <pc:docMk/>
          <pc:sldMk cId="2915025497" sldId="1018"/>
        </pc:sldMkLst>
      </pc:sldChg>
      <pc:sldChg chg="del">
        <pc:chgData name="Peter Rijnbeek" userId="f37be689-a904-4de8-9d49-166eee043554" providerId="ADAL" clId="{74C67A9D-6A72-9F49-A071-2627C7668070}" dt="2019-03-30T11:06:01.848" v="239" actId="2696"/>
        <pc:sldMkLst>
          <pc:docMk/>
          <pc:sldMk cId="3527043151" sldId="1027"/>
        </pc:sldMkLst>
      </pc:sldChg>
      <pc:sldChg chg="del">
        <pc:chgData name="Peter Rijnbeek" userId="f37be689-a904-4de8-9d49-166eee043554" providerId="ADAL" clId="{74C67A9D-6A72-9F49-A071-2627C7668070}" dt="2019-03-30T11:05:49.136" v="237" actId="2696"/>
        <pc:sldMkLst>
          <pc:docMk/>
          <pc:sldMk cId="4149123196" sldId="1030"/>
        </pc:sldMkLst>
      </pc:sldChg>
      <pc:sldChg chg="del">
        <pc:chgData name="Peter Rijnbeek" userId="f37be689-a904-4de8-9d49-166eee043554" providerId="ADAL" clId="{74C67A9D-6A72-9F49-A071-2627C7668070}" dt="2019-03-30T14:35:59.184" v="248" actId="2696"/>
        <pc:sldMkLst>
          <pc:docMk/>
          <pc:sldMk cId="1692857416" sldId="1031"/>
        </pc:sldMkLst>
      </pc:sldChg>
      <pc:sldChg chg="addSp delSp modSp new add">
        <pc:chgData name="Peter Rijnbeek" userId="f37be689-a904-4de8-9d49-166eee043554" providerId="ADAL" clId="{74C67A9D-6A72-9F49-A071-2627C7668070}" dt="2019-03-31T06:03:15.318" v="315" actId="20577"/>
        <pc:sldMkLst>
          <pc:docMk/>
          <pc:sldMk cId="266132866" sldId="1032"/>
        </pc:sldMkLst>
        <pc:spChg chg="mod">
          <ac:chgData name="Peter Rijnbeek" userId="f37be689-a904-4de8-9d49-166eee043554" providerId="ADAL" clId="{74C67A9D-6A72-9F49-A071-2627C7668070}" dt="2019-03-30T10:30:08" v="60" actId="20577"/>
          <ac:spMkLst>
            <pc:docMk/>
            <pc:sldMk cId="266132866" sldId="1032"/>
            <ac:spMk id="2" creationId="{65A1EABB-3690-2C49-9DAC-87BAEB85B527}"/>
          </ac:spMkLst>
        </pc:spChg>
        <pc:spChg chg="del">
          <ac:chgData name="Peter Rijnbeek" userId="f37be689-a904-4de8-9d49-166eee043554" providerId="ADAL" clId="{74C67A9D-6A72-9F49-A071-2627C7668070}" dt="2019-03-30T10:29:03.947" v="38" actId="478"/>
          <ac:spMkLst>
            <pc:docMk/>
            <pc:sldMk cId="266132866" sldId="1032"/>
            <ac:spMk id="3" creationId="{9F05CF00-E8B7-B346-ADAE-6D97346EECA2}"/>
          </ac:spMkLst>
        </pc:spChg>
        <pc:graphicFrameChg chg="add mod modGraphic">
          <ac:chgData name="Peter Rijnbeek" userId="f37be689-a904-4de8-9d49-166eee043554" providerId="ADAL" clId="{74C67A9D-6A72-9F49-A071-2627C7668070}" dt="2019-03-31T06:03:15.318" v="315" actId="20577"/>
          <ac:graphicFrameMkLst>
            <pc:docMk/>
            <pc:sldMk cId="266132866" sldId="1032"/>
            <ac:graphicFrameMk id="5" creationId="{DB66AF60-8CAD-AF4B-8BE7-524898CC917D}"/>
          </ac:graphicFrameMkLst>
        </pc:graphicFrameChg>
      </pc:sldChg>
      <pc:sldChg chg="add del">
        <pc:chgData name="Peter Rijnbeek" userId="f37be689-a904-4de8-9d49-166eee043554" providerId="ADAL" clId="{74C67A9D-6A72-9F49-A071-2627C7668070}" dt="2019-03-31T06:04:00.542" v="320" actId="2696"/>
        <pc:sldMkLst>
          <pc:docMk/>
          <pc:sldMk cId="23903865" sldId="1033"/>
        </pc:sldMkLst>
      </pc:sldChg>
      <pc:sldChg chg="modSp add del">
        <pc:chgData name="Peter Rijnbeek" userId="f37be689-a904-4de8-9d49-166eee043554" providerId="ADAL" clId="{74C67A9D-6A72-9F49-A071-2627C7668070}" dt="2019-03-31T06:02:24.970" v="312" actId="2696"/>
        <pc:sldMkLst>
          <pc:docMk/>
          <pc:sldMk cId="432137591" sldId="1033"/>
        </pc:sldMkLst>
        <pc:graphicFrameChg chg="modGraphic">
          <ac:chgData name="Peter Rijnbeek" userId="f37be689-a904-4de8-9d49-166eee043554" providerId="ADAL" clId="{74C67A9D-6A72-9F49-A071-2627C7668070}" dt="2019-03-30T10:39:43.199" v="79" actId="207"/>
          <ac:graphicFrameMkLst>
            <pc:docMk/>
            <pc:sldMk cId="432137591" sldId="1033"/>
            <ac:graphicFrameMk id="5" creationId="{DB66AF60-8CAD-AF4B-8BE7-524898CC917D}"/>
          </ac:graphicFrameMkLst>
        </pc:graphicFrameChg>
      </pc:sldChg>
      <pc:sldChg chg="modSp add del">
        <pc:chgData name="Peter Rijnbeek" userId="f37be689-a904-4de8-9d49-166eee043554" providerId="ADAL" clId="{74C67A9D-6A72-9F49-A071-2627C7668070}" dt="2019-03-31T06:04:06.131" v="322" actId="2696"/>
        <pc:sldMkLst>
          <pc:docMk/>
          <pc:sldMk cId="1101466865" sldId="1034"/>
        </pc:sldMkLst>
        <pc:graphicFrameChg chg="modGraphic">
          <ac:chgData name="Peter Rijnbeek" userId="f37be689-a904-4de8-9d49-166eee043554" providerId="ADAL" clId="{74C67A9D-6A72-9F49-A071-2627C7668070}" dt="2019-03-30T10:55:17.881" v="102" actId="207"/>
          <ac:graphicFrameMkLst>
            <pc:docMk/>
            <pc:sldMk cId="1101466865" sldId="1034"/>
            <ac:graphicFrameMk id="5" creationId="{DB66AF60-8CAD-AF4B-8BE7-524898CC917D}"/>
          </ac:graphicFrameMkLst>
        </pc:graphicFrameChg>
      </pc:sldChg>
      <pc:sldChg chg="modSp add del ord">
        <pc:chgData name="Peter Rijnbeek" userId="f37be689-a904-4de8-9d49-166eee043554" providerId="ADAL" clId="{74C67A9D-6A72-9F49-A071-2627C7668070}" dt="2019-03-31T06:04:55.531" v="326" actId="2696"/>
        <pc:sldMkLst>
          <pc:docMk/>
          <pc:sldMk cId="2692452649" sldId="1035"/>
        </pc:sldMkLst>
        <pc:graphicFrameChg chg="modGraphic">
          <ac:chgData name="Peter Rijnbeek" userId="f37be689-a904-4de8-9d49-166eee043554" providerId="ADAL" clId="{74C67A9D-6A72-9F49-A071-2627C7668070}" dt="2019-03-30T11:05:06.483" v="234" actId="207"/>
          <ac:graphicFrameMkLst>
            <pc:docMk/>
            <pc:sldMk cId="2692452649" sldId="1035"/>
            <ac:graphicFrameMk id="5" creationId="{DB66AF60-8CAD-AF4B-8BE7-524898CC917D}"/>
          </ac:graphicFrameMkLst>
        </pc:graphicFrameChg>
      </pc:sldChg>
      <pc:sldChg chg="add modTransition">
        <pc:chgData name="Peter Rijnbeek" userId="f37be689-a904-4de8-9d49-166eee043554" providerId="ADAL" clId="{74C67A9D-6A72-9F49-A071-2627C7668070}" dt="2019-03-30T10:59:48.464" v="182"/>
        <pc:sldMkLst>
          <pc:docMk/>
          <pc:sldMk cId="2708188871" sldId="1036"/>
        </pc:sldMkLst>
      </pc:sldChg>
      <pc:sldChg chg="add modTransition">
        <pc:chgData name="Peter Rijnbeek" userId="f37be689-a904-4de8-9d49-166eee043554" providerId="ADAL" clId="{74C67A9D-6A72-9F49-A071-2627C7668070}" dt="2019-03-30T10:59:48.464" v="182"/>
        <pc:sldMkLst>
          <pc:docMk/>
          <pc:sldMk cId="3713195583" sldId="1037"/>
        </pc:sldMkLst>
      </pc:sldChg>
      <pc:sldChg chg="add modTransition">
        <pc:chgData name="Peter Rijnbeek" userId="f37be689-a904-4de8-9d49-166eee043554" providerId="ADAL" clId="{74C67A9D-6A72-9F49-A071-2627C7668070}" dt="2019-03-30T10:59:48.464" v="182"/>
        <pc:sldMkLst>
          <pc:docMk/>
          <pc:sldMk cId="3950884964" sldId="1038"/>
        </pc:sldMkLst>
      </pc:sldChg>
      <pc:sldChg chg="add modTransition">
        <pc:chgData name="Peter Rijnbeek" userId="f37be689-a904-4de8-9d49-166eee043554" providerId="ADAL" clId="{74C67A9D-6A72-9F49-A071-2627C7668070}" dt="2019-03-30T10:59:48.464" v="182"/>
        <pc:sldMkLst>
          <pc:docMk/>
          <pc:sldMk cId="1315849279" sldId="1039"/>
        </pc:sldMkLst>
      </pc:sldChg>
      <pc:sldChg chg="add modTransition">
        <pc:chgData name="Peter Rijnbeek" userId="f37be689-a904-4de8-9d49-166eee043554" providerId="ADAL" clId="{74C67A9D-6A72-9F49-A071-2627C7668070}" dt="2019-03-30T10:59:48.464" v="182"/>
        <pc:sldMkLst>
          <pc:docMk/>
          <pc:sldMk cId="3355465917" sldId="1040"/>
        </pc:sldMkLst>
      </pc:sldChg>
      <pc:sldChg chg="add modTransition">
        <pc:chgData name="Peter Rijnbeek" userId="f37be689-a904-4de8-9d49-166eee043554" providerId="ADAL" clId="{74C67A9D-6A72-9F49-A071-2627C7668070}" dt="2019-03-30T10:59:48.464" v="182"/>
        <pc:sldMkLst>
          <pc:docMk/>
          <pc:sldMk cId="1269508642" sldId="1041"/>
        </pc:sldMkLst>
      </pc:sldChg>
      <pc:sldChg chg="add modTransition">
        <pc:chgData name="Peter Rijnbeek" userId="f37be689-a904-4de8-9d49-166eee043554" providerId="ADAL" clId="{74C67A9D-6A72-9F49-A071-2627C7668070}" dt="2019-03-30T10:59:48.464" v="182"/>
        <pc:sldMkLst>
          <pc:docMk/>
          <pc:sldMk cId="2015591104" sldId="1042"/>
        </pc:sldMkLst>
      </pc:sldChg>
      <pc:sldChg chg="add modTransition">
        <pc:chgData name="Peter Rijnbeek" userId="f37be689-a904-4de8-9d49-166eee043554" providerId="ADAL" clId="{74C67A9D-6A72-9F49-A071-2627C7668070}" dt="2019-03-30T10:59:48.464" v="182"/>
        <pc:sldMkLst>
          <pc:docMk/>
          <pc:sldMk cId="4062166020" sldId="1043"/>
        </pc:sldMkLst>
      </pc:sldChg>
      <pc:sldChg chg="add modTransition">
        <pc:chgData name="Peter Rijnbeek" userId="f37be689-a904-4de8-9d49-166eee043554" providerId="ADAL" clId="{74C67A9D-6A72-9F49-A071-2627C7668070}" dt="2019-03-30T10:59:48.464" v="182"/>
        <pc:sldMkLst>
          <pc:docMk/>
          <pc:sldMk cId="2084310807" sldId="1044"/>
        </pc:sldMkLst>
      </pc:sldChg>
      <pc:sldChg chg="modSp add modTransition">
        <pc:chgData name="Peter Rijnbeek" userId="f37be689-a904-4de8-9d49-166eee043554" providerId="ADAL" clId="{74C67A9D-6A72-9F49-A071-2627C7668070}" dt="2019-03-30T10:59:48.823" v="186" actId="27636"/>
        <pc:sldMkLst>
          <pc:docMk/>
          <pc:sldMk cId="2361569843" sldId="1045"/>
        </pc:sldMkLst>
        <pc:spChg chg="mod">
          <ac:chgData name="Peter Rijnbeek" userId="f37be689-a904-4de8-9d49-166eee043554" providerId="ADAL" clId="{74C67A9D-6A72-9F49-A071-2627C7668070}" dt="2019-03-30T10:59:48.823" v="186" actId="27636"/>
          <ac:spMkLst>
            <pc:docMk/>
            <pc:sldMk cId="2361569843" sldId="1045"/>
            <ac:spMk id="3" creationId="{618A8B51-C563-EE45-BA6B-323AAA5ECA7D}"/>
          </ac:spMkLst>
        </pc:spChg>
      </pc:sldChg>
      <pc:sldChg chg="add modTransition">
        <pc:chgData name="Peter Rijnbeek" userId="f37be689-a904-4de8-9d49-166eee043554" providerId="ADAL" clId="{74C67A9D-6A72-9F49-A071-2627C7668070}" dt="2019-03-30T10:59:48.464" v="182"/>
        <pc:sldMkLst>
          <pc:docMk/>
          <pc:sldMk cId="2030315720" sldId="1046"/>
        </pc:sldMkLst>
      </pc:sldChg>
      <pc:sldChg chg="add modTransition">
        <pc:chgData name="Peter Rijnbeek" userId="f37be689-a904-4de8-9d49-166eee043554" providerId="ADAL" clId="{74C67A9D-6A72-9F49-A071-2627C7668070}" dt="2019-03-30T10:59:48.464" v="182"/>
        <pc:sldMkLst>
          <pc:docMk/>
          <pc:sldMk cId="2699275107" sldId="1047"/>
        </pc:sldMkLst>
      </pc:sldChg>
      <pc:sldChg chg="add modTransition">
        <pc:chgData name="Peter Rijnbeek" userId="f37be689-a904-4de8-9d49-166eee043554" providerId="ADAL" clId="{74C67A9D-6A72-9F49-A071-2627C7668070}" dt="2019-03-30T10:59:48.464" v="182"/>
        <pc:sldMkLst>
          <pc:docMk/>
          <pc:sldMk cId="2171511721" sldId="1048"/>
        </pc:sldMkLst>
      </pc:sldChg>
      <pc:sldChg chg="add del">
        <pc:chgData name="Peter Rijnbeek" userId="f37be689-a904-4de8-9d49-166eee043554" providerId="ADAL" clId="{74C67A9D-6A72-9F49-A071-2627C7668070}" dt="2019-03-30T11:03:43.590" v="227" actId="2696"/>
        <pc:sldMkLst>
          <pc:docMk/>
          <pc:sldMk cId="2110125458" sldId="1049"/>
        </pc:sldMkLst>
      </pc:sldChg>
      <pc:sldChg chg="modSp add del">
        <pc:chgData name="Peter Rijnbeek" userId="f37be689-a904-4de8-9d49-166eee043554" providerId="ADAL" clId="{74C67A9D-6A72-9F49-A071-2627C7668070}" dt="2019-03-31T06:05:16.323" v="330" actId="2696"/>
        <pc:sldMkLst>
          <pc:docMk/>
          <pc:sldMk cId="3240445448" sldId="1049"/>
        </pc:sldMkLst>
        <pc:graphicFrameChg chg="modGraphic">
          <ac:chgData name="Peter Rijnbeek" userId="f37be689-a904-4de8-9d49-166eee043554" providerId="ADAL" clId="{74C67A9D-6A72-9F49-A071-2627C7668070}" dt="2019-03-30T11:04:20.612" v="232" actId="207"/>
          <ac:graphicFrameMkLst>
            <pc:docMk/>
            <pc:sldMk cId="3240445448" sldId="1049"/>
            <ac:graphicFrameMk id="5" creationId="{DB66AF60-8CAD-AF4B-8BE7-524898CC917D}"/>
          </ac:graphicFrameMkLst>
        </pc:graphicFrameChg>
      </pc:sldChg>
      <pc:sldChg chg="add">
        <pc:chgData name="Peter Rijnbeek" userId="f37be689-a904-4de8-9d49-166eee043554" providerId="ADAL" clId="{74C67A9D-6A72-9F49-A071-2627C7668070}" dt="2019-03-30T11:04:54.274" v="233"/>
        <pc:sldMkLst>
          <pc:docMk/>
          <pc:sldMk cId="2677921661" sldId="1050"/>
        </pc:sldMkLst>
      </pc:sldChg>
      <pc:sldChg chg="add">
        <pc:chgData name="Peter Rijnbeek" userId="f37be689-a904-4de8-9d49-166eee043554" providerId="ADAL" clId="{74C67A9D-6A72-9F49-A071-2627C7668070}" dt="2019-03-30T11:04:54.274" v="233"/>
        <pc:sldMkLst>
          <pc:docMk/>
          <pc:sldMk cId="3738121969" sldId="1051"/>
        </pc:sldMkLst>
      </pc:sldChg>
      <pc:sldChg chg="add">
        <pc:chgData name="Peter Rijnbeek" userId="f37be689-a904-4de8-9d49-166eee043554" providerId="ADAL" clId="{74C67A9D-6A72-9F49-A071-2627C7668070}" dt="2019-03-30T11:04:54.274" v="233"/>
        <pc:sldMkLst>
          <pc:docMk/>
          <pc:sldMk cId="292340108" sldId="1052"/>
        </pc:sldMkLst>
      </pc:sldChg>
      <pc:sldChg chg="add">
        <pc:chgData name="Peter Rijnbeek" userId="f37be689-a904-4de8-9d49-166eee043554" providerId="ADAL" clId="{74C67A9D-6A72-9F49-A071-2627C7668070}" dt="2019-03-30T11:04:54.274" v="233"/>
        <pc:sldMkLst>
          <pc:docMk/>
          <pc:sldMk cId="551227132" sldId="1053"/>
        </pc:sldMkLst>
      </pc:sldChg>
      <pc:sldChg chg="add">
        <pc:chgData name="Peter Rijnbeek" userId="f37be689-a904-4de8-9d49-166eee043554" providerId="ADAL" clId="{74C67A9D-6A72-9F49-A071-2627C7668070}" dt="2019-03-30T11:04:54.274" v="233"/>
        <pc:sldMkLst>
          <pc:docMk/>
          <pc:sldMk cId="1631940792" sldId="1054"/>
        </pc:sldMkLst>
      </pc:sldChg>
      <pc:sldChg chg="add">
        <pc:chgData name="Peter Rijnbeek" userId="f37be689-a904-4de8-9d49-166eee043554" providerId="ADAL" clId="{74C67A9D-6A72-9F49-A071-2627C7668070}" dt="2019-03-30T11:04:54.274" v="233"/>
        <pc:sldMkLst>
          <pc:docMk/>
          <pc:sldMk cId="3641572398" sldId="1055"/>
        </pc:sldMkLst>
      </pc:sldChg>
      <pc:sldChg chg="add">
        <pc:chgData name="Peter Rijnbeek" userId="f37be689-a904-4de8-9d49-166eee043554" providerId="ADAL" clId="{74C67A9D-6A72-9F49-A071-2627C7668070}" dt="2019-03-30T11:04:54.274" v="233"/>
        <pc:sldMkLst>
          <pc:docMk/>
          <pc:sldMk cId="3959996823" sldId="1056"/>
        </pc:sldMkLst>
      </pc:sldChg>
      <pc:sldChg chg="add">
        <pc:chgData name="Peter Rijnbeek" userId="f37be689-a904-4de8-9d49-166eee043554" providerId="ADAL" clId="{74C67A9D-6A72-9F49-A071-2627C7668070}" dt="2019-03-30T11:04:54.274" v="233"/>
        <pc:sldMkLst>
          <pc:docMk/>
          <pc:sldMk cId="2115194268" sldId="1057"/>
        </pc:sldMkLst>
      </pc:sldChg>
      <pc:sldChg chg="add">
        <pc:chgData name="Peter Rijnbeek" userId="f37be689-a904-4de8-9d49-166eee043554" providerId="ADAL" clId="{74C67A9D-6A72-9F49-A071-2627C7668070}" dt="2019-03-30T11:04:54.274" v="233"/>
        <pc:sldMkLst>
          <pc:docMk/>
          <pc:sldMk cId="115069380" sldId="1058"/>
        </pc:sldMkLst>
      </pc:sldChg>
      <pc:sldChg chg="add">
        <pc:chgData name="Peter Rijnbeek" userId="f37be689-a904-4de8-9d49-166eee043554" providerId="ADAL" clId="{74C67A9D-6A72-9F49-A071-2627C7668070}" dt="2019-03-30T11:04:54.274" v="233"/>
        <pc:sldMkLst>
          <pc:docMk/>
          <pc:sldMk cId="973331660" sldId="1059"/>
        </pc:sldMkLst>
      </pc:sldChg>
      <pc:sldChg chg="add">
        <pc:chgData name="Peter Rijnbeek" userId="f37be689-a904-4de8-9d49-166eee043554" providerId="ADAL" clId="{74C67A9D-6A72-9F49-A071-2627C7668070}" dt="2019-03-30T11:04:54.274" v="233"/>
        <pc:sldMkLst>
          <pc:docMk/>
          <pc:sldMk cId="3597895819" sldId="1060"/>
        </pc:sldMkLst>
      </pc:sldChg>
      <pc:sldChg chg="add">
        <pc:chgData name="Peter Rijnbeek" userId="f37be689-a904-4de8-9d49-166eee043554" providerId="ADAL" clId="{74C67A9D-6A72-9F49-A071-2627C7668070}" dt="2019-03-30T11:04:54.274" v="233"/>
        <pc:sldMkLst>
          <pc:docMk/>
          <pc:sldMk cId="2541923552" sldId="1061"/>
        </pc:sldMkLst>
      </pc:sldChg>
      <pc:sldChg chg="add">
        <pc:chgData name="Peter Rijnbeek" userId="f37be689-a904-4de8-9d49-166eee043554" providerId="ADAL" clId="{74C67A9D-6A72-9F49-A071-2627C7668070}" dt="2019-03-30T11:04:54.274" v="233"/>
        <pc:sldMkLst>
          <pc:docMk/>
          <pc:sldMk cId="1151606608" sldId="1062"/>
        </pc:sldMkLst>
      </pc:sldChg>
      <pc:sldChg chg="add">
        <pc:chgData name="Peter Rijnbeek" userId="f37be689-a904-4de8-9d49-166eee043554" providerId="ADAL" clId="{74C67A9D-6A72-9F49-A071-2627C7668070}" dt="2019-03-30T11:04:54.274" v="233"/>
        <pc:sldMkLst>
          <pc:docMk/>
          <pc:sldMk cId="3715659183" sldId="1063"/>
        </pc:sldMkLst>
      </pc:sldChg>
      <pc:sldChg chg="add">
        <pc:chgData name="Peter Rijnbeek" userId="f37be689-a904-4de8-9d49-166eee043554" providerId="ADAL" clId="{74C67A9D-6A72-9F49-A071-2627C7668070}" dt="2019-03-30T11:04:54.274" v="233"/>
        <pc:sldMkLst>
          <pc:docMk/>
          <pc:sldMk cId="1246094488" sldId="1064"/>
        </pc:sldMkLst>
      </pc:sldChg>
      <pc:sldChg chg="add del">
        <pc:chgData name="Peter Rijnbeek" userId="f37be689-a904-4de8-9d49-166eee043554" providerId="ADAL" clId="{74C67A9D-6A72-9F49-A071-2627C7668070}" dt="2019-03-30T11:05:48.386" v="236" actId="2696"/>
        <pc:sldMkLst>
          <pc:docMk/>
          <pc:sldMk cId="137581460" sldId="1065"/>
        </pc:sldMkLst>
      </pc:sldChg>
      <pc:sldChg chg="modSp add del">
        <pc:chgData name="Peter Rijnbeek" userId="f37be689-a904-4de8-9d49-166eee043554" providerId="ADAL" clId="{74C67A9D-6A72-9F49-A071-2627C7668070}" dt="2019-03-31T06:08:04.653" v="334" actId="2696"/>
        <pc:sldMkLst>
          <pc:docMk/>
          <pc:sldMk cId="566699381" sldId="1065"/>
        </pc:sldMkLst>
        <pc:graphicFrameChg chg="modGraphic">
          <ac:chgData name="Peter Rijnbeek" userId="f37be689-a904-4de8-9d49-166eee043554" providerId="ADAL" clId="{74C67A9D-6A72-9F49-A071-2627C7668070}" dt="2019-03-30T11:06:35.781" v="244" actId="2062"/>
          <ac:graphicFrameMkLst>
            <pc:docMk/>
            <pc:sldMk cId="566699381" sldId="1065"/>
            <ac:graphicFrameMk id="5" creationId="{DB66AF60-8CAD-AF4B-8BE7-524898CC917D}"/>
          </ac:graphicFrameMkLst>
        </pc:graphicFrameChg>
      </pc:sldChg>
      <pc:sldChg chg="add del">
        <pc:chgData name="Peter Rijnbeek" userId="f37be689-a904-4de8-9d49-166eee043554" providerId="ADAL" clId="{74C67A9D-6A72-9F49-A071-2627C7668070}" dt="2019-03-31T06:09:15.089" v="356" actId="2696"/>
        <pc:sldMkLst>
          <pc:docMk/>
          <pc:sldMk cId="1541096078" sldId="1066"/>
        </pc:sldMkLst>
      </pc:sldChg>
      <pc:sldChg chg="addSp modSp add">
        <pc:chgData name="Peter Rijnbeek" userId="f37be689-a904-4de8-9d49-166eee043554" providerId="ADAL" clId="{74C67A9D-6A72-9F49-A071-2627C7668070}" dt="2019-03-30T14:36:33.642" v="249"/>
        <pc:sldMkLst>
          <pc:docMk/>
          <pc:sldMk cId="4198605348" sldId="1067"/>
        </pc:sldMkLst>
        <pc:picChg chg="add mod">
          <ac:chgData name="Peter Rijnbeek" userId="f37be689-a904-4de8-9d49-166eee043554" providerId="ADAL" clId="{74C67A9D-6A72-9F49-A071-2627C7668070}" dt="2019-03-30T14:36:33.642" v="249"/>
          <ac:picMkLst>
            <pc:docMk/>
            <pc:sldMk cId="4198605348" sldId="1067"/>
            <ac:picMk id="7" creationId="{5732EE77-D4AA-5E49-BE64-B5D0D748754A}"/>
          </ac:picMkLst>
        </pc:picChg>
      </pc:sldChg>
      <pc:sldChg chg="modSp add">
        <pc:chgData name="Peter Rijnbeek" userId="f37be689-a904-4de8-9d49-166eee043554" providerId="ADAL" clId="{74C67A9D-6A72-9F49-A071-2627C7668070}" dt="2019-03-31T06:03:45.533" v="318" actId="2084"/>
        <pc:sldMkLst>
          <pc:docMk/>
          <pc:sldMk cId="3441261335" sldId="1068"/>
        </pc:sldMkLst>
        <pc:graphicFrameChg chg="modGraphic">
          <ac:chgData name="Peter Rijnbeek" userId="f37be689-a904-4de8-9d49-166eee043554" providerId="ADAL" clId="{74C67A9D-6A72-9F49-A071-2627C7668070}" dt="2019-03-31T06:03:45.533" v="318" actId="2084"/>
          <ac:graphicFrameMkLst>
            <pc:docMk/>
            <pc:sldMk cId="3441261335" sldId="1068"/>
            <ac:graphicFrameMk id="5" creationId="{DB66AF60-8CAD-AF4B-8BE7-524898CC917D}"/>
          </ac:graphicFrameMkLst>
        </pc:graphicFrameChg>
      </pc:sldChg>
      <pc:sldChg chg="modSp add ord">
        <pc:chgData name="Peter Rijnbeek" userId="f37be689-a904-4de8-9d49-166eee043554" providerId="ADAL" clId="{74C67A9D-6A72-9F49-A071-2627C7668070}" dt="2019-03-31T06:04:22.331" v="324" actId="207"/>
        <pc:sldMkLst>
          <pc:docMk/>
          <pc:sldMk cId="3996522290" sldId="1069"/>
        </pc:sldMkLst>
        <pc:graphicFrameChg chg="modGraphic">
          <ac:chgData name="Peter Rijnbeek" userId="f37be689-a904-4de8-9d49-166eee043554" providerId="ADAL" clId="{74C67A9D-6A72-9F49-A071-2627C7668070}" dt="2019-03-31T06:04:22.331" v="324" actId="207"/>
          <ac:graphicFrameMkLst>
            <pc:docMk/>
            <pc:sldMk cId="3996522290" sldId="1069"/>
            <ac:graphicFrameMk id="5" creationId="{DB66AF60-8CAD-AF4B-8BE7-524898CC917D}"/>
          </ac:graphicFrameMkLst>
        </pc:graphicFrameChg>
      </pc:sldChg>
      <pc:sldChg chg="modSp add">
        <pc:chgData name="Peter Rijnbeek" userId="f37be689-a904-4de8-9d49-166eee043554" providerId="ADAL" clId="{74C67A9D-6A72-9F49-A071-2627C7668070}" dt="2019-03-31T06:05:01.990" v="328" actId="2084"/>
        <pc:sldMkLst>
          <pc:docMk/>
          <pc:sldMk cId="1962562059" sldId="1070"/>
        </pc:sldMkLst>
        <pc:graphicFrameChg chg="modGraphic">
          <ac:chgData name="Peter Rijnbeek" userId="f37be689-a904-4de8-9d49-166eee043554" providerId="ADAL" clId="{74C67A9D-6A72-9F49-A071-2627C7668070}" dt="2019-03-31T06:05:01.990" v="328" actId="2084"/>
          <ac:graphicFrameMkLst>
            <pc:docMk/>
            <pc:sldMk cId="1962562059" sldId="1070"/>
            <ac:graphicFrameMk id="5" creationId="{DB66AF60-8CAD-AF4B-8BE7-524898CC917D}"/>
          </ac:graphicFrameMkLst>
        </pc:graphicFrameChg>
      </pc:sldChg>
      <pc:sldChg chg="modSp add">
        <pc:chgData name="Peter Rijnbeek" userId="f37be689-a904-4de8-9d49-166eee043554" providerId="ADAL" clId="{74C67A9D-6A72-9F49-A071-2627C7668070}" dt="2019-03-31T06:05:25.502" v="332" actId="207"/>
        <pc:sldMkLst>
          <pc:docMk/>
          <pc:sldMk cId="2856711824" sldId="1071"/>
        </pc:sldMkLst>
        <pc:graphicFrameChg chg="modGraphic">
          <ac:chgData name="Peter Rijnbeek" userId="f37be689-a904-4de8-9d49-166eee043554" providerId="ADAL" clId="{74C67A9D-6A72-9F49-A071-2627C7668070}" dt="2019-03-31T06:05:25.502" v="332" actId="207"/>
          <ac:graphicFrameMkLst>
            <pc:docMk/>
            <pc:sldMk cId="2856711824" sldId="1071"/>
            <ac:graphicFrameMk id="5" creationId="{DB66AF60-8CAD-AF4B-8BE7-524898CC917D}"/>
          </ac:graphicFrameMkLst>
        </pc:graphicFrameChg>
      </pc:sldChg>
      <pc:sldChg chg="modSp add">
        <pc:chgData name="Peter Rijnbeek" userId="f37be689-a904-4de8-9d49-166eee043554" providerId="ADAL" clId="{74C67A9D-6A72-9F49-A071-2627C7668070}" dt="2019-03-31T06:08:42.328" v="352" actId="2084"/>
        <pc:sldMkLst>
          <pc:docMk/>
          <pc:sldMk cId="1843427723" sldId="1072"/>
        </pc:sldMkLst>
        <pc:graphicFrameChg chg="modGraphic">
          <ac:chgData name="Peter Rijnbeek" userId="f37be689-a904-4de8-9d49-166eee043554" providerId="ADAL" clId="{74C67A9D-6A72-9F49-A071-2627C7668070}" dt="2019-03-31T06:08:42.328" v="352" actId="2084"/>
          <ac:graphicFrameMkLst>
            <pc:docMk/>
            <pc:sldMk cId="1843427723" sldId="1072"/>
            <ac:graphicFrameMk id="5" creationId="{DB66AF60-8CAD-AF4B-8BE7-524898CC917D}"/>
          </ac:graphicFrameMkLst>
        </pc:graphicFrameChg>
      </pc:sldChg>
      <pc:sldChg chg="modSp add">
        <pc:chgData name="Peter Rijnbeek" userId="f37be689-a904-4de8-9d49-166eee043554" providerId="ADAL" clId="{74C67A9D-6A72-9F49-A071-2627C7668070}" dt="2019-03-31T06:09:12.147" v="355" actId="2084"/>
        <pc:sldMkLst>
          <pc:docMk/>
          <pc:sldMk cId="261306015" sldId="1073"/>
        </pc:sldMkLst>
        <pc:graphicFrameChg chg="modGraphic">
          <ac:chgData name="Peter Rijnbeek" userId="f37be689-a904-4de8-9d49-166eee043554" providerId="ADAL" clId="{74C67A9D-6A72-9F49-A071-2627C7668070}" dt="2019-03-31T06:09:12.147" v="355" actId="2084"/>
          <ac:graphicFrameMkLst>
            <pc:docMk/>
            <pc:sldMk cId="261306015" sldId="1073"/>
            <ac:graphicFrameMk id="5" creationId="{DB66AF60-8CAD-AF4B-8BE7-524898CC917D}"/>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7-09-12T20:29:00.909" idx="10">
    <p:pos x="2365" y="4012"/>
    <p:text>add research bar at the end</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1"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dirty="0"/>
            <a:t>Evidence</a:t>
          </a:r>
        </a:p>
        <a:p>
          <a:r>
            <a:rPr lang="en-US" dirty="0"/>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LinFactX="-5949" custLinFactNeighborX="-100000" custLinFactNeighborY="8860">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1397C505-F8B1-EE43-8C39-FC70CF23B200}" type="presOf" srcId="{B186F9F3-98C4-4596-902B-B0E5B1698875}" destId="{D61781AF-B201-45B6-B7D0-FD48DAFCFC63}" srcOrd="0" destOrd="2" presId="urn:microsoft.com/office/officeart/2005/8/layout/chevron1#1"/>
    <dgm:cxn modelId="{03EF6E24-C5B7-4325-B5BB-44FD7E76BBB4}" srcId="{E757B640-444C-426B-B9DF-793E04DA24A5}" destId="{9C66578A-1E4F-45EA-B4CB-B9F2147E8245}" srcOrd="0" destOrd="0" parTransId="{B3546918-C939-4B02-BB9B-DCCD128B1E13}" sibTransId="{F475E2CE-7660-4309-9DE4-C1AF8132FA6E}"/>
    <dgm:cxn modelId="{7B01EF2A-9789-834A-A42B-0BE23FD0CAB6}" type="presOf" srcId="{1463C929-CB44-40D1-A2E7-03C775E44E4E}" destId="{A862161F-454E-4CE2-9FF5-D5EF34EE9DAC}" srcOrd="0" destOrd="0" presId="urn:microsoft.com/office/officeart/2005/8/layout/chevron1#1"/>
    <dgm:cxn modelId="{E6828E4C-5818-284E-8266-3DA336EF3176}" type="presOf" srcId="{02379E79-B7CD-4E39-B911-6E6180C1A4BB}" destId="{BA1CBCCE-3082-4D59-B56E-75F660CBB1D2}" srcOrd="0" destOrd="1" presId="urn:microsoft.com/office/officeart/2005/8/layout/chevron1#1"/>
    <dgm:cxn modelId="{154B714D-A2DF-2C49-8C1C-9E0DB45CCED6}" type="presOf" srcId="{FF1303F3-5AA9-4A05-9177-FE93DE1A3B6B}" destId="{00AD5D6B-F345-44D3-A793-AAF27C0486D8}" srcOrd="0" destOrd="0" presId="urn:microsoft.com/office/officeart/2005/8/layout/chevron1#1"/>
    <dgm:cxn modelId="{5BA6176A-80F1-FD4D-BCDA-EA4222335724}" type="presOf" srcId="{011EF4DF-FC76-4CCD-A8CA-760D0001318B}" destId="{BA1CBCCE-3082-4D59-B56E-75F660CBB1D2}" srcOrd="0" destOrd="0" presId="urn:microsoft.com/office/officeart/2005/8/layout/chevron1#1"/>
    <dgm:cxn modelId="{09D6D26C-85CC-4E57-9A8A-CA44B15CCD20}" srcId="{21872A27-408B-42E8-9695-593F5EF39373}" destId="{02379E79-B7CD-4E39-B911-6E6180C1A4BB}" srcOrd="1" destOrd="0" parTransId="{FE0118E0-56BF-4B18-8ED6-E10C3CC5FCAE}" sibTransId="{51D952AB-7603-486E-BED6-AEF4DA1E8D5A}"/>
    <dgm:cxn modelId="{D4B7F588-AD92-4F57-94EB-DD2A107458AA}" srcId="{FF1303F3-5AA9-4A05-9177-FE93DE1A3B6B}" destId="{1463C929-CB44-40D1-A2E7-03C775E44E4E}" srcOrd="1" destOrd="0" parTransId="{55B4B3A0-F8E9-4C58-B888-48E278327A58}" sibTransId="{4300800D-8DC7-4A00-972E-F6D058D5D7E5}"/>
    <dgm:cxn modelId="{A5F77694-D068-2A4A-A8CF-0208EC38BD97}" type="presOf" srcId="{E757B640-444C-426B-B9DF-793E04DA24A5}" destId="{97818B39-2A75-4970-A47E-64E0343654EE}" srcOrd="0" destOrd="0" presId="urn:microsoft.com/office/officeart/2005/8/layout/chevron1#1"/>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3024CBB9-FA8B-5C4C-8781-49D253A57305}" type="presOf" srcId="{21872A27-408B-42E8-9695-593F5EF39373}" destId="{9254F20E-E520-42B6-B5EE-3A3D532C5400}" srcOrd="0" destOrd="0" presId="urn:microsoft.com/office/officeart/2005/8/layout/chevron1#1"/>
    <dgm:cxn modelId="{AF046BBB-6786-C147-BE42-35AC3773C4A8}" type="presOf" srcId="{B1F4049C-06F8-49AE-8126-4E7161360DCB}" destId="{D61781AF-B201-45B6-B7D0-FD48DAFCFC63}" srcOrd="0" destOrd="1" presId="urn:microsoft.com/office/officeart/2005/8/layout/chevron1#1"/>
    <dgm:cxn modelId="{8627D7D3-5AF9-4AAC-A019-2C43D868650B}" srcId="{E757B640-444C-426B-B9DF-793E04DA24A5}" destId="{B186F9F3-98C4-4596-902B-B0E5B1698875}" srcOrd="2" destOrd="0" parTransId="{9C99BFA4-9902-4940-9CF4-4521C6879B5C}" sibTransId="{D42397D5-DCB7-4869-9AD7-949621D1F628}"/>
    <dgm:cxn modelId="{A44CC0EE-A8B8-4BD4-8988-6C345E3B5F9E}" srcId="{FF1303F3-5AA9-4A05-9177-FE93DE1A3B6B}" destId="{E757B640-444C-426B-B9DF-793E04DA24A5}" srcOrd="0" destOrd="0" parTransId="{15C95A84-8ECC-4FE0-98DC-60B2254E1C51}" sibTransId="{52053F4C-826B-444D-AED1-40CF1C51724B}"/>
    <dgm:cxn modelId="{A6E3B2FA-CF1E-0D4C-B12D-5CFCD218D209}" type="presOf" srcId="{9C66578A-1E4F-45EA-B4CB-B9F2147E8245}" destId="{D61781AF-B201-45B6-B7D0-FD48DAFCFC63}" srcOrd="0" destOrd="0" presId="urn:microsoft.com/office/officeart/2005/8/layout/chevron1#1"/>
    <dgm:cxn modelId="{C585CAC3-2656-CB4F-9327-BD84B2825D40}" type="presParOf" srcId="{00AD5D6B-F345-44D3-A793-AAF27C0486D8}" destId="{14BD66FE-9558-452A-AD07-CEEDCE8EC3AA}" srcOrd="0" destOrd="0" presId="urn:microsoft.com/office/officeart/2005/8/layout/chevron1#1"/>
    <dgm:cxn modelId="{726E2F40-B507-424E-823D-9C653D090A73}" type="presParOf" srcId="{14BD66FE-9558-452A-AD07-CEEDCE8EC3AA}" destId="{97818B39-2A75-4970-A47E-64E0343654EE}" srcOrd="0" destOrd="0" presId="urn:microsoft.com/office/officeart/2005/8/layout/chevron1#1"/>
    <dgm:cxn modelId="{4422CDE0-E9B1-694F-B1D3-3E6680F1CAEE}" type="presParOf" srcId="{14BD66FE-9558-452A-AD07-CEEDCE8EC3AA}" destId="{D61781AF-B201-45B6-B7D0-FD48DAFCFC63}" srcOrd="1" destOrd="0" presId="urn:microsoft.com/office/officeart/2005/8/layout/chevron1#1"/>
    <dgm:cxn modelId="{8300895D-404E-F54A-A24A-DAF177F53710}" type="presParOf" srcId="{00AD5D6B-F345-44D3-A793-AAF27C0486D8}" destId="{75D03DBE-1A7D-4814-9CC2-04B14E6F3A7A}" srcOrd="1" destOrd="0" presId="urn:microsoft.com/office/officeart/2005/8/layout/chevron1#1"/>
    <dgm:cxn modelId="{77E17380-8B09-EF44-B7B8-C59AF3473CE5}" type="presParOf" srcId="{00AD5D6B-F345-44D3-A793-AAF27C0486D8}" destId="{6168AF2C-33D3-4759-9801-2FC1A4B14247}" srcOrd="2" destOrd="0" presId="urn:microsoft.com/office/officeart/2005/8/layout/chevron1#1"/>
    <dgm:cxn modelId="{3898FE6C-E108-1B4C-B375-22EE4774921D}" type="presParOf" srcId="{6168AF2C-33D3-4759-9801-2FC1A4B14247}" destId="{A862161F-454E-4CE2-9FF5-D5EF34EE9DAC}" srcOrd="0" destOrd="0" presId="urn:microsoft.com/office/officeart/2005/8/layout/chevron1#1"/>
    <dgm:cxn modelId="{FD0DDF24-BD6C-AA4D-A087-B697487D1488}" type="presParOf" srcId="{6168AF2C-33D3-4759-9801-2FC1A4B14247}" destId="{CBD33B8A-792F-402D-BD62-E389CE50D78D}" srcOrd="1" destOrd="0" presId="urn:microsoft.com/office/officeart/2005/8/layout/chevron1#1"/>
    <dgm:cxn modelId="{E2F53054-3901-AA44-A639-5CDB15EDAF82}" type="presParOf" srcId="{00AD5D6B-F345-44D3-A793-AAF27C0486D8}" destId="{92746DD5-DF3E-47CE-BB13-16A8C3CF6671}" srcOrd="3" destOrd="0" presId="urn:microsoft.com/office/officeart/2005/8/layout/chevron1#1"/>
    <dgm:cxn modelId="{2E7D62AB-C71B-F34C-BB8B-02F5D3D51E4E}" type="presParOf" srcId="{00AD5D6B-F345-44D3-A793-AAF27C0486D8}" destId="{C40D74AB-7137-49D9-82BC-A6F93623652D}" srcOrd="4" destOrd="0" presId="urn:microsoft.com/office/officeart/2005/8/layout/chevron1#1"/>
    <dgm:cxn modelId="{38628857-0381-7F4C-937E-2FF4E26DDBC5}" type="presParOf" srcId="{C40D74AB-7137-49D9-82BC-A6F93623652D}" destId="{9254F20E-E520-42B6-B5EE-3A3D532C5400}" srcOrd="0" destOrd="0" presId="urn:microsoft.com/office/officeart/2005/8/layout/chevron1#1"/>
    <dgm:cxn modelId="{2D3439B7-B0CA-8646-BF80-97F87F74A3DE}" type="presParOf" srcId="{C40D74AB-7137-49D9-82BC-A6F93623652D}" destId="{BA1CBCCE-3082-4D59-B56E-75F660CBB1D2}" srcOrd="1" destOrd="0" presId="urn:microsoft.com/office/officeart/2005/8/layout/chevron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5"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21872A27-408B-42E8-9695-593F5EF39373}">
      <dgm:prSet phldrT="[Text]"/>
      <dgm:spPr>
        <a:solidFill>
          <a:schemeClr val="bg1">
            <a:lumMod val="85000"/>
          </a:schemeClr>
        </a:solidFill>
      </dgm:spPr>
      <dgm:t>
        <a:bodyPr/>
        <a:lstStyle/>
        <a:p>
          <a:r>
            <a:rPr lang="en-US" dirty="0">
              <a:solidFill>
                <a:schemeClr val="tx1"/>
              </a:solidFill>
            </a:rPr>
            <a:t>Evidence</a:t>
          </a:r>
        </a:p>
        <a:p>
          <a:r>
            <a:rPr lang="en-US" dirty="0">
              <a:solidFill>
                <a:schemeClr val="tx1"/>
              </a:solidFill>
            </a:rPr>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1463C929-CB44-40D1-A2E7-03C775E44E4E}">
      <dgm:prSet phldrT="[Text]"/>
      <dgm:spPr>
        <a:solidFill>
          <a:srgbClr val="3D699C"/>
        </a:solidFill>
        <a:ln>
          <a:solidFill>
            <a:schemeClr val="bg1">
              <a:lumMod val="85000"/>
            </a:schemeClr>
          </a:solidFill>
        </a:ln>
      </dgm:spPr>
      <dgm:t>
        <a:bodyPr/>
        <a:lstStyle/>
        <a:p>
          <a:r>
            <a:rPr lang="en-US" dirty="0">
              <a:solidFill>
                <a:schemeClr val="bg1"/>
              </a:solidFill>
            </a:rPr>
            <a:t>Evidence</a:t>
          </a:r>
        </a:p>
        <a:p>
          <a:r>
            <a:rPr lang="en-US" dirty="0">
              <a:solidFill>
                <a:schemeClr val="bg1"/>
              </a:solidFill>
            </a:rPr>
            <a:t>Evaluation</a:t>
          </a:r>
        </a:p>
      </dgm:t>
    </dgm:pt>
    <dgm:pt modelId="{4300800D-8DC7-4A00-972E-F6D058D5D7E5}" type="sibTrans" cxnId="{D4B7F588-AD92-4F57-94EB-DD2A107458AA}">
      <dgm:prSet/>
      <dgm:spPr/>
      <dgm:t>
        <a:bodyPr/>
        <a:lstStyle/>
        <a:p>
          <a:endParaRPr lang="en-US"/>
        </a:p>
      </dgm:t>
    </dgm:pt>
    <dgm:pt modelId="{55B4B3A0-F8E9-4C58-B888-48E278327A58}" type="parTrans" cxnId="{D4B7F588-AD92-4F57-94EB-DD2A107458AA}">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1AAB940E-DD42-2643-B8A9-B6A8850E00DD}" type="presOf" srcId="{B186F9F3-98C4-4596-902B-B0E5B1698875}" destId="{D61781AF-B201-45B6-B7D0-FD48DAFCFC63}" srcOrd="0" destOrd="2" presId="urn:microsoft.com/office/officeart/2005/8/layout/chevron1#5"/>
    <dgm:cxn modelId="{7D136A18-950D-3145-8354-81FFBADC93DA}" type="presOf" srcId="{011EF4DF-FC76-4CCD-A8CA-760D0001318B}" destId="{BA1CBCCE-3082-4D59-B56E-75F660CBB1D2}" srcOrd="0" destOrd="0" presId="urn:microsoft.com/office/officeart/2005/8/layout/chevron1#5"/>
    <dgm:cxn modelId="{E9D74E1E-7A0F-624D-B9E4-F2A000747D55}" type="presOf" srcId="{E757B640-444C-426B-B9DF-793E04DA24A5}" destId="{97818B39-2A75-4970-A47E-64E0343654EE}" srcOrd="0" destOrd="0" presId="urn:microsoft.com/office/officeart/2005/8/layout/chevron1#5"/>
    <dgm:cxn modelId="{03EF6E24-C5B7-4325-B5BB-44FD7E76BBB4}" srcId="{E757B640-444C-426B-B9DF-793E04DA24A5}" destId="{9C66578A-1E4F-45EA-B4CB-B9F2147E8245}" srcOrd="0" destOrd="0" parTransId="{B3546918-C939-4B02-BB9B-DCCD128B1E13}" sibTransId="{F475E2CE-7660-4309-9DE4-C1AF8132FA6E}"/>
    <dgm:cxn modelId="{43A9DA42-5F16-1D4E-9152-6D4D79BF139F}" type="presOf" srcId="{9C66578A-1E4F-45EA-B4CB-B9F2147E8245}" destId="{D61781AF-B201-45B6-B7D0-FD48DAFCFC63}" srcOrd="0" destOrd="0" presId="urn:microsoft.com/office/officeart/2005/8/layout/chevron1#5"/>
    <dgm:cxn modelId="{2EEB6B5A-CC6C-6343-9977-E26983F984F8}" type="presOf" srcId="{1463C929-CB44-40D1-A2E7-03C775E44E4E}" destId="{A862161F-454E-4CE2-9FF5-D5EF34EE9DAC}" srcOrd="0" destOrd="0" presId="urn:microsoft.com/office/officeart/2005/8/layout/chevron1#5"/>
    <dgm:cxn modelId="{09D6D26C-85CC-4E57-9A8A-CA44B15CCD20}" srcId="{21872A27-408B-42E8-9695-593F5EF39373}" destId="{02379E79-B7CD-4E39-B911-6E6180C1A4BB}" srcOrd="1" destOrd="0" parTransId="{FE0118E0-56BF-4B18-8ED6-E10C3CC5FCAE}" sibTransId="{51D952AB-7603-486E-BED6-AEF4DA1E8D5A}"/>
    <dgm:cxn modelId="{72FB4282-1FED-CF47-9B17-D65C5AEFC400}" type="presOf" srcId="{B1F4049C-06F8-49AE-8126-4E7161360DCB}" destId="{D61781AF-B201-45B6-B7D0-FD48DAFCFC63}" srcOrd="0" destOrd="1" presId="urn:microsoft.com/office/officeart/2005/8/layout/chevron1#5"/>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2DAA02A9-2823-2D4F-A004-6887A4640E68}" type="presOf" srcId="{21872A27-408B-42E8-9695-593F5EF39373}" destId="{9254F20E-E520-42B6-B5EE-3A3D532C5400}" srcOrd="0" destOrd="0" presId="urn:microsoft.com/office/officeart/2005/8/layout/chevron1#5"/>
    <dgm:cxn modelId="{0A6BD1AA-CD89-465F-9521-19F26152F9A2}" srcId="{E757B640-444C-426B-B9DF-793E04DA24A5}" destId="{B1F4049C-06F8-49AE-8126-4E7161360DCB}" srcOrd="1" destOrd="0" parTransId="{9F9E216D-0CB7-4331-8BB0-049C8102579F}" sibTransId="{AE4E2969-B8DC-414A-94B8-9DE1B47DCA3F}"/>
    <dgm:cxn modelId="{8627D7D3-5AF9-4AAC-A019-2C43D868650B}" srcId="{E757B640-444C-426B-B9DF-793E04DA24A5}" destId="{B186F9F3-98C4-4596-902B-B0E5B1698875}" srcOrd="2" destOrd="0" parTransId="{9C99BFA4-9902-4940-9CF4-4521C6879B5C}" sibTransId="{D42397D5-DCB7-4869-9AD7-949621D1F628}"/>
    <dgm:cxn modelId="{8E95A5EA-FBFC-5C49-871B-E33BD05D6017}" type="presOf" srcId="{02379E79-B7CD-4E39-B911-6E6180C1A4BB}" destId="{BA1CBCCE-3082-4D59-B56E-75F660CBB1D2}" srcOrd="0" destOrd="1" presId="urn:microsoft.com/office/officeart/2005/8/layout/chevron1#5"/>
    <dgm:cxn modelId="{A44CC0EE-A8B8-4BD4-8988-6C345E3B5F9E}" srcId="{FF1303F3-5AA9-4A05-9177-FE93DE1A3B6B}" destId="{E757B640-444C-426B-B9DF-793E04DA24A5}" srcOrd="0" destOrd="0" parTransId="{15C95A84-8ECC-4FE0-98DC-60B2254E1C51}" sibTransId="{52053F4C-826B-444D-AED1-40CF1C51724B}"/>
    <dgm:cxn modelId="{E4D751F5-4797-C14D-B60C-0213A7DE6639}" type="presOf" srcId="{FF1303F3-5AA9-4A05-9177-FE93DE1A3B6B}" destId="{00AD5D6B-F345-44D3-A793-AAF27C0486D8}" srcOrd="0" destOrd="0" presId="urn:microsoft.com/office/officeart/2005/8/layout/chevron1#5"/>
    <dgm:cxn modelId="{A550FB0A-96D0-B348-8DD0-EFB65A9F8DFC}" type="presParOf" srcId="{00AD5D6B-F345-44D3-A793-AAF27C0486D8}" destId="{14BD66FE-9558-452A-AD07-CEEDCE8EC3AA}" srcOrd="0" destOrd="0" presId="urn:microsoft.com/office/officeart/2005/8/layout/chevron1#5"/>
    <dgm:cxn modelId="{55CCF887-6B75-E146-A826-DA6C808D3150}" type="presParOf" srcId="{14BD66FE-9558-452A-AD07-CEEDCE8EC3AA}" destId="{97818B39-2A75-4970-A47E-64E0343654EE}" srcOrd="0" destOrd="0" presId="urn:microsoft.com/office/officeart/2005/8/layout/chevron1#5"/>
    <dgm:cxn modelId="{E3FA1256-45B4-E24D-B1C5-930FCF4EC112}" type="presParOf" srcId="{14BD66FE-9558-452A-AD07-CEEDCE8EC3AA}" destId="{D61781AF-B201-45B6-B7D0-FD48DAFCFC63}" srcOrd="1" destOrd="0" presId="urn:microsoft.com/office/officeart/2005/8/layout/chevron1#5"/>
    <dgm:cxn modelId="{C02C099E-7AF9-3F4B-8C96-53BF2975266A}" type="presParOf" srcId="{00AD5D6B-F345-44D3-A793-AAF27C0486D8}" destId="{75D03DBE-1A7D-4814-9CC2-04B14E6F3A7A}" srcOrd="1" destOrd="0" presId="urn:microsoft.com/office/officeart/2005/8/layout/chevron1#5"/>
    <dgm:cxn modelId="{2A7D4E11-BD78-BA49-B528-9F3DB297864B}" type="presParOf" srcId="{00AD5D6B-F345-44D3-A793-AAF27C0486D8}" destId="{6168AF2C-33D3-4759-9801-2FC1A4B14247}" srcOrd="2" destOrd="0" presId="urn:microsoft.com/office/officeart/2005/8/layout/chevron1#5"/>
    <dgm:cxn modelId="{C3198A35-5148-9241-8105-A771C557FF99}" type="presParOf" srcId="{6168AF2C-33D3-4759-9801-2FC1A4B14247}" destId="{A862161F-454E-4CE2-9FF5-D5EF34EE9DAC}" srcOrd="0" destOrd="0" presId="urn:microsoft.com/office/officeart/2005/8/layout/chevron1#5"/>
    <dgm:cxn modelId="{1760C37D-D933-3244-AD9E-6FC65F696EE8}" type="presParOf" srcId="{6168AF2C-33D3-4759-9801-2FC1A4B14247}" destId="{CBD33B8A-792F-402D-BD62-E389CE50D78D}" srcOrd="1" destOrd="0" presId="urn:microsoft.com/office/officeart/2005/8/layout/chevron1#5"/>
    <dgm:cxn modelId="{43E0CFCD-77BB-B544-9C23-B16420CCA587}" type="presParOf" srcId="{00AD5D6B-F345-44D3-A793-AAF27C0486D8}" destId="{92746DD5-DF3E-47CE-BB13-16A8C3CF6671}" srcOrd="3" destOrd="0" presId="urn:microsoft.com/office/officeart/2005/8/layout/chevron1#5"/>
    <dgm:cxn modelId="{ADADCD0C-9CA2-8B40-84F7-72ACEDDF0CE8}" type="presParOf" srcId="{00AD5D6B-F345-44D3-A793-AAF27C0486D8}" destId="{C40D74AB-7137-49D9-82BC-A6F93623652D}" srcOrd="4" destOrd="0" presId="urn:microsoft.com/office/officeart/2005/8/layout/chevron1#5"/>
    <dgm:cxn modelId="{45E20294-3E57-1E4C-B270-6E757E257B40}" type="presParOf" srcId="{C40D74AB-7137-49D9-82BC-A6F93623652D}" destId="{9254F20E-E520-42B6-B5EE-3A3D532C5400}" srcOrd="0" destOrd="0" presId="urn:microsoft.com/office/officeart/2005/8/layout/chevron1#5"/>
    <dgm:cxn modelId="{EC7B0DDF-1920-2743-AA79-E4A5023DE487}" type="presParOf" srcId="{C40D74AB-7137-49D9-82BC-A6F93623652D}" destId="{BA1CBCCE-3082-4D59-B56E-75F660CBB1D2}" srcOrd="1" destOrd="0" presId="urn:microsoft.com/office/officeart/2005/8/layout/chevron1#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solidFill>
          <a:srgbClr val="FFC000"/>
        </a:solidFill>
        <a:effectLst>
          <a:outerShdw blurRad="50800" dist="38100" dir="8100000" algn="tr" rotWithShape="0">
            <a:prstClr val="black">
              <a:alpha val="40000"/>
            </a:prstClr>
          </a:outerShdw>
        </a:effectLst>
      </dgm:spPr>
      <dgm:t>
        <a:bodyPr/>
        <a:lstStyle/>
        <a:p>
          <a:r>
            <a:rPr lang="en-US" sz="1400" dirty="0">
              <a:solidFill>
                <a:schemeClr val="tx1"/>
              </a:solidFill>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4781615-6C50-504F-A8A2-7D11C801A102}" type="presOf" srcId="{DB144928-C0D3-424B-8969-34AAD5937B23}" destId="{B86C3E3E-ABF9-AE4E-B49B-1918328B082A}" srcOrd="0" destOrd="0" presId="urn:microsoft.com/office/officeart/2005/8/layout/hChevron3#2"/>
    <dgm:cxn modelId="{9813D017-E7B9-064F-A7E0-27E65D6BC83E}" type="presOf" srcId="{22D66F58-6E57-6B48-9F2F-6BFDAE26959E}" destId="{35091E80-6939-DB41-8C76-5A2A11302B74}" srcOrd="0" destOrd="0" presId="urn:microsoft.com/office/officeart/2005/8/layout/hChevron3#2"/>
    <dgm:cxn modelId="{E2EC551C-0AD5-074A-9272-65E4BBA807A9}" type="presOf" srcId="{F023EEC0-07FE-BC42-9B92-1B242133FB6A}" destId="{877BCCB5-4D28-174D-B512-818840E22DFD}" srcOrd="0" destOrd="0" presId="urn:microsoft.com/office/officeart/2005/8/layout/hChevron3#2"/>
    <dgm:cxn modelId="{9B57681F-06E5-6E4F-8CB9-DCE146678D50}" type="presOf" srcId="{960C770F-079F-134E-9217-05A3874C66CD}" destId="{38FE4E71-D541-5D40-AAE8-D3FFBA17A224}" srcOrd="0" destOrd="0" presId="urn:microsoft.com/office/officeart/2005/8/layout/hChevron3#2"/>
    <dgm:cxn modelId="{8B8F292C-F712-BC46-8CA0-09AD9AF463E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41D37861-AA4B-1245-B32D-CFA9B4144C0C}" type="presOf" srcId="{4C2E6CB2-9728-5C4A-9766-3C569D07C149}" destId="{6C70A721-0051-B846-9497-AC97ABC5A250}"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A782DCAD-2B8A-6444-9CA4-FFF79C0A1CC0}" type="presOf" srcId="{807B7B0C-CBC5-3F43-A94E-2472774D1110}" destId="{062B931B-B158-6143-9AAF-78730D5A5E6C}"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ADD0078-9B43-1E45-AB90-E427389CCD15}" type="presParOf" srcId="{35091E80-6939-DB41-8C76-5A2A11302B74}" destId="{6C70A721-0051-B846-9497-AC97ABC5A250}" srcOrd="0" destOrd="0" presId="urn:microsoft.com/office/officeart/2005/8/layout/hChevron3#2"/>
    <dgm:cxn modelId="{D2447110-B10E-294A-B729-9D8A18423021}" type="presParOf" srcId="{35091E80-6939-DB41-8C76-5A2A11302B74}" destId="{2B52EF00-51C9-094B-ABBE-B78E51580EFE}" srcOrd="1" destOrd="0" presId="urn:microsoft.com/office/officeart/2005/8/layout/hChevron3#2"/>
    <dgm:cxn modelId="{E5D71F2E-9395-0847-9E35-569539C78785}" type="presParOf" srcId="{35091E80-6939-DB41-8C76-5A2A11302B74}" destId="{38FE4E71-D541-5D40-AAE8-D3FFBA17A224}" srcOrd="2" destOrd="0" presId="urn:microsoft.com/office/officeart/2005/8/layout/hChevron3#2"/>
    <dgm:cxn modelId="{9B9490A4-BA2E-704C-A250-8FAEEF2E997D}" type="presParOf" srcId="{35091E80-6939-DB41-8C76-5A2A11302B74}" destId="{16CD33EE-D85B-D646-A4C7-E4282297F016}" srcOrd="3" destOrd="0" presId="urn:microsoft.com/office/officeart/2005/8/layout/hChevron3#2"/>
    <dgm:cxn modelId="{43250D0C-C198-4743-AD97-6542D96C744E}" type="presParOf" srcId="{35091E80-6939-DB41-8C76-5A2A11302B74}" destId="{B86C3E3E-ABF9-AE4E-B49B-1918328B082A}" srcOrd="4" destOrd="0" presId="urn:microsoft.com/office/officeart/2005/8/layout/hChevron3#2"/>
    <dgm:cxn modelId="{C1A49818-5C83-C44D-9915-D0204FF40A72}" type="presParOf" srcId="{35091E80-6939-DB41-8C76-5A2A11302B74}" destId="{E0DA1CB3-3606-0D4E-BE5D-096F206D3944}" srcOrd="5" destOrd="0" presId="urn:microsoft.com/office/officeart/2005/8/layout/hChevron3#2"/>
    <dgm:cxn modelId="{FE1D2B4F-45F6-EE44-A2E2-0812714AABF5}" type="presParOf" srcId="{35091E80-6939-DB41-8C76-5A2A11302B74}" destId="{29051416-D0E7-3D46-9BA8-DF3755A5CAE5}" srcOrd="6" destOrd="0" presId="urn:microsoft.com/office/officeart/2005/8/layout/hChevron3#2"/>
    <dgm:cxn modelId="{98EF7D31-F6E8-6446-B5D4-10D5DAA09D39}" type="presParOf" srcId="{35091E80-6939-DB41-8C76-5A2A11302B74}" destId="{8122B26B-B5CA-E545-929C-210C364A0B83}" srcOrd="7" destOrd="0" presId="urn:microsoft.com/office/officeart/2005/8/layout/hChevron3#2"/>
    <dgm:cxn modelId="{57FE1013-7624-3B49-A8D2-C9E7A6615574}" type="presParOf" srcId="{35091E80-6939-DB41-8C76-5A2A11302B74}" destId="{877BCCB5-4D28-174D-B512-818840E22DFD}" srcOrd="8" destOrd="0" presId="urn:microsoft.com/office/officeart/2005/8/layout/hChevron3#2"/>
    <dgm:cxn modelId="{80108869-B715-4F42-B280-C1158BE72FB5}" type="presParOf" srcId="{35091E80-6939-DB41-8C76-5A2A11302B74}" destId="{5CC3FB6B-F94C-6D45-A918-5D1813704567}" srcOrd="9" destOrd="0" presId="urn:microsoft.com/office/officeart/2005/8/layout/hChevron3#2"/>
    <dgm:cxn modelId="{08A428D8-E9A4-F644-9FA5-4ABD467AD043}"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6"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3A6C9D14-B1D8-1D44-9362-B51DF70DD0A4}" type="presOf" srcId="{FF1303F3-5AA9-4A05-9177-FE93DE1A3B6B}" destId="{00AD5D6B-F345-44D3-A793-AAF27C0486D8}" srcOrd="0" destOrd="0" presId="urn:microsoft.com/office/officeart/2005/8/layout/chevron1#6"/>
    <dgm:cxn modelId="{03EF6E24-C5B7-4325-B5BB-44FD7E76BBB4}" srcId="{E757B640-444C-426B-B9DF-793E04DA24A5}" destId="{9C66578A-1E4F-45EA-B4CB-B9F2147E8245}" srcOrd="0" destOrd="0" parTransId="{B3546918-C939-4B02-BB9B-DCCD128B1E13}" sibTransId="{F475E2CE-7660-4309-9DE4-C1AF8132FA6E}"/>
    <dgm:cxn modelId="{A0F5E137-B092-BB45-8CFE-318CD63A1065}" type="presOf" srcId="{02379E79-B7CD-4E39-B911-6E6180C1A4BB}" destId="{BA1CBCCE-3082-4D59-B56E-75F660CBB1D2}" srcOrd="0" destOrd="1" presId="urn:microsoft.com/office/officeart/2005/8/layout/chevron1#6"/>
    <dgm:cxn modelId="{09965139-CBE4-034E-9900-E42210A50DFB}" type="presOf" srcId="{E757B640-444C-426B-B9DF-793E04DA24A5}" destId="{97818B39-2A75-4970-A47E-64E0343654EE}" srcOrd="0" destOrd="0" presId="urn:microsoft.com/office/officeart/2005/8/layout/chevron1#6"/>
    <dgm:cxn modelId="{737F3959-6BA0-FC45-B00E-BD8D74E03B16}" type="presOf" srcId="{9C66578A-1E4F-45EA-B4CB-B9F2147E8245}" destId="{D61781AF-B201-45B6-B7D0-FD48DAFCFC63}" srcOrd="0" destOrd="0" presId="urn:microsoft.com/office/officeart/2005/8/layout/chevron1#6"/>
    <dgm:cxn modelId="{E12F935B-E302-5D41-A61B-4F237478B4BB}" type="presOf" srcId="{1463C929-CB44-40D1-A2E7-03C775E44E4E}" destId="{A862161F-454E-4CE2-9FF5-D5EF34EE9DAC}" srcOrd="0" destOrd="0" presId="urn:microsoft.com/office/officeart/2005/8/layout/chevron1#6"/>
    <dgm:cxn modelId="{F762615E-7B9A-1642-8FB6-5D184DA537E8}" type="presOf" srcId="{B186F9F3-98C4-4596-902B-B0E5B1698875}" destId="{D61781AF-B201-45B6-B7D0-FD48DAFCFC63}" srcOrd="0" destOrd="2" presId="urn:microsoft.com/office/officeart/2005/8/layout/chevron1#6"/>
    <dgm:cxn modelId="{09D6D26C-85CC-4E57-9A8A-CA44B15CCD20}" srcId="{21872A27-408B-42E8-9695-593F5EF39373}" destId="{02379E79-B7CD-4E39-B911-6E6180C1A4BB}" srcOrd="1" destOrd="0" parTransId="{FE0118E0-56BF-4B18-8ED6-E10C3CC5FCAE}" sibTransId="{51D952AB-7603-486E-BED6-AEF4DA1E8D5A}"/>
    <dgm:cxn modelId="{D49EA47A-0DF0-6049-A434-8A11A87EFAB7}" type="presOf" srcId="{011EF4DF-FC76-4CCD-A8CA-760D0001318B}" destId="{BA1CBCCE-3082-4D59-B56E-75F660CBB1D2}" srcOrd="0" destOrd="0" presId="urn:microsoft.com/office/officeart/2005/8/layout/chevron1#6"/>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6460E7B9-2F52-9741-BA3A-3360EEC26630}" type="presOf" srcId="{21872A27-408B-42E8-9695-593F5EF39373}" destId="{9254F20E-E520-42B6-B5EE-3A3D532C5400}" srcOrd="0" destOrd="0" presId="urn:microsoft.com/office/officeart/2005/8/layout/chevron1#6"/>
    <dgm:cxn modelId="{8627D7D3-5AF9-4AAC-A019-2C43D868650B}" srcId="{E757B640-444C-426B-B9DF-793E04DA24A5}" destId="{B186F9F3-98C4-4596-902B-B0E5B1698875}" srcOrd="2" destOrd="0" parTransId="{9C99BFA4-9902-4940-9CF4-4521C6879B5C}" sibTransId="{D42397D5-DCB7-4869-9AD7-949621D1F628}"/>
    <dgm:cxn modelId="{82FA5AE1-F0A7-CD4C-A88D-60EBF790DE33}" type="presOf" srcId="{B1F4049C-06F8-49AE-8126-4E7161360DCB}" destId="{D61781AF-B201-45B6-B7D0-FD48DAFCFC63}" srcOrd="0" destOrd="1" presId="urn:microsoft.com/office/officeart/2005/8/layout/chevron1#6"/>
    <dgm:cxn modelId="{A44CC0EE-A8B8-4BD4-8988-6C345E3B5F9E}" srcId="{FF1303F3-5AA9-4A05-9177-FE93DE1A3B6B}" destId="{E757B640-444C-426B-B9DF-793E04DA24A5}" srcOrd="0" destOrd="0" parTransId="{15C95A84-8ECC-4FE0-98DC-60B2254E1C51}" sibTransId="{52053F4C-826B-444D-AED1-40CF1C51724B}"/>
    <dgm:cxn modelId="{09866267-06EB-6C4C-AD31-5BB04FD8F5A4}" type="presParOf" srcId="{00AD5D6B-F345-44D3-A793-AAF27C0486D8}" destId="{14BD66FE-9558-452A-AD07-CEEDCE8EC3AA}" srcOrd="0" destOrd="0" presId="urn:microsoft.com/office/officeart/2005/8/layout/chevron1#6"/>
    <dgm:cxn modelId="{5F8ACFF5-D4E0-0149-ADB1-DAD083766639}" type="presParOf" srcId="{14BD66FE-9558-452A-AD07-CEEDCE8EC3AA}" destId="{97818B39-2A75-4970-A47E-64E0343654EE}" srcOrd="0" destOrd="0" presId="urn:microsoft.com/office/officeart/2005/8/layout/chevron1#6"/>
    <dgm:cxn modelId="{4E632508-B3ED-5042-93A8-EA07521CC359}" type="presParOf" srcId="{14BD66FE-9558-452A-AD07-CEEDCE8EC3AA}" destId="{D61781AF-B201-45B6-B7D0-FD48DAFCFC63}" srcOrd="1" destOrd="0" presId="urn:microsoft.com/office/officeart/2005/8/layout/chevron1#6"/>
    <dgm:cxn modelId="{F8E83149-C36E-0949-ABEE-C11531856ED1}" type="presParOf" srcId="{00AD5D6B-F345-44D3-A793-AAF27C0486D8}" destId="{75D03DBE-1A7D-4814-9CC2-04B14E6F3A7A}" srcOrd="1" destOrd="0" presId="urn:microsoft.com/office/officeart/2005/8/layout/chevron1#6"/>
    <dgm:cxn modelId="{7EB2E737-6068-054D-985D-D7FDD939FD33}" type="presParOf" srcId="{00AD5D6B-F345-44D3-A793-AAF27C0486D8}" destId="{6168AF2C-33D3-4759-9801-2FC1A4B14247}" srcOrd="2" destOrd="0" presId="urn:microsoft.com/office/officeart/2005/8/layout/chevron1#6"/>
    <dgm:cxn modelId="{B7474C7A-D221-8446-B926-1341BFAC8017}" type="presParOf" srcId="{6168AF2C-33D3-4759-9801-2FC1A4B14247}" destId="{A862161F-454E-4CE2-9FF5-D5EF34EE9DAC}" srcOrd="0" destOrd="0" presId="urn:microsoft.com/office/officeart/2005/8/layout/chevron1#6"/>
    <dgm:cxn modelId="{885AC18A-F51E-4541-8E7B-42BB277C2EA3}" type="presParOf" srcId="{6168AF2C-33D3-4759-9801-2FC1A4B14247}" destId="{CBD33B8A-792F-402D-BD62-E389CE50D78D}" srcOrd="1" destOrd="0" presId="urn:microsoft.com/office/officeart/2005/8/layout/chevron1#6"/>
    <dgm:cxn modelId="{923CE8DD-C64A-B64B-BB23-B6808298FF3D}" type="presParOf" srcId="{00AD5D6B-F345-44D3-A793-AAF27C0486D8}" destId="{92746DD5-DF3E-47CE-BB13-16A8C3CF6671}" srcOrd="3" destOrd="0" presId="urn:microsoft.com/office/officeart/2005/8/layout/chevron1#6"/>
    <dgm:cxn modelId="{B26A150D-9AC1-9845-B04C-AECF94A087B2}" type="presParOf" srcId="{00AD5D6B-F345-44D3-A793-AAF27C0486D8}" destId="{C40D74AB-7137-49D9-82BC-A6F93623652D}" srcOrd="4" destOrd="0" presId="urn:microsoft.com/office/officeart/2005/8/layout/chevron1#6"/>
    <dgm:cxn modelId="{52C5CD5D-6157-5742-BDD6-D31D5A79BA0F}" type="presParOf" srcId="{C40D74AB-7137-49D9-82BC-A6F93623652D}" destId="{9254F20E-E520-42B6-B5EE-3A3D532C5400}" srcOrd="0" destOrd="0" presId="urn:microsoft.com/office/officeart/2005/8/layout/chevron1#6"/>
    <dgm:cxn modelId="{685B8F76-7FC6-8A49-BA0C-BDC9A6E6AF57}" type="presParOf" srcId="{C40D74AB-7137-49D9-82BC-A6F93623652D}" destId="{BA1CBCCE-3082-4D59-B56E-75F660CBB1D2}" srcOrd="1" destOrd="0" presId="urn:microsoft.com/office/officeart/2005/8/layout/chevron1#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rgbClr val="FFC000"/>
        </a:solidFill>
      </dgm:spPr>
      <dgm:t>
        <a:bodyPr/>
        <a:lstStyle/>
        <a:p>
          <a:r>
            <a:rPr lang="en-US" dirty="0">
              <a:solidFill>
                <a:schemeClr val="tx1"/>
              </a:solidFill>
            </a:rPr>
            <a:t>Problem</a:t>
          </a:r>
          <a:r>
            <a:rPr lang="en-US" baseline="0" dirty="0"/>
            <a:t> </a:t>
          </a:r>
          <a:r>
            <a:rPr lang="en-US" baseline="0" dirty="0">
              <a:solidFill>
                <a:schemeClr val="tx1"/>
              </a:solidFill>
            </a:rPr>
            <a:t>Definition</a:t>
          </a:r>
          <a:endParaRPr lang="en-US" dirty="0">
            <a:solidFill>
              <a:schemeClr val="tx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0E44B641-3740-804B-9383-C4313B4917C7}" type="presOf" srcId="{960C770F-079F-134E-9217-05A3874C66CD}" destId="{38FE4E71-D541-5D40-AAE8-D3FFBA17A224}" srcOrd="0" destOrd="0" presId="urn:microsoft.com/office/officeart/2005/8/layout/hChevron3#2"/>
    <dgm:cxn modelId="{F8F07648-CFFC-A843-AF90-5B824A292E65}" type="presOf" srcId="{DB144928-C0D3-424B-8969-34AAD5937B23}" destId="{B86C3E3E-ABF9-AE4E-B49B-1918328B082A}" srcOrd="0" destOrd="0" presId="urn:microsoft.com/office/officeart/2005/8/layout/hChevron3#2"/>
    <dgm:cxn modelId="{A61C924E-B050-3840-B357-5B8475050E25}" type="presOf" srcId="{22D66F58-6E57-6B48-9F2F-6BFDAE26959E}" destId="{35091E80-6939-DB41-8C76-5A2A11302B74}"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6946966-F9A1-BD48-BEC9-8C878861114B}"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FC4BBCA0-37FE-1B4F-A56D-EC502A0275E9}" type="presOf" srcId="{CE8D47EA-C998-9A46-93A2-83A19512C04C}" destId="{29051416-D0E7-3D46-9BA8-DF3755A5CAE5}"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6F063D9-F099-9348-B36E-6E6EE8EFAB8F}" type="presOf" srcId="{4C2E6CB2-9728-5C4A-9766-3C569D07C149}" destId="{6C70A721-0051-B846-9497-AC97ABC5A250}"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2A715CFC-EEB0-894B-BD51-A29B2DAB9C25}" type="presOf" srcId="{807B7B0C-CBC5-3F43-A94E-2472774D1110}" destId="{062B931B-B158-6143-9AAF-78730D5A5E6C}" srcOrd="0" destOrd="0" presId="urn:microsoft.com/office/officeart/2005/8/layout/hChevron3#2"/>
    <dgm:cxn modelId="{43828DD1-64C9-044E-9B6D-C7AC7B018B97}" type="presParOf" srcId="{35091E80-6939-DB41-8C76-5A2A11302B74}" destId="{6C70A721-0051-B846-9497-AC97ABC5A250}" srcOrd="0" destOrd="0" presId="urn:microsoft.com/office/officeart/2005/8/layout/hChevron3#2"/>
    <dgm:cxn modelId="{7F9375A8-3F49-9D4E-AB79-B76373B0D3F5}" type="presParOf" srcId="{35091E80-6939-DB41-8C76-5A2A11302B74}" destId="{2B52EF00-51C9-094B-ABBE-B78E51580EFE}" srcOrd="1" destOrd="0" presId="urn:microsoft.com/office/officeart/2005/8/layout/hChevron3#2"/>
    <dgm:cxn modelId="{6FB16508-3B63-2E40-AAC7-99EDC5D04849}" type="presParOf" srcId="{35091E80-6939-DB41-8C76-5A2A11302B74}" destId="{38FE4E71-D541-5D40-AAE8-D3FFBA17A224}" srcOrd="2" destOrd="0" presId="urn:microsoft.com/office/officeart/2005/8/layout/hChevron3#2"/>
    <dgm:cxn modelId="{2FF88213-D831-B34C-B1B1-A05EFF7127FF}" type="presParOf" srcId="{35091E80-6939-DB41-8C76-5A2A11302B74}" destId="{16CD33EE-D85B-D646-A4C7-E4282297F016}" srcOrd="3" destOrd="0" presId="urn:microsoft.com/office/officeart/2005/8/layout/hChevron3#2"/>
    <dgm:cxn modelId="{49D1CE3C-87C8-5343-9820-EC89AE77181A}" type="presParOf" srcId="{35091E80-6939-DB41-8C76-5A2A11302B74}" destId="{B86C3E3E-ABF9-AE4E-B49B-1918328B082A}" srcOrd="4" destOrd="0" presId="urn:microsoft.com/office/officeart/2005/8/layout/hChevron3#2"/>
    <dgm:cxn modelId="{5A01B60B-9F52-4D4C-BC81-3197C57CEE37}" type="presParOf" srcId="{35091E80-6939-DB41-8C76-5A2A11302B74}" destId="{E0DA1CB3-3606-0D4E-BE5D-096F206D3944}" srcOrd="5" destOrd="0" presId="urn:microsoft.com/office/officeart/2005/8/layout/hChevron3#2"/>
    <dgm:cxn modelId="{3D829C02-1A7B-564B-94E9-6101CCB8A7B0}" type="presParOf" srcId="{35091E80-6939-DB41-8C76-5A2A11302B74}" destId="{29051416-D0E7-3D46-9BA8-DF3755A5CAE5}" srcOrd="6" destOrd="0" presId="urn:microsoft.com/office/officeart/2005/8/layout/hChevron3#2"/>
    <dgm:cxn modelId="{F5C3C5EF-4E5F-6F4C-9661-5E1539A0A18A}" type="presParOf" srcId="{35091E80-6939-DB41-8C76-5A2A11302B74}" destId="{8122B26B-B5CA-E545-929C-210C364A0B83}" srcOrd="7" destOrd="0" presId="urn:microsoft.com/office/officeart/2005/8/layout/hChevron3#2"/>
    <dgm:cxn modelId="{18F099DA-0874-AB49-BDA8-C8A4D4EDE213}" type="presParOf" srcId="{35091E80-6939-DB41-8C76-5A2A11302B74}" destId="{877BCCB5-4D28-174D-B512-818840E22DFD}" srcOrd="8" destOrd="0" presId="urn:microsoft.com/office/officeart/2005/8/layout/hChevron3#2"/>
    <dgm:cxn modelId="{CE1F07DB-8923-2544-AE22-16638C4CDCD7}" type="presParOf" srcId="{35091E80-6939-DB41-8C76-5A2A11302B74}" destId="{5CC3FB6B-F94C-6D45-A918-5D1813704567}" srcOrd="9" destOrd="0" presId="urn:microsoft.com/office/officeart/2005/8/layout/hChevron3#2"/>
    <dgm:cxn modelId="{C23B3C7A-12F2-464B-9631-FD9C17E056AD}"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2ADFD18-E021-C540-B0CB-FDBFF6F0A054}" type="presOf" srcId="{4C2E6CB2-9728-5C4A-9766-3C569D07C149}" destId="{6C70A721-0051-B846-9497-AC97ABC5A250}" srcOrd="0" destOrd="0" presId="urn:microsoft.com/office/officeart/2005/8/layout/hChevron3#2"/>
    <dgm:cxn modelId="{3BA14623-D6C9-C349-BA68-A11040A00C0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E24A9F79-4A38-5E41-9EE7-52955EE0CDAB}" type="presOf" srcId="{22D66F58-6E57-6B48-9F2F-6BFDAE26959E}" destId="{35091E80-6939-DB41-8C76-5A2A11302B74}" srcOrd="0" destOrd="0" presId="urn:microsoft.com/office/officeart/2005/8/layout/hChevron3#2"/>
    <dgm:cxn modelId="{FC19E081-A9FB-4942-9AFA-4233CC9F4FC0}" type="presOf" srcId="{807B7B0C-CBC5-3F43-A94E-2472774D1110}" destId="{062B931B-B158-6143-9AAF-78730D5A5E6C}" srcOrd="0" destOrd="0" presId="urn:microsoft.com/office/officeart/2005/8/layout/hChevron3#2"/>
    <dgm:cxn modelId="{91734497-5BB4-3B40-88F1-E44E61F9689B}" type="presOf" srcId="{DB144928-C0D3-424B-8969-34AAD5937B23}" destId="{B86C3E3E-ABF9-AE4E-B49B-1918328B082A}"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B522BD99-CDB8-1C44-A73C-6D6027182417}" type="presOf" srcId="{960C770F-079F-134E-9217-05A3874C66CD}" destId="{38FE4E71-D541-5D40-AAE8-D3FFBA17A224}"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1E20DDB8-0E73-DF49-B237-8DC2968D5BF7}" type="presOf" srcId="{F023EEC0-07FE-BC42-9B92-1B242133FB6A}" destId="{877BCCB5-4D28-174D-B512-818840E22DFD}"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36EC516C-E8CC-0849-8005-8F5D9026555C}" type="presParOf" srcId="{35091E80-6939-DB41-8C76-5A2A11302B74}" destId="{6C70A721-0051-B846-9497-AC97ABC5A250}" srcOrd="0" destOrd="0" presId="urn:microsoft.com/office/officeart/2005/8/layout/hChevron3#2"/>
    <dgm:cxn modelId="{D5DA5B3C-6F84-9E4E-9C7B-19D472C829E0}" type="presParOf" srcId="{35091E80-6939-DB41-8C76-5A2A11302B74}" destId="{2B52EF00-51C9-094B-ABBE-B78E51580EFE}" srcOrd="1" destOrd="0" presId="urn:microsoft.com/office/officeart/2005/8/layout/hChevron3#2"/>
    <dgm:cxn modelId="{CBEAC69D-2A0D-6847-951B-EA8E6F781D6E}" type="presParOf" srcId="{35091E80-6939-DB41-8C76-5A2A11302B74}" destId="{38FE4E71-D541-5D40-AAE8-D3FFBA17A224}" srcOrd="2" destOrd="0" presId="urn:microsoft.com/office/officeart/2005/8/layout/hChevron3#2"/>
    <dgm:cxn modelId="{014EC231-CAD9-6046-A265-41C9908E69EE}" type="presParOf" srcId="{35091E80-6939-DB41-8C76-5A2A11302B74}" destId="{16CD33EE-D85B-D646-A4C7-E4282297F016}" srcOrd="3" destOrd="0" presId="urn:microsoft.com/office/officeart/2005/8/layout/hChevron3#2"/>
    <dgm:cxn modelId="{13BA4085-D8F0-C849-BDEE-C57F20E161C9}" type="presParOf" srcId="{35091E80-6939-DB41-8C76-5A2A11302B74}" destId="{B86C3E3E-ABF9-AE4E-B49B-1918328B082A}" srcOrd="4" destOrd="0" presId="urn:microsoft.com/office/officeart/2005/8/layout/hChevron3#2"/>
    <dgm:cxn modelId="{EE2EE069-0F51-8946-B842-5491841305F8}" type="presParOf" srcId="{35091E80-6939-DB41-8C76-5A2A11302B74}" destId="{E0DA1CB3-3606-0D4E-BE5D-096F206D3944}" srcOrd="5" destOrd="0" presId="urn:microsoft.com/office/officeart/2005/8/layout/hChevron3#2"/>
    <dgm:cxn modelId="{31AEFDC5-1A93-E24D-A5E8-DBC644B9BAF2}" type="presParOf" srcId="{35091E80-6939-DB41-8C76-5A2A11302B74}" destId="{29051416-D0E7-3D46-9BA8-DF3755A5CAE5}" srcOrd="6" destOrd="0" presId="urn:microsoft.com/office/officeart/2005/8/layout/hChevron3#2"/>
    <dgm:cxn modelId="{4FDB139F-A535-F040-BFD6-2ECC47975F28}" type="presParOf" srcId="{35091E80-6939-DB41-8C76-5A2A11302B74}" destId="{8122B26B-B5CA-E545-929C-210C364A0B83}" srcOrd="7" destOrd="0" presId="urn:microsoft.com/office/officeart/2005/8/layout/hChevron3#2"/>
    <dgm:cxn modelId="{AE55872C-3EF5-1041-B7C1-9B61F61C8D90}" type="presParOf" srcId="{35091E80-6939-DB41-8C76-5A2A11302B74}" destId="{877BCCB5-4D28-174D-B512-818840E22DFD}" srcOrd="8" destOrd="0" presId="urn:microsoft.com/office/officeart/2005/8/layout/hChevron3#2"/>
    <dgm:cxn modelId="{DC5C9815-5D6A-2C47-BA5B-108F2FBEDF7C}" type="presParOf" srcId="{35091E80-6939-DB41-8C76-5A2A11302B74}" destId="{5CC3FB6B-F94C-6D45-A918-5D1813704567}" srcOrd="9" destOrd="0" presId="urn:microsoft.com/office/officeart/2005/8/layout/hChevron3#2"/>
    <dgm:cxn modelId="{0A79F0B1-85FE-D846-862B-BDDCBC068215}"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8D63161E-2130-7247-B879-DFDD9D71F5F2}" type="presOf" srcId="{DB144928-C0D3-424B-8969-34AAD5937B23}" destId="{B86C3E3E-ABF9-AE4E-B49B-1918328B082A}"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C51F065-FEFC-4943-BA94-F79E51719A5F}" type="presOf" srcId="{4C2E6CB2-9728-5C4A-9766-3C569D07C149}" destId="{6C70A721-0051-B846-9497-AC97ABC5A250}" srcOrd="0" destOrd="0" presId="urn:microsoft.com/office/officeart/2005/8/layout/hChevron3#2"/>
    <dgm:cxn modelId="{2A8CEF7D-C541-084D-BD08-2C292A7BB8A2}" type="presOf" srcId="{22D66F58-6E57-6B48-9F2F-6BFDAE26959E}" destId="{35091E80-6939-DB41-8C76-5A2A11302B74}" srcOrd="0" destOrd="0" presId="urn:microsoft.com/office/officeart/2005/8/layout/hChevron3#2"/>
    <dgm:cxn modelId="{DFF7B887-9C97-6B49-8488-284B6CE88CA9}" type="presOf" srcId="{960C770F-079F-134E-9217-05A3874C66CD}" destId="{38FE4E71-D541-5D40-AAE8-D3FFBA17A22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7DC657A1-AF8D-D746-A476-73B71819C859}" type="presOf" srcId="{807B7B0C-CBC5-3F43-A94E-2472774D1110}" destId="{062B931B-B158-6143-9AAF-78730D5A5E6C}"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263DD3DF-ADD9-8346-9AEE-C4275099AB04}" type="presOf" srcId="{F023EEC0-07FE-BC42-9B92-1B242133FB6A}" destId="{877BCCB5-4D28-174D-B512-818840E22DFD}"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D728C0F3-2894-C341-97E2-5AE3680A36D8}" type="presOf" srcId="{CE8D47EA-C998-9A46-93A2-83A19512C04C}" destId="{29051416-D0E7-3D46-9BA8-DF3755A5CAE5}" srcOrd="0" destOrd="0" presId="urn:microsoft.com/office/officeart/2005/8/layout/hChevron3#2"/>
    <dgm:cxn modelId="{24B917FA-CE63-794D-BF2F-3A486C9FC911}" srcId="{22D66F58-6E57-6B48-9F2F-6BFDAE26959E}" destId="{4C2E6CB2-9728-5C4A-9766-3C569D07C149}" srcOrd="0" destOrd="0" parTransId="{C7BB4573-0D78-C742-8F64-ACEDE27AF05B}" sibTransId="{93DD739E-AF12-A742-95B7-968225CEB086}"/>
    <dgm:cxn modelId="{2D39109C-D411-D146-855A-BFFE8EFD9863}" type="presParOf" srcId="{35091E80-6939-DB41-8C76-5A2A11302B74}" destId="{6C70A721-0051-B846-9497-AC97ABC5A250}" srcOrd="0" destOrd="0" presId="urn:microsoft.com/office/officeart/2005/8/layout/hChevron3#2"/>
    <dgm:cxn modelId="{FE328588-08BC-7B4A-AB2F-5ADA5932E0C5}" type="presParOf" srcId="{35091E80-6939-DB41-8C76-5A2A11302B74}" destId="{2B52EF00-51C9-094B-ABBE-B78E51580EFE}" srcOrd="1" destOrd="0" presId="urn:microsoft.com/office/officeart/2005/8/layout/hChevron3#2"/>
    <dgm:cxn modelId="{835865C2-1889-C746-BAB5-1A6910279EAB}" type="presParOf" srcId="{35091E80-6939-DB41-8C76-5A2A11302B74}" destId="{38FE4E71-D541-5D40-AAE8-D3FFBA17A224}" srcOrd="2" destOrd="0" presId="urn:microsoft.com/office/officeart/2005/8/layout/hChevron3#2"/>
    <dgm:cxn modelId="{4C75CFAD-1EB1-F744-90A5-3C45553A6A85}" type="presParOf" srcId="{35091E80-6939-DB41-8C76-5A2A11302B74}" destId="{16CD33EE-D85B-D646-A4C7-E4282297F016}" srcOrd="3" destOrd="0" presId="urn:microsoft.com/office/officeart/2005/8/layout/hChevron3#2"/>
    <dgm:cxn modelId="{57799B89-6F3E-994B-86A1-5F9763AE8C4E}" type="presParOf" srcId="{35091E80-6939-DB41-8C76-5A2A11302B74}" destId="{B86C3E3E-ABF9-AE4E-B49B-1918328B082A}" srcOrd="4" destOrd="0" presId="urn:microsoft.com/office/officeart/2005/8/layout/hChevron3#2"/>
    <dgm:cxn modelId="{214D1A3A-D7CD-C843-AE21-37CA6C50EDBE}" type="presParOf" srcId="{35091E80-6939-DB41-8C76-5A2A11302B74}" destId="{E0DA1CB3-3606-0D4E-BE5D-096F206D3944}" srcOrd="5" destOrd="0" presId="urn:microsoft.com/office/officeart/2005/8/layout/hChevron3#2"/>
    <dgm:cxn modelId="{F1F77020-6B21-F44E-B7F3-8E5C80D92E12}" type="presParOf" srcId="{35091E80-6939-DB41-8C76-5A2A11302B74}" destId="{29051416-D0E7-3D46-9BA8-DF3755A5CAE5}" srcOrd="6" destOrd="0" presId="urn:microsoft.com/office/officeart/2005/8/layout/hChevron3#2"/>
    <dgm:cxn modelId="{06193033-86B2-F34B-9FB3-8DC17D2667B4}" type="presParOf" srcId="{35091E80-6939-DB41-8C76-5A2A11302B74}" destId="{8122B26B-B5CA-E545-929C-210C364A0B83}" srcOrd="7" destOrd="0" presId="urn:microsoft.com/office/officeart/2005/8/layout/hChevron3#2"/>
    <dgm:cxn modelId="{F46F5568-520A-F045-9B3C-1F717E287D67}" type="presParOf" srcId="{35091E80-6939-DB41-8C76-5A2A11302B74}" destId="{877BCCB5-4D28-174D-B512-818840E22DFD}" srcOrd="8" destOrd="0" presId="urn:microsoft.com/office/officeart/2005/8/layout/hChevron3#2"/>
    <dgm:cxn modelId="{2AA4F19D-B501-7042-A272-37B7B35B4BDB}" type="presParOf" srcId="{35091E80-6939-DB41-8C76-5A2A11302B74}" destId="{5CC3FB6B-F94C-6D45-A918-5D1813704567}" srcOrd="9" destOrd="0" presId="urn:microsoft.com/office/officeart/2005/8/layout/hChevron3#2"/>
    <dgm:cxn modelId="{0E6648D1-8972-1247-BD21-7A187C9D55A9}"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2"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28402600-6BA4-8246-B415-2EFB59893881}" type="presOf" srcId="{E757B640-444C-426B-B9DF-793E04DA24A5}" destId="{97818B39-2A75-4970-A47E-64E0343654EE}" srcOrd="0" destOrd="0" presId="urn:microsoft.com/office/officeart/2005/8/layout/chevron1#2"/>
    <dgm:cxn modelId="{FE920720-C6C7-2E44-920C-A7C5657C6592}" type="presOf" srcId="{21872A27-408B-42E8-9695-593F5EF39373}" destId="{9254F20E-E520-42B6-B5EE-3A3D532C5400}" srcOrd="0" destOrd="0" presId="urn:microsoft.com/office/officeart/2005/8/layout/chevron1#2"/>
    <dgm:cxn modelId="{03EF6E24-C5B7-4325-B5BB-44FD7E76BBB4}" srcId="{E757B640-444C-426B-B9DF-793E04DA24A5}" destId="{9C66578A-1E4F-45EA-B4CB-B9F2147E8245}" srcOrd="0" destOrd="0" parTransId="{B3546918-C939-4B02-BB9B-DCCD128B1E13}" sibTransId="{F475E2CE-7660-4309-9DE4-C1AF8132FA6E}"/>
    <dgm:cxn modelId="{DE752356-B2AE-D047-8B86-C17E40425410}" type="presOf" srcId="{011EF4DF-FC76-4CCD-A8CA-760D0001318B}" destId="{BA1CBCCE-3082-4D59-B56E-75F660CBB1D2}" srcOrd="0" destOrd="0" presId="urn:microsoft.com/office/officeart/2005/8/layout/chevron1#2"/>
    <dgm:cxn modelId="{09D6D26C-85CC-4E57-9A8A-CA44B15CCD20}" srcId="{21872A27-408B-42E8-9695-593F5EF39373}" destId="{02379E79-B7CD-4E39-B911-6E6180C1A4BB}" srcOrd="1" destOrd="0" parTransId="{FE0118E0-56BF-4B18-8ED6-E10C3CC5FCAE}" sibTransId="{51D952AB-7603-486E-BED6-AEF4DA1E8D5A}"/>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E75A839C-ED74-6046-9872-4973547D3D6A}" type="presOf" srcId="{02379E79-B7CD-4E39-B911-6E6180C1A4BB}" destId="{BA1CBCCE-3082-4D59-B56E-75F660CBB1D2}" srcOrd="0" destOrd="1" presId="urn:microsoft.com/office/officeart/2005/8/layout/chevron1#2"/>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65D625BB-2728-BF44-AC04-29687C16ADD4}" type="presOf" srcId="{9C66578A-1E4F-45EA-B4CB-B9F2147E8245}" destId="{D61781AF-B201-45B6-B7D0-FD48DAFCFC63}" srcOrd="0" destOrd="0" presId="urn:microsoft.com/office/officeart/2005/8/layout/chevron1#2"/>
    <dgm:cxn modelId="{0CFCB7CE-CEDD-FB45-8DB3-3FDD437E23BC}" type="presOf" srcId="{1463C929-CB44-40D1-A2E7-03C775E44E4E}" destId="{A862161F-454E-4CE2-9FF5-D5EF34EE9DAC}" srcOrd="0" destOrd="0" presId="urn:microsoft.com/office/officeart/2005/8/layout/chevron1#2"/>
    <dgm:cxn modelId="{2E202BD1-51C7-BF4C-A50D-8408EC706231}" type="presOf" srcId="{FF1303F3-5AA9-4A05-9177-FE93DE1A3B6B}" destId="{00AD5D6B-F345-44D3-A793-AAF27C0486D8}" srcOrd="0" destOrd="0" presId="urn:microsoft.com/office/officeart/2005/8/layout/chevron1#2"/>
    <dgm:cxn modelId="{8627D7D3-5AF9-4AAC-A019-2C43D868650B}" srcId="{E757B640-444C-426B-B9DF-793E04DA24A5}" destId="{B186F9F3-98C4-4596-902B-B0E5B1698875}" srcOrd="2" destOrd="0" parTransId="{9C99BFA4-9902-4940-9CF4-4521C6879B5C}" sibTransId="{D42397D5-DCB7-4869-9AD7-949621D1F628}"/>
    <dgm:cxn modelId="{A453CBDB-3D9C-D54A-83F7-4D051063E677}" type="presOf" srcId="{B1F4049C-06F8-49AE-8126-4E7161360DCB}" destId="{D61781AF-B201-45B6-B7D0-FD48DAFCFC63}" srcOrd="0" destOrd="1" presId="urn:microsoft.com/office/officeart/2005/8/layout/chevron1#2"/>
    <dgm:cxn modelId="{FAC595E9-7E40-8848-96CE-5630EB83684D}" type="presOf" srcId="{B186F9F3-98C4-4596-902B-B0E5B1698875}" destId="{D61781AF-B201-45B6-B7D0-FD48DAFCFC63}" srcOrd="0" destOrd="2" presId="urn:microsoft.com/office/officeart/2005/8/layout/chevron1#2"/>
    <dgm:cxn modelId="{A44CC0EE-A8B8-4BD4-8988-6C345E3B5F9E}" srcId="{FF1303F3-5AA9-4A05-9177-FE93DE1A3B6B}" destId="{E757B640-444C-426B-B9DF-793E04DA24A5}" srcOrd="0" destOrd="0" parTransId="{15C95A84-8ECC-4FE0-98DC-60B2254E1C51}" sibTransId="{52053F4C-826B-444D-AED1-40CF1C51724B}"/>
    <dgm:cxn modelId="{85E5A1F5-4A20-9142-A50D-20FC99166A50}" type="presParOf" srcId="{00AD5D6B-F345-44D3-A793-AAF27C0486D8}" destId="{14BD66FE-9558-452A-AD07-CEEDCE8EC3AA}" srcOrd="0" destOrd="0" presId="urn:microsoft.com/office/officeart/2005/8/layout/chevron1#2"/>
    <dgm:cxn modelId="{43B86CD4-D1BA-4E40-A2A9-AC70A0111682}" type="presParOf" srcId="{14BD66FE-9558-452A-AD07-CEEDCE8EC3AA}" destId="{97818B39-2A75-4970-A47E-64E0343654EE}" srcOrd="0" destOrd="0" presId="urn:microsoft.com/office/officeart/2005/8/layout/chevron1#2"/>
    <dgm:cxn modelId="{3ACDDE64-A1CC-674B-B3F6-F2606AE23912}" type="presParOf" srcId="{14BD66FE-9558-452A-AD07-CEEDCE8EC3AA}" destId="{D61781AF-B201-45B6-B7D0-FD48DAFCFC63}" srcOrd="1" destOrd="0" presId="urn:microsoft.com/office/officeart/2005/8/layout/chevron1#2"/>
    <dgm:cxn modelId="{F3F64B4A-A706-F544-9534-528A0B834D56}" type="presParOf" srcId="{00AD5D6B-F345-44D3-A793-AAF27C0486D8}" destId="{75D03DBE-1A7D-4814-9CC2-04B14E6F3A7A}" srcOrd="1" destOrd="0" presId="urn:microsoft.com/office/officeart/2005/8/layout/chevron1#2"/>
    <dgm:cxn modelId="{A79C8AC6-5CF5-0B41-ABD3-8AAE5B72733D}" type="presParOf" srcId="{00AD5D6B-F345-44D3-A793-AAF27C0486D8}" destId="{6168AF2C-33D3-4759-9801-2FC1A4B14247}" srcOrd="2" destOrd="0" presId="urn:microsoft.com/office/officeart/2005/8/layout/chevron1#2"/>
    <dgm:cxn modelId="{35D97D99-F8AE-DF4E-A6AC-E4CBABB6F27B}" type="presParOf" srcId="{6168AF2C-33D3-4759-9801-2FC1A4B14247}" destId="{A862161F-454E-4CE2-9FF5-D5EF34EE9DAC}" srcOrd="0" destOrd="0" presId="urn:microsoft.com/office/officeart/2005/8/layout/chevron1#2"/>
    <dgm:cxn modelId="{8D4A5D19-321A-B24F-8D67-4BA1AC7E179E}" type="presParOf" srcId="{6168AF2C-33D3-4759-9801-2FC1A4B14247}" destId="{CBD33B8A-792F-402D-BD62-E389CE50D78D}" srcOrd="1" destOrd="0" presId="urn:microsoft.com/office/officeart/2005/8/layout/chevron1#2"/>
    <dgm:cxn modelId="{81FA9D7E-2A0F-2549-9AF1-09087CAED4F0}" type="presParOf" srcId="{00AD5D6B-F345-44D3-A793-AAF27C0486D8}" destId="{92746DD5-DF3E-47CE-BB13-16A8C3CF6671}" srcOrd="3" destOrd="0" presId="urn:microsoft.com/office/officeart/2005/8/layout/chevron1#2"/>
    <dgm:cxn modelId="{582F9C75-F4D8-A947-882E-4856E49089DB}" type="presParOf" srcId="{00AD5D6B-F345-44D3-A793-AAF27C0486D8}" destId="{C40D74AB-7137-49D9-82BC-A6F93623652D}" srcOrd="4" destOrd="0" presId="urn:microsoft.com/office/officeart/2005/8/layout/chevron1#2"/>
    <dgm:cxn modelId="{D37A6E05-48E9-7548-8559-4F7E94BDD39B}" type="presParOf" srcId="{C40D74AB-7137-49D9-82BC-A6F93623652D}" destId="{9254F20E-E520-42B6-B5EE-3A3D532C5400}" srcOrd="0" destOrd="0" presId="urn:microsoft.com/office/officeart/2005/8/layout/chevron1#2"/>
    <dgm:cxn modelId="{D29D9133-5581-CA4D-9515-608CFF714A63}" type="presParOf" srcId="{C40D74AB-7137-49D9-82BC-A6F93623652D}" destId="{BA1CBCCE-3082-4D59-B56E-75F660CBB1D2}" srcOrd="1" destOrd="0" presId="urn:microsoft.com/office/officeart/2005/8/layout/chevron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3"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bg1">
            <a:lumMod val="85000"/>
          </a:schemeClr>
        </a:solidFill>
        <a:ln>
          <a:solidFill>
            <a:schemeClr val="bg1">
              <a:lumMod val="85000"/>
            </a:schemeClr>
          </a:solidFill>
        </a:ln>
      </dgm:spPr>
      <dgm:t>
        <a:bodyPr/>
        <a:lstStyle/>
        <a:p>
          <a:r>
            <a:rPr lang="en-US" dirty="0">
              <a:solidFill>
                <a:schemeClr val="tx1"/>
              </a:solidFill>
            </a:rPr>
            <a:t>Evidence</a:t>
          </a:r>
        </a:p>
        <a:p>
          <a:r>
            <a:rPr lang="en-US" dirty="0">
              <a:solidFill>
                <a:schemeClr val="tx1"/>
              </a:solidFill>
            </a:rPr>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bg1">
            <a:lumMod val="85000"/>
          </a:schemeClr>
        </a:solidFill>
      </dgm:spPr>
      <dgm:t>
        <a:bodyPr/>
        <a:lstStyle/>
        <a:p>
          <a:r>
            <a:rPr lang="en-US" dirty="0">
              <a:solidFill>
                <a:schemeClr val="tx1"/>
              </a:solidFill>
            </a:rPr>
            <a:t>Evidence</a:t>
          </a:r>
        </a:p>
        <a:p>
          <a:r>
            <a:rPr lang="en-US" dirty="0">
              <a:solidFill>
                <a:schemeClr val="tx1"/>
              </a:solidFill>
            </a:rPr>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89452E13-52C9-9646-B7F4-0F0E1015A956}" type="presOf" srcId="{B186F9F3-98C4-4596-902B-B0E5B1698875}" destId="{D61781AF-B201-45B6-B7D0-FD48DAFCFC63}" srcOrd="0" destOrd="2" presId="urn:microsoft.com/office/officeart/2005/8/layout/chevron1#3"/>
    <dgm:cxn modelId="{03EF6E24-C5B7-4325-B5BB-44FD7E76BBB4}" srcId="{E757B640-444C-426B-B9DF-793E04DA24A5}" destId="{9C66578A-1E4F-45EA-B4CB-B9F2147E8245}" srcOrd="0" destOrd="0" parTransId="{B3546918-C939-4B02-BB9B-DCCD128B1E13}" sibTransId="{F475E2CE-7660-4309-9DE4-C1AF8132FA6E}"/>
    <dgm:cxn modelId="{36A0E240-88F8-2A49-BDFC-D1EE73337ECA}" type="presOf" srcId="{E757B640-444C-426B-B9DF-793E04DA24A5}" destId="{97818B39-2A75-4970-A47E-64E0343654EE}" srcOrd="0" destOrd="0" presId="urn:microsoft.com/office/officeart/2005/8/layout/chevron1#3"/>
    <dgm:cxn modelId="{3E8AB15D-42C8-2B4A-96C6-3E0DA2AB1610}" type="presOf" srcId="{B1F4049C-06F8-49AE-8126-4E7161360DCB}" destId="{D61781AF-B201-45B6-B7D0-FD48DAFCFC63}" srcOrd="0" destOrd="1" presId="urn:microsoft.com/office/officeart/2005/8/layout/chevron1#3"/>
    <dgm:cxn modelId="{2DF1F860-6B58-604D-869E-DAFDBE9683B5}" type="presOf" srcId="{1463C929-CB44-40D1-A2E7-03C775E44E4E}" destId="{A862161F-454E-4CE2-9FF5-D5EF34EE9DAC}" srcOrd="0" destOrd="0" presId="urn:microsoft.com/office/officeart/2005/8/layout/chevron1#3"/>
    <dgm:cxn modelId="{09D6D26C-85CC-4E57-9A8A-CA44B15CCD20}" srcId="{21872A27-408B-42E8-9695-593F5EF39373}" destId="{02379E79-B7CD-4E39-B911-6E6180C1A4BB}" srcOrd="1" destOrd="0" parTransId="{FE0118E0-56BF-4B18-8ED6-E10C3CC5FCAE}" sibTransId="{51D952AB-7603-486E-BED6-AEF4DA1E8D5A}"/>
    <dgm:cxn modelId="{E480C278-ECD9-BA42-9C4F-7138F7EB0C59}" type="presOf" srcId="{011EF4DF-FC76-4CCD-A8CA-760D0001318B}" destId="{BA1CBCCE-3082-4D59-B56E-75F660CBB1D2}" srcOrd="0" destOrd="0" presId="urn:microsoft.com/office/officeart/2005/8/layout/chevron1#3"/>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C19C66A2-FB85-F24A-9886-7A9823F7ABDD}" type="presOf" srcId="{FF1303F3-5AA9-4A05-9177-FE93DE1A3B6B}" destId="{00AD5D6B-F345-44D3-A793-AAF27C0486D8}" srcOrd="0" destOrd="0" presId="urn:microsoft.com/office/officeart/2005/8/layout/chevron1#3"/>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140B98BF-363C-AF4C-8140-84F42B3CEEA2}" type="presOf" srcId="{02379E79-B7CD-4E39-B911-6E6180C1A4BB}" destId="{BA1CBCCE-3082-4D59-B56E-75F660CBB1D2}" srcOrd="0" destOrd="1" presId="urn:microsoft.com/office/officeart/2005/8/layout/chevron1#3"/>
    <dgm:cxn modelId="{55AB18D3-B4E5-8644-B6CD-0AD917810756}" type="presOf" srcId="{9C66578A-1E4F-45EA-B4CB-B9F2147E8245}" destId="{D61781AF-B201-45B6-B7D0-FD48DAFCFC63}" srcOrd="0" destOrd="0" presId="urn:microsoft.com/office/officeart/2005/8/layout/chevron1#3"/>
    <dgm:cxn modelId="{8627D7D3-5AF9-4AAC-A019-2C43D868650B}" srcId="{E757B640-444C-426B-B9DF-793E04DA24A5}" destId="{B186F9F3-98C4-4596-902B-B0E5B1698875}" srcOrd="2" destOrd="0" parTransId="{9C99BFA4-9902-4940-9CF4-4521C6879B5C}" sibTransId="{D42397D5-DCB7-4869-9AD7-949621D1F628}"/>
    <dgm:cxn modelId="{2E2FFCE7-59F5-FD42-B844-15252DFFC675}" type="presOf" srcId="{21872A27-408B-42E8-9695-593F5EF39373}" destId="{9254F20E-E520-42B6-B5EE-3A3D532C5400}" srcOrd="0" destOrd="0" presId="urn:microsoft.com/office/officeart/2005/8/layout/chevron1#3"/>
    <dgm:cxn modelId="{A44CC0EE-A8B8-4BD4-8988-6C345E3B5F9E}" srcId="{FF1303F3-5AA9-4A05-9177-FE93DE1A3B6B}" destId="{E757B640-444C-426B-B9DF-793E04DA24A5}" srcOrd="0" destOrd="0" parTransId="{15C95A84-8ECC-4FE0-98DC-60B2254E1C51}" sibTransId="{52053F4C-826B-444D-AED1-40CF1C51724B}"/>
    <dgm:cxn modelId="{D29AD55D-C959-C540-BED5-7A0EB8880677}" type="presParOf" srcId="{00AD5D6B-F345-44D3-A793-AAF27C0486D8}" destId="{14BD66FE-9558-452A-AD07-CEEDCE8EC3AA}" srcOrd="0" destOrd="0" presId="urn:microsoft.com/office/officeart/2005/8/layout/chevron1#3"/>
    <dgm:cxn modelId="{99ED1898-A5FB-844F-8B94-576989CD18B9}" type="presParOf" srcId="{14BD66FE-9558-452A-AD07-CEEDCE8EC3AA}" destId="{97818B39-2A75-4970-A47E-64E0343654EE}" srcOrd="0" destOrd="0" presId="urn:microsoft.com/office/officeart/2005/8/layout/chevron1#3"/>
    <dgm:cxn modelId="{CC31F27C-8B29-674E-88D4-B618DC1CC64F}" type="presParOf" srcId="{14BD66FE-9558-452A-AD07-CEEDCE8EC3AA}" destId="{D61781AF-B201-45B6-B7D0-FD48DAFCFC63}" srcOrd="1" destOrd="0" presId="urn:microsoft.com/office/officeart/2005/8/layout/chevron1#3"/>
    <dgm:cxn modelId="{8E904169-44B4-D843-9AF2-5B355F2D5DE1}" type="presParOf" srcId="{00AD5D6B-F345-44D3-A793-AAF27C0486D8}" destId="{75D03DBE-1A7D-4814-9CC2-04B14E6F3A7A}" srcOrd="1" destOrd="0" presId="urn:microsoft.com/office/officeart/2005/8/layout/chevron1#3"/>
    <dgm:cxn modelId="{E2A485F0-1C0B-F846-A96A-0132C8A2C5CD}" type="presParOf" srcId="{00AD5D6B-F345-44D3-A793-AAF27C0486D8}" destId="{6168AF2C-33D3-4759-9801-2FC1A4B14247}" srcOrd="2" destOrd="0" presId="urn:microsoft.com/office/officeart/2005/8/layout/chevron1#3"/>
    <dgm:cxn modelId="{77A68070-798C-C54C-B438-06F9D94CCFB8}" type="presParOf" srcId="{6168AF2C-33D3-4759-9801-2FC1A4B14247}" destId="{A862161F-454E-4CE2-9FF5-D5EF34EE9DAC}" srcOrd="0" destOrd="0" presId="urn:microsoft.com/office/officeart/2005/8/layout/chevron1#3"/>
    <dgm:cxn modelId="{B4E34085-0339-D942-8892-17318108D500}" type="presParOf" srcId="{6168AF2C-33D3-4759-9801-2FC1A4B14247}" destId="{CBD33B8A-792F-402D-BD62-E389CE50D78D}" srcOrd="1" destOrd="0" presId="urn:microsoft.com/office/officeart/2005/8/layout/chevron1#3"/>
    <dgm:cxn modelId="{8BD140FC-6EBF-DB47-AAA9-75D0D18CB6A5}" type="presParOf" srcId="{00AD5D6B-F345-44D3-A793-AAF27C0486D8}" destId="{92746DD5-DF3E-47CE-BB13-16A8C3CF6671}" srcOrd="3" destOrd="0" presId="urn:microsoft.com/office/officeart/2005/8/layout/chevron1#3"/>
    <dgm:cxn modelId="{0F4C1E2A-2FEE-2140-B4EC-189B137D263D}" type="presParOf" srcId="{00AD5D6B-F345-44D3-A793-AAF27C0486D8}" destId="{C40D74AB-7137-49D9-82BC-A6F93623652D}" srcOrd="4" destOrd="0" presId="urn:microsoft.com/office/officeart/2005/8/layout/chevron1#3"/>
    <dgm:cxn modelId="{3069D2FD-7E3C-2443-8E07-F7B409B47B85}" type="presParOf" srcId="{C40D74AB-7137-49D9-82BC-A6F93623652D}" destId="{9254F20E-E520-42B6-B5EE-3A3D532C5400}" srcOrd="0" destOrd="0" presId="urn:microsoft.com/office/officeart/2005/8/layout/chevron1#3"/>
    <dgm:cxn modelId="{8B0B23B3-CAD9-2A46-8B9D-16FD320DEA9A}" type="presParOf" srcId="{C40D74AB-7137-49D9-82BC-A6F93623652D}" destId="{BA1CBCCE-3082-4D59-B56E-75F660CBB1D2}" srcOrd="1" destOrd="0" presId="urn:microsoft.com/office/officeart/2005/8/layout/chevron1#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External</a:t>
          </a:r>
          <a:r>
            <a:rPr lang="en-US" sz="1400" baseline="0" dirty="0">
              <a:solidFill>
                <a:schemeClr val="tx1"/>
              </a:solidFill>
              <a:effectLst>
                <a:reflection stA="45000" endPos="0" dist="50800" dir="5400000" sy="-100000" algn="bl" rotWithShape="0"/>
              </a:effectLst>
            </a:rPr>
            <a:t> Validation</a:t>
          </a:r>
          <a:r>
            <a:rPr lang="en-US" sz="1400" dirty="0">
              <a:solidFill>
                <a:schemeClr val="tx1"/>
              </a:solidFill>
              <a:effectLst>
                <a:reflection stA="45000" endPos="0" dist="50800" dir="5400000" sy="-100000" algn="bl" rotWithShape="0"/>
              </a:effectLst>
            </a:rPr>
            <a:t> </a:t>
          </a:r>
          <a:endParaRPr lang="en-US" sz="700" dirty="0">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5C01B421-F13D-B04E-9756-01C2F570140D}" type="presOf" srcId="{CE8D47EA-C998-9A46-93A2-83A19512C04C}" destId="{29051416-D0E7-3D46-9BA8-DF3755A5CAE5}" srcOrd="0" destOrd="0" presId="urn:microsoft.com/office/officeart/2005/8/layout/hChevron3#2"/>
    <dgm:cxn modelId="{E803B849-ADB6-B446-8997-5CAADC27F95E}" type="presOf" srcId="{22D66F58-6E57-6B48-9F2F-6BFDAE26959E}" destId="{35091E80-6939-DB41-8C76-5A2A11302B74}" srcOrd="0" destOrd="0" presId="urn:microsoft.com/office/officeart/2005/8/layout/hChevron3#2"/>
    <dgm:cxn modelId="{B46E0C53-E043-FE42-83BD-898D3F7639B6}" type="presOf" srcId="{807B7B0C-CBC5-3F43-A94E-2472774D1110}" destId="{062B931B-B158-6143-9AAF-78730D5A5E6C}"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C5778665-C246-5A4A-8974-85FA98171F2F}" type="presOf" srcId="{4C2E6CB2-9728-5C4A-9766-3C569D07C149}" destId="{6C70A721-0051-B846-9497-AC97ABC5A250}" srcOrd="0" destOrd="0" presId="urn:microsoft.com/office/officeart/2005/8/layout/hChevron3#2"/>
    <dgm:cxn modelId="{CA29A28B-3148-C440-B1F2-6520F01510EC}" type="presOf" srcId="{960C770F-079F-134E-9217-05A3874C66CD}" destId="{38FE4E71-D541-5D40-AAE8-D3FFBA17A224}" srcOrd="0" destOrd="0" presId="urn:microsoft.com/office/officeart/2005/8/layout/hChevron3#2"/>
    <dgm:cxn modelId="{5D1A778F-F289-D54B-86F1-253B7FAA6F89}"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38FCB8A5-7DCB-BE40-9AAF-A1C49A25FE46}" type="presOf" srcId="{DB144928-C0D3-424B-8969-34AAD5937B23}" destId="{B86C3E3E-ABF9-AE4E-B49B-1918328B082A}"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A482C0A1-F259-C246-B8B7-3AA0E51D66EF}" type="presParOf" srcId="{35091E80-6939-DB41-8C76-5A2A11302B74}" destId="{6C70A721-0051-B846-9497-AC97ABC5A250}" srcOrd="0" destOrd="0" presId="urn:microsoft.com/office/officeart/2005/8/layout/hChevron3#2"/>
    <dgm:cxn modelId="{077EFFA4-DEB1-5D4B-9532-BEADA71F8393}" type="presParOf" srcId="{35091E80-6939-DB41-8C76-5A2A11302B74}" destId="{2B52EF00-51C9-094B-ABBE-B78E51580EFE}" srcOrd="1" destOrd="0" presId="urn:microsoft.com/office/officeart/2005/8/layout/hChevron3#2"/>
    <dgm:cxn modelId="{53A50640-1F18-8541-B9E5-6E194409EA84}" type="presParOf" srcId="{35091E80-6939-DB41-8C76-5A2A11302B74}" destId="{38FE4E71-D541-5D40-AAE8-D3FFBA17A224}" srcOrd="2" destOrd="0" presId="urn:microsoft.com/office/officeart/2005/8/layout/hChevron3#2"/>
    <dgm:cxn modelId="{812835D3-0FD2-DF43-B166-2275554A6AE0}" type="presParOf" srcId="{35091E80-6939-DB41-8C76-5A2A11302B74}" destId="{16CD33EE-D85B-D646-A4C7-E4282297F016}" srcOrd="3" destOrd="0" presId="urn:microsoft.com/office/officeart/2005/8/layout/hChevron3#2"/>
    <dgm:cxn modelId="{5ADCBDB3-20FA-144E-8604-3245038F09D1}" type="presParOf" srcId="{35091E80-6939-DB41-8C76-5A2A11302B74}" destId="{B86C3E3E-ABF9-AE4E-B49B-1918328B082A}" srcOrd="4" destOrd="0" presId="urn:microsoft.com/office/officeart/2005/8/layout/hChevron3#2"/>
    <dgm:cxn modelId="{62539198-544A-5640-A89D-463AD6E6AA4D}" type="presParOf" srcId="{35091E80-6939-DB41-8C76-5A2A11302B74}" destId="{E0DA1CB3-3606-0D4E-BE5D-096F206D3944}" srcOrd="5" destOrd="0" presId="urn:microsoft.com/office/officeart/2005/8/layout/hChevron3#2"/>
    <dgm:cxn modelId="{0921953E-BB6F-0141-8258-1E0BC23C9336}" type="presParOf" srcId="{35091E80-6939-DB41-8C76-5A2A11302B74}" destId="{29051416-D0E7-3D46-9BA8-DF3755A5CAE5}" srcOrd="6" destOrd="0" presId="urn:microsoft.com/office/officeart/2005/8/layout/hChevron3#2"/>
    <dgm:cxn modelId="{82215E2B-14B4-9546-BDF8-06E6A15843D9}" type="presParOf" srcId="{35091E80-6939-DB41-8C76-5A2A11302B74}" destId="{8122B26B-B5CA-E545-929C-210C364A0B83}" srcOrd="7" destOrd="0" presId="urn:microsoft.com/office/officeart/2005/8/layout/hChevron3#2"/>
    <dgm:cxn modelId="{578D3EBD-E813-3049-AB7D-2C95FA08FD4F}" type="presParOf" srcId="{35091E80-6939-DB41-8C76-5A2A11302B74}" destId="{877BCCB5-4D28-174D-B512-818840E22DFD}" srcOrd="8" destOrd="0" presId="urn:microsoft.com/office/officeart/2005/8/layout/hChevron3#2"/>
    <dgm:cxn modelId="{04143D10-F200-3D44-9026-7850B40DB06B}" type="presParOf" srcId="{35091E80-6939-DB41-8C76-5A2A11302B74}" destId="{5CC3FB6B-F94C-6D45-A918-5D1813704567}" srcOrd="9" destOrd="0" presId="urn:microsoft.com/office/officeart/2005/8/layout/hChevron3#2"/>
    <dgm:cxn modelId="{E7CE9523-5F0D-2A48-986F-60BB8C44232A}"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4"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A3473403-3B99-4342-9CD2-946ACBE2A0A9}" type="presOf" srcId="{1463C929-CB44-40D1-A2E7-03C775E44E4E}" destId="{A862161F-454E-4CE2-9FF5-D5EF34EE9DAC}" srcOrd="0" destOrd="0" presId="urn:microsoft.com/office/officeart/2005/8/layout/chevron1#4"/>
    <dgm:cxn modelId="{03EF6E24-C5B7-4325-B5BB-44FD7E76BBB4}" srcId="{E757B640-444C-426B-B9DF-793E04DA24A5}" destId="{9C66578A-1E4F-45EA-B4CB-B9F2147E8245}" srcOrd="0" destOrd="0" parTransId="{B3546918-C939-4B02-BB9B-DCCD128B1E13}" sibTransId="{F475E2CE-7660-4309-9DE4-C1AF8132FA6E}"/>
    <dgm:cxn modelId="{09D6D26C-85CC-4E57-9A8A-CA44B15CCD20}" srcId="{21872A27-408B-42E8-9695-593F5EF39373}" destId="{02379E79-B7CD-4E39-B911-6E6180C1A4BB}" srcOrd="1" destOrd="0" parTransId="{FE0118E0-56BF-4B18-8ED6-E10C3CC5FCAE}" sibTransId="{51D952AB-7603-486E-BED6-AEF4DA1E8D5A}"/>
    <dgm:cxn modelId="{90818F6D-9708-A640-8B6B-29D8BF9297B7}" type="presOf" srcId="{B1F4049C-06F8-49AE-8126-4E7161360DCB}" destId="{D61781AF-B201-45B6-B7D0-FD48DAFCFC63}" srcOrd="0" destOrd="1" presId="urn:microsoft.com/office/officeart/2005/8/layout/chevron1#4"/>
    <dgm:cxn modelId="{3E446A75-9664-7F42-84CD-A814DE42BBC9}" type="presOf" srcId="{011EF4DF-FC76-4CCD-A8CA-760D0001318B}" destId="{BA1CBCCE-3082-4D59-B56E-75F660CBB1D2}" srcOrd="0" destOrd="0" presId="urn:microsoft.com/office/officeart/2005/8/layout/chevron1#4"/>
    <dgm:cxn modelId="{F9C1A077-8DF1-AB48-A80B-7DC3EB0E25EA}" type="presOf" srcId="{E757B640-444C-426B-B9DF-793E04DA24A5}" destId="{97818B39-2A75-4970-A47E-64E0343654EE}" srcOrd="0" destOrd="0" presId="urn:microsoft.com/office/officeart/2005/8/layout/chevron1#4"/>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BCD6FD9C-9E8B-6D43-ADAD-9732677DB36D}" type="presOf" srcId="{21872A27-408B-42E8-9695-593F5EF39373}" destId="{9254F20E-E520-42B6-B5EE-3A3D532C5400}" srcOrd="0" destOrd="0" presId="urn:microsoft.com/office/officeart/2005/8/layout/chevron1#4"/>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947ABEC9-4D08-8545-B8DE-B3C04FA83F1C}" type="presOf" srcId="{FF1303F3-5AA9-4A05-9177-FE93DE1A3B6B}" destId="{00AD5D6B-F345-44D3-A793-AAF27C0486D8}" srcOrd="0" destOrd="0" presId="urn:microsoft.com/office/officeart/2005/8/layout/chevron1#4"/>
    <dgm:cxn modelId="{8627D7D3-5AF9-4AAC-A019-2C43D868650B}" srcId="{E757B640-444C-426B-B9DF-793E04DA24A5}" destId="{B186F9F3-98C4-4596-902B-B0E5B1698875}" srcOrd="2" destOrd="0" parTransId="{9C99BFA4-9902-4940-9CF4-4521C6879B5C}" sibTransId="{D42397D5-DCB7-4869-9AD7-949621D1F628}"/>
    <dgm:cxn modelId="{6910CDDB-59B4-E44B-AAF2-51914C6B9D98}" type="presOf" srcId="{02379E79-B7CD-4E39-B911-6E6180C1A4BB}" destId="{BA1CBCCE-3082-4D59-B56E-75F660CBB1D2}" srcOrd="0" destOrd="1" presId="urn:microsoft.com/office/officeart/2005/8/layout/chevron1#4"/>
    <dgm:cxn modelId="{EAC5FEE0-ED5C-E54B-A2AD-E0AEDA317534}" type="presOf" srcId="{B186F9F3-98C4-4596-902B-B0E5B1698875}" destId="{D61781AF-B201-45B6-B7D0-FD48DAFCFC63}" srcOrd="0" destOrd="2" presId="urn:microsoft.com/office/officeart/2005/8/layout/chevron1#4"/>
    <dgm:cxn modelId="{538EE2E1-B782-E34E-B337-89FE57131C3C}" type="presOf" srcId="{9C66578A-1E4F-45EA-B4CB-B9F2147E8245}" destId="{D61781AF-B201-45B6-B7D0-FD48DAFCFC63}" srcOrd="0" destOrd="0" presId="urn:microsoft.com/office/officeart/2005/8/layout/chevron1#4"/>
    <dgm:cxn modelId="{A44CC0EE-A8B8-4BD4-8988-6C345E3B5F9E}" srcId="{FF1303F3-5AA9-4A05-9177-FE93DE1A3B6B}" destId="{E757B640-444C-426B-B9DF-793E04DA24A5}" srcOrd="0" destOrd="0" parTransId="{15C95A84-8ECC-4FE0-98DC-60B2254E1C51}" sibTransId="{52053F4C-826B-444D-AED1-40CF1C51724B}"/>
    <dgm:cxn modelId="{CADD41B0-3D38-5246-924C-593DEF9C8BFD}" type="presParOf" srcId="{00AD5D6B-F345-44D3-A793-AAF27C0486D8}" destId="{14BD66FE-9558-452A-AD07-CEEDCE8EC3AA}" srcOrd="0" destOrd="0" presId="urn:microsoft.com/office/officeart/2005/8/layout/chevron1#4"/>
    <dgm:cxn modelId="{4FB14B2B-2E55-404F-BFEB-657D0D0C5608}" type="presParOf" srcId="{14BD66FE-9558-452A-AD07-CEEDCE8EC3AA}" destId="{97818B39-2A75-4970-A47E-64E0343654EE}" srcOrd="0" destOrd="0" presId="urn:microsoft.com/office/officeart/2005/8/layout/chevron1#4"/>
    <dgm:cxn modelId="{482D5EA9-8B66-7D44-BBF6-BF0060E6B4CE}" type="presParOf" srcId="{14BD66FE-9558-452A-AD07-CEEDCE8EC3AA}" destId="{D61781AF-B201-45B6-B7D0-FD48DAFCFC63}" srcOrd="1" destOrd="0" presId="urn:microsoft.com/office/officeart/2005/8/layout/chevron1#4"/>
    <dgm:cxn modelId="{A35C0355-9DB1-3343-9D19-F2A45C3CCDC6}" type="presParOf" srcId="{00AD5D6B-F345-44D3-A793-AAF27C0486D8}" destId="{75D03DBE-1A7D-4814-9CC2-04B14E6F3A7A}" srcOrd="1" destOrd="0" presId="urn:microsoft.com/office/officeart/2005/8/layout/chevron1#4"/>
    <dgm:cxn modelId="{39387934-EF4D-724B-BD0B-9E1356649F83}" type="presParOf" srcId="{00AD5D6B-F345-44D3-A793-AAF27C0486D8}" destId="{6168AF2C-33D3-4759-9801-2FC1A4B14247}" srcOrd="2" destOrd="0" presId="urn:microsoft.com/office/officeart/2005/8/layout/chevron1#4"/>
    <dgm:cxn modelId="{A87CA97D-1208-004B-9797-B341D73380D3}" type="presParOf" srcId="{6168AF2C-33D3-4759-9801-2FC1A4B14247}" destId="{A862161F-454E-4CE2-9FF5-D5EF34EE9DAC}" srcOrd="0" destOrd="0" presId="urn:microsoft.com/office/officeart/2005/8/layout/chevron1#4"/>
    <dgm:cxn modelId="{6D544690-9625-1F41-98C0-9F652AAAF205}" type="presParOf" srcId="{6168AF2C-33D3-4759-9801-2FC1A4B14247}" destId="{CBD33B8A-792F-402D-BD62-E389CE50D78D}" srcOrd="1" destOrd="0" presId="urn:microsoft.com/office/officeart/2005/8/layout/chevron1#4"/>
    <dgm:cxn modelId="{9C2C43BA-534D-EB4C-9677-5D95A423A232}" type="presParOf" srcId="{00AD5D6B-F345-44D3-A793-AAF27C0486D8}" destId="{92746DD5-DF3E-47CE-BB13-16A8C3CF6671}" srcOrd="3" destOrd="0" presId="urn:microsoft.com/office/officeart/2005/8/layout/chevron1#4"/>
    <dgm:cxn modelId="{952E3627-9DBA-B343-A790-0EF4D89F3CC1}" type="presParOf" srcId="{00AD5D6B-F345-44D3-A793-AAF27C0486D8}" destId="{C40D74AB-7137-49D9-82BC-A6F93623652D}" srcOrd="4" destOrd="0" presId="urn:microsoft.com/office/officeart/2005/8/layout/chevron1#4"/>
    <dgm:cxn modelId="{765DB9FA-819F-874C-B4F1-2A055A650A33}" type="presParOf" srcId="{C40D74AB-7137-49D9-82BC-A6F93623652D}" destId="{9254F20E-E520-42B6-B5EE-3A3D532C5400}" srcOrd="0" destOrd="0" presId="urn:microsoft.com/office/officeart/2005/8/layout/chevron1#4"/>
    <dgm:cxn modelId="{0DF4C2D9-DBB8-1D4F-B31B-AAD7CE2B47E4}" type="presParOf" srcId="{C40D74AB-7137-49D9-82BC-A6F93623652D}" destId="{BA1CBCCE-3082-4D59-B56E-75F660CBB1D2}" srcOrd="1" destOrd="0" presId="urn:microsoft.com/office/officeart/2005/8/layout/chevron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30296" y="1407231"/>
          <a:ext cx="2808833" cy="1080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Evidence</a:t>
          </a:r>
        </a:p>
        <a:p>
          <a:pPr marL="0" lvl="0" indent="0" algn="ctr" defTabSz="889000">
            <a:lnSpc>
              <a:spcPct val="90000"/>
            </a:lnSpc>
            <a:spcBef>
              <a:spcPct val="0"/>
            </a:spcBef>
            <a:spcAft>
              <a:spcPct val="35000"/>
            </a:spcAft>
            <a:buNone/>
          </a:pPr>
          <a:r>
            <a:rPr lang="en-US" sz="2000" kern="1200" dirty="0"/>
            <a:t>Generation</a:t>
          </a:r>
        </a:p>
      </dsp:txBody>
      <dsp:txXfrm>
        <a:off x="770296" y="1407231"/>
        <a:ext cx="1728833" cy="1080000"/>
      </dsp:txXfrm>
    </dsp:sp>
    <dsp:sp modelId="{D61781AF-B201-45B6-B7D0-FD48DAFCFC63}">
      <dsp:nvSpPr>
        <dsp:cNvPr id="0" name=""/>
        <dsp:cNvSpPr/>
      </dsp:nvSpPr>
      <dsp:spPr>
        <a:xfrm>
          <a:off x="4803" y="2622231"/>
          <a:ext cx="2698052"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4803" y="2622231"/>
        <a:ext cx="2698052" cy="877500"/>
      </dsp:txXfrm>
    </dsp:sp>
    <dsp:sp modelId="{A862161F-454E-4CE2-9FF5-D5EF34EE9DAC}">
      <dsp:nvSpPr>
        <dsp:cNvPr id="0" name=""/>
        <dsp:cNvSpPr/>
      </dsp:nvSpPr>
      <dsp:spPr>
        <a:xfrm>
          <a:off x="2823129" y="1407231"/>
          <a:ext cx="2808833" cy="1080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Evidence</a:t>
          </a:r>
        </a:p>
        <a:p>
          <a:pPr marL="0" lvl="0" indent="0" algn="ctr" defTabSz="889000">
            <a:lnSpc>
              <a:spcPct val="90000"/>
            </a:lnSpc>
            <a:spcBef>
              <a:spcPct val="0"/>
            </a:spcBef>
            <a:spcAft>
              <a:spcPct val="35000"/>
            </a:spcAft>
            <a:buNone/>
          </a:pPr>
          <a:r>
            <a:rPr lang="en-US" sz="2000" kern="1200" dirty="0"/>
            <a:t>Evaluation</a:t>
          </a:r>
        </a:p>
      </dsp:txBody>
      <dsp:txXfrm>
        <a:off x="3363129" y="1407231"/>
        <a:ext cx="1728833" cy="1080000"/>
      </dsp:txXfrm>
    </dsp:sp>
    <dsp:sp modelId="{9254F20E-E520-42B6-B5EE-3A3D532C5400}">
      <dsp:nvSpPr>
        <dsp:cNvPr id="0" name=""/>
        <dsp:cNvSpPr/>
      </dsp:nvSpPr>
      <dsp:spPr>
        <a:xfrm>
          <a:off x="5415963" y="1407231"/>
          <a:ext cx="2808833" cy="1080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Dissemination</a:t>
          </a:r>
        </a:p>
      </dsp:txBody>
      <dsp:txXfrm>
        <a:off x="5955963" y="1407231"/>
        <a:ext cx="1728833" cy="1080000"/>
      </dsp:txXfrm>
    </dsp:sp>
    <dsp:sp modelId="{BA1CBCCE-3082-4D59-B56E-75F660CBB1D2}">
      <dsp:nvSpPr>
        <dsp:cNvPr id="0" name=""/>
        <dsp:cNvSpPr/>
      </dsp:nvSpPr>
      <dsp:spPr>
        <a:xfrm>
          <a:off x="5415963" y="2622231"/>
          <a:ext cx="2247066"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dsp:txBody>
      <dsp:txXfrm>
        <a:off x="5415963" y="2622231"/>
        <a:ext cx="2247066" cy="87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70231"/>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70231"/>
        <a:ext cx="1698447" cy="1026000"/>
      </dsp:txXfrm>
    </dsp:sp>
    <dsp:sp modelId="{D61781AF-B201-45B6-B7D0-FD48DAFCFC63}">
      <dsp:nvSpPr>
        <dsp:cNvPr id="0" name=""/>
        <dsp:cNvSpPr/>
      </dsp:nvSpPr>
      <dsp:spPr>
        <a:xfrm>
          <a:off x="2268" y="2624481"/>
          <a:ext cx="2616995"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24481"/>
        <a:ext cx="2616995" cy="812250"/>
      </dsp:txXfrm>
    </dsp:sp>
    <dsp:sp modelId="{A862161F-454E-4CE2-9FF5-D5EF34EE9DAC}">
      <dsp:nvSpPr>
        <dsp:cNvPr id="0" name=""/>
        <dsp:cNvSpPr/>
      </dsp:nvSpPr>
      <dsp:spPr>
        <a:xfrm>
          <a:off x="2994436" y="1470231"/>
          <a:ext cx="2724447" cy="1026000"/>
        </a:xfrm>
        <a:prstGeom prst="chevron">
          <a:avLst/>
        </a:prstGeom>
        <a:solidFill>
          <a:srgbClr val="3D699C"/>
        </a:solidFill>
        <a:ln>
          <a:solidFill>
            <a:schemeClr val="bg1">
              <a:lumMod val="8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Evidence</a:t>
          </a:r>
        </a:p>
        <a:p>
          <a:pPr marL="0" lvl="0" indent="0" algn="ctr" defTabSz="844550">
            <a:lnSpc>
              <a:spcPct val="90000"/>
            </a:lnSpc>
            <a:spcBef>
              <a:spcPct val="0"/>
            </a:spcBef>
            <a:spcAft>
              <a:spcPct val="35000"/>
            </a:spcAft>
            <a:buNone/>
          </a:pPr>
          <a:r>
            <a:rPr lang="en-US" sz="1900" kern="1200" dirty="0">
              <a:solidFill>
                <a:schemeClr val="bg1"/>
              </a:solidFill>
            </a:rPr>
            <a:t>Evaluation</a:t>
          </a:r>
        </a:p>
      </dsp:txBody>
      <dsp:txXfrm>
        <a:off x="3507436" y="1470231"/>
        <a:ext cx="1698447" cy="1026000"/>
      </dsp:txXfrm>
    </dsp:sp>
    <dsp:sp modelId="{9254F20E-E520-42B6-B5EE-3A3D532C5400}">
      <dsp:nvSpPr>
        <dsp:cNvPr id="0" name=""/>
        <dsp:cNvSpPr/>
      </dsp:nvSpPr>
      <dsp:spPr>
        <a:xfrm>
          <a:off x="5502883" y="1470231"/>
          <a:ext cx="2724447" cy="1026000"/>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Evidence</a:t>
          </a:r>
        </a:p>
        <a:p>
          <a:pPr marL="0" lvl="0" indent="0" algn="ctr" defTabSz="844550">
            <a:lnSpc>
              <a:spcPct val="90000"/>
            </a:lnSpc>
            <a:spcBef>
              <a:spcPct val="0"/>
            </a:spcBef>
            <a:spcAft>
              <a:spcPct val="35000"/>
            </a:spcAft>
            <a:buNone/>
          </a:pPr>
          <a:r>
            <a:rPr lang="en-US" sz="1900" kern="1200" dirty="0">
              <a:solidFill>
                <a:schemeClr val="tx1"/>
              </a:solidFill>
            </a:rPr>
            <a:t>Dissemination</a:t>
          </a:r>
        </a:p>
      </dsp:txBody>
      <dsp:txXfrm>
        <a:off x="6015883" y="1470231"/>
        <a:ext cx="1698447" cy="1026000"/>
      </dsp:txXfrm>
    </dsp:sp>
    <dsp:sp modelId="{BA1CBCCE-3082-4D59-B56E-75F660CBB1D2}">
      <dsp:nvSpPr>
        <dsp:cNvPr id="0" name=""/>
        <dsp:cNvSpPr/>
      </dsp:nvSpPr>
      <dsp:spPr>
        <a:xfrm>
          <a:off x="5502883" y="2624481"/>
          <a:ext cx="2179558"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24481"/>
        <a:ext cx="2179558" cy="8122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Problem</a:t>
          </a:r>
          <a:r>
            <a:rPr lang="en-US" sz="1500" kern="1200" baseline="0" dirty="0">
              <a:solidFill>
                <a:schemeClr val="bg1"/>
              </a:solidFill>
            </a:rPr>
            <a:t> Definition</a:t>
          </a:r>
          <a:endParaRPr lang="en-US" sz="15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solidFill>
          <a:srgbClr val="FFC000"/>
        </a:soli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Dissemination</a:t>
          </a:r>
        </a:p>
      </dsp:txBody>
      <dsp:txXfrm>
        <a:off x="6562406" y="890075"/>
        <a:ext cx="1398320" cy="4639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70231"/>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70231"/>
        <a:ext cx="1698447" cy="1026000"/>
      </dsp:txXfrm>
    </dsp:sp>
    <dsp:sp modelId="{D61781AF-B201-45B6-B7D0-FD48DAFCFC63}">
      <dsp:nvSpPr>
        <dsp:cNvPr id="0" name=""/>
        <dsp:cNvSpPr/>
      </dsp:nvSpPr>
      <dsp:spPr>
        <a:xfrm>
          <a:off x="2268" y="2624481"/>
          <a:ext cx="2616995"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24481"/>
        <a:ext cx="2616995" cy="812250"/>
      </dsp:txXfrm>
    </dsp:sp>
    <dsp:sp modelId="{A862161F-454E-4CE2-9FF5-D5EF34EE9DAC}">
      <dsp:nvSpPr>
        <dsp:cNvPr id="0" name=""/>
        <dsp:cNvSpPr/>
      </dsp:nvSpPr>
      <dsp:spPr>
        <a:xfrm>
          <a:off x="2994436" y="1470231"/>
          <a:ext cx="2724447" cy="1026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Evidence</a:t>
          </a:r>
        </a:p>
        <a:p>
          <a:pPr marL="0" lvl="0" indent="0" algn="ctr" defTabSz="844550">
            <a:lnSpc>
              <a:spcPct val="90000"/>
            </a:lnSpc>
            <a:spcBef>
              <a:spcPct val="0"/>
            </a:spcBef>
            <a:spcAft>
              <a:spcPct val="35000"/>
            </a:spcAft>
            <a:buNone/>
          </a:pPr>
          <a:r>
            <a:rPr lang="en-US" sz="1900" kern="1200" dirty="0"/>
            <a:t>Evaluation</a:t>
          </a:r>
        </a:p>
      </dsp:txBody>
      <dsp:txXfrm>
        <a:off x="3507436" y="1470231"/>
        <a:ext cx="1698447" cy="1026000"/>
      </dsp:txXfrm>
    </dsp:sp>
    <dsp:sp modelId="{9254F20E-E520-42B6-B5EE-3A3D532C5400}">
      <dsp:nvSpPr>
        <dsp:cNvPr id="0" name=""/>
        <dsp:cNvSpPr/>
      </dsp:nvSpPr>
      <dsp:spPr>
        <a:xfrm>
          <a:off x="5502883" y="1470231"/>
          <a:ext cx="2724447" cy="1026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Dissemination</a:t>
          </a:r>
        </a:p>
      </dsp:txBody>
      <dsp:txXfrm>
        <a:off x="6015883" y="1470231"/>
        <a:ext cx="1698447" cy="1026000"/>
      </dsp:txXfrm>
    </dsp:sp>
    <dsp:sp modelId="{BA1CBCCE-3082-4D59-B56E-75F660CBB1D2}">
      <dsp:nvSpPr>
        <dsp:cNvPr id="0" name=""/>
        <dsp:cNvSpPr/>
      </dsp:nvSpPr>
      <dsp:spPr>
        <a:xfrm>
          <a:off x="5502883" y="2624481"/>
          <a:ext cx="2179558"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24481"/>
        <a:ext cx="2179558" cy="812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rgbClr val="FFC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Problem</a:t>
          </a:r>
          <a:r>
            <a:rPr lang="en-US" sz="1500" kern="1200" baseline="0" dirty="0"/>
            <a:t> </a:t>
          </a:r>
          <a:r>
            <a:rPr lang="en-US" sz="1500" kern="1200" baseline="0" dirty="0">
              <a:solidFill>
                <a:schemeClr val="tx1"/>
              </a:solidFill>
            </a:rPr>
            <a:t>Definition</a:t>
          </a:r>
          <a:endParaRPr lang="en-US" sz="1500" kern="1200" dirty="0">
            <a:solidFill>
              <a:schemeClr val="tx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Problem</a:t>
          </a:r>
          <a:r>
            <a:rPr lang="en-US" sz="1500" kern="1200" baseline="0" dirty="0">
              <a:solidFill>
                <a:schemeClr val="bg1"/>
              </a:solidFill>
            </a:rPr>
            <a:t> Definition</a:t>
          </a:r>
          <a:endParaRPr lang="en-US" sz="15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Problem</a:t>
          </a:r>
          <a:r>
            <a:rPr lang="en-US" sz="1500" kern="1200" baseline="0" dirty="0">
              <a:solidFill>
                <a:schemeClr val="bg1"/>
              </a:solidFill>
            </a:rPr>
            <a:t> Definition</a:t>
          </a:r>
          <a:endParaRPr lang="en-US" sz="15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Problem</a:t>
          </a:r>
          <a:r>
            <a:rPr lang="en-US" sz="1500" kern="1200" baseline="0" dirty="0">
              <a:solidFill>
                <a:schemeClr val="bg1"/>
              </a:solidFill>
            </a:rPr>
            <a:t> Definition</a:t>
          </a:r>
          <a:endParaRPr lang="en-US" sz="15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70231"/>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70231"/>
        <a:ext cx="1698447" cy="1026000"/>
      </dsp:txXfrm>
    </dsp:sp>
    <dsp:sp modelId="{D61781AF-B201-45B6-B7D0-FD48DAFCFC63}">
      <dsp:nvSpPr>
        <dsp:cNvPr id="0" name=""/>
        <dsp:cNvSpPr/>
      </dsp:nvSpPr>
      <dsp:spPr>
        <a:xfrm>
          <a:off x="2268" y="2624481"/>
          <a:ext cx="2616995"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24481"/>
        <a:ext cx="2616995" cy="812250"/>
      </dsp:txXfrm>
    </dsp:sp>
    <dsp:sp modelId="{A862161F-454E-4CE2-9FF5-D5EF34EE9DAC}">
      <dsp:nvSpPr>
        <dsp:cNvPr id="0" name=""/>
        <dsp:cNvSpPr/>
      </dsp:nvSpPr>
      <dsp:spPr>
        <a:xfrm>
          <a:off x="2994436" y="1470231"/>
          <a:ext cx="2724447" cy="1026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Evidence</a:t>
          </a:r>
        </a:p>
        <a:p>
          <a:pPr marL="0" lvl="0" indent="0" algn="ctr" defTabSz="844550">
            <a:lnSpc>
              <a:spcPct val="90000"/>
            </a:lnSpc>
            <a:spcBef>
              <a:spcPct val="0"/>
            </a:spcBef>
            <a:spcAft>
              <a:spcPct val="35000"/>
            </a:spcAft>
            <a:buNone/>
          </a:pPr>
          <a:r>
            <a:rPr lang="en-US" sz="1900" kern="1200" dirty="0"/>
            <a:t>Evaluation</a:t>
          </a:r>
        </a:p>
      </dsp:txBody>
      <dsp:txXfrm>
        <a:off x="3507436" y="1470231"/>
        <a:ext cx="1698447" cy="1026000"/>
      </dsp:txXfrm>
    </dsp:sp>
    <dsp:sp modelId="{9254F20E-E520-42B6-B5EE-3A3D532C5400}">
      <dsp:nvSpPr>
        <dsp:cNvPr id="0" name=""/>
        <dsp:cNvSpPr/>
      </dsp:nvSpPr>
      <dsp:spPr>
        <a:xfrm>
          <a:off x="5502883" y="1470231"/>
          <a:ext cx="2724447" cy="1026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Dissemination</a:t>
          </a:r>
        </a:p>
      </dsp:txBody>
      <dsp:txXfrm>
        <a:off x="6015883" y="1470231"/>
        <a:ext cx="1698447" cy="1026000"/>
      </dsp:txXfrm>
    </dsp:sp>
    <dsp:sp modelId="{BA1CBCCE-3082-4D59-B56E-75F660CBB1D2}">
      <dsp:nvSpPr>
        <dsp:cNvPr id="0" name=""/>
        <dsp:cNvSpPr/>
      </dsp:nvSpPr>
      <dsp:spPr>
        <a:xfrm>
          <a:off x="5502883" y="2624481"/>
          <a:ext cx="2179558"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24481"/>
        <a:ext cx="2179558" cy="812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70231"/>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70231"/>
        <a:ext cx="1698447" cy="1026000"/>
      </dsp:txXfrm>
    </dsp:sp>
    <dsp:sp modelId="{D61781AF-B201-45B6-B7D0-FD48DAFCFC63}">
      <dsp:nvSpPr>
        <dsp:cNvPr id="0" name=""/>
        <dsp:cNvSpPr/>
      </dsp:nvSpPr>
      <dsp:spPr>
        <a:xfrm>
          <a:off x="2268" y="2624481"/>
          <a:ext cx="2616995"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24481"/>
        <a:ext cx="2616995" cy="812250"/>
      </dsp:txXfrm>
    </dsp:sp>
    <dsp:sp modelId="{A862161F-454E-4CE2-9FF5-D5EF34EE9DAC}">
      <dsp:nvSpPr>
        <dsp:cNvPr id="0" name=""/>
        <dsp:cNvSpPr/>
      </dsp:nvSpPr>
      <dsp:spPr>
        <a:xfrm>
          <a:off x="2994436" y="1470231"/>
          <a:ext cx="2724447" cy="1026000"/>
        </a:xfrm>
        <a:prstGeom prst="chevron">
          <a:avLst/>
        </a:prstGeom>
        <a:solidFill>
          <a:schemeClr val="bg1">
            <a:lumMod val="85000"/>
          </a:schemeClr>
        </a:solidFill>
        <a:ln>
          <a:solidFill>
            <a:schemeClr val="bg1">
              <a:lumMod val="8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Evidence</a:t>
          </a:r>
        </a:p>
        <a:p>
          <a:pPr marL="0" lvl="0" indent="0" algn="ctr" defTabSz="844550">
            <a:lnSpc>
              <a:spcPct val="90000"/>
            </a:lnSpc>
            <a:spcBef>
              <a:spcPct val="0"/>
            </a:spcBef>
            <a:spcAft>
              <a:spcPct val="35000"/>
            </a:spcAft>
            <a:buNone/>
          </a:pPr>
          <a:r>
            <a:rPr lang="en-US" sz="1900" kern="1200" dirty="0">
              <a:solidFill>
                <a:schemeClr val="tx1"/>
              </a:solidFill>
            </a:rPr>
            <a:t>Evaluation</a:t>
          </a:r>
        </a:p>
      </dsp:txBody>
      <dsp:txXfrm>
        <a:off x="3507436" y="1470231"/>
        <a:ext cx="1698447" cy="1026000"/>
      </dsp:txXfrm>
    </dsp:sp>
    <dsp:sp modelId="{9254F20E-E520-42B6-B5EE-3A3D532C5400}">
      <dsp:nvSpPr>
        <dsp:cNvPr id="0" name=""/>
        <dsp:cNvSpPr/>
      </dsp:nvSpPr>
      <dsp:spPr>
        <a:xfrm>
          <a:off x="5502883" y="1470231"/>
          <a:ext cx="2724447" cy="1026000"/>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Evidence</a:t>
          </a:r>
        </a:p>
        <a:p>
          <a:pPr marL="0" lvl="0" indent="0" algn="ctr" defTabSz="844550">
            <a:lnSpc>
              <a:spcPct val="90000"/>
            </a:lnSpc>
            <a:spcBef>
              <a:spcPct val="0"/>
            </a:spcBef>
            <a:spcAft>
              <a:spcPct val="35000"/>
            </a:spcAft>
            <a:buNone/>
          </a:pPr>
          <a:r>
            <a:rPr lang="en-US" sz="1900" kern="1200" dirty="0">
              <a:solidFill>
                <a:schemeClr val="tx1"/>
              </a:solidFill>
            </a:rPr>
            <a:t>Dissemination</a:t>
          </a:r>
        </a:p>
      </dsp:txBody>
      <dsp:txXfrm>
        <a:off x="6015883" y="1470231"/>
        <a:ext cx="1698447" cy="1026000"/>
      </dsp:txXfrm>
    </dsp:sp>
    <dsp:sp modelId="{BA1CBCCE-3082-4D59-B56E-75F660CBB1D2}">
      <dsp:nvSpPr>
        <dsp:cNvPr id="0" name=""/>
        <dsp:cNvSpPr/>
      </dsp:nvSpPr>
      <dsp:spPr>
        <a:xfrm>
          <a:off x="5502883" y="2624481"/>
          <a:ext cx="2179558"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24481"/>
        <a:ext cx="2179558" cy="812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Problem</a:t>
          </a:r>
          <a:r>
            <a:rPr lang="en-US" sz="1500" kern="1200" baseline="0" dirty="0">
              <a:solidFill>
                <a:schemeClr val="bg1"/>
              </a:solidFill>
            </a:rPr>
            <a:t> Definition</a:t>
          </a:r>
          <a:endParaRPr lang="en-US" sz="15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External</a:t>
          </a:r>
          <a:r>
            <a:rPr lang="en-US" sz="1400" kern="1200" baseline="0" dirty="0">
              <a:solidFill>
                <a:schemeClr val="tx1"/>
              </a:solidFill>
              <a:effectLst>
                <a:reflection stA="45000" endPos="0" dist="50800" dir="5400000" sy="-100000" algn="bl" rotWithShape="0"/>
              </a:effectLst>
            </a:rPr>
            <a:t> Validation</a:t>
          </a:r>
          <a:r>
            <a:rPr lang="en-US" sz="1400" kern="1200" dirty="0">
              <a:solidFill>
                <a:schemeClr val="tx1"/>
              </a:solidFill>
              <a:effectLst>
                <a:reflection stA="45000" endPos="0" dist="50800" dir="5400000" sy="-100000" algn="bl" rotWithShape="0"/>
              </a:effectLst>
            </a:rPr>
            <a:t> </a:t>
          </a:r>
          <a:endParaRPr lang="en-US" sz="700" kern="1200" dirty="0">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70231"/>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70231"/>
        <a:ext cx="1698447" cy="1026000"/>
      </dsp:txXfrm>
    </dsp:sp>
    <dsp:sp modelId="{D61781AF-B201-45B6-B7D0-FD48DAFCFC63}">
      <dsp:nvSpPr>
        <dsp:cNvPr id="0" name=""/>
        <dsp:cNvSpPr/>
      </dsp:nvSpPr>
      <dsp:spPr>
        <a:xfrm>
          <a:off x="2268" y="2624481"/>
          <a:ext cx="2616995"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24481"/>
        <a:ext cx="2616995" cy="812250"/>
      </dsp:txXfrm>
    </dsp:sp>
    <dsp:sp modelId="{A862161F-454E-4CE2-9FF5-D5EF34EE9DAC}">
      <dsp:nvSpPr>
        <dsp:cNvPr id="0" name=""/>
        <dsp:cNvSpPr/>
      </dsp:nvSpPr>
      <dsp:spPr>
        <a:xfrm>
          <a:off x="2994436" y="1470231"/>
          <a:ext cx="2724447" cy="1026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Evidence</a:t>
          </a:r>
        </a:p>
        <a:p>
          <a:pPr marL="0" lvl="0" indent="0" algn="ctr" defTabSz="844550">
            <a:lnSpc>
              <a:spcPct val="90000"/>
            </a:lnSpc>
            <a:spcBef>
              <a:spcPct val="0"/>
            </a:spcBef>
            <a:spcAft>
              <a:spcPct val="35000"/>
            </a:spcAft>
            <a:buNone/>
          </a:pPr>
          <a:r>
            <a:rPr lang="en-US" sz="1900" kern="1200" dirty="0"/>
            <a:t>Evaluation</a:t>
          </a:r>
        </a:p>
      </dsp:txBody>
      <dsp:txXfrm>
        <a:off x="3507436" y="1470231"/>
        <a:ext cx="1698447" cy="1026000"/>
      </dsp:txXfrm>
    </dsp:sp>
    <dsp:sp modelId="{9254F20E-E520-42B6-B5EE-3A3D532C5400}">
      <dsp:nvSpPr>
        <dsp:cNvPr id="0" name=""/>
        <dsp:cNvSpPr/>
      </dsp:nvSpPr>
      <dsp:spPr>
        <a:xfrm>
          <a:off x="5502883" y="1470231"/>
          <a:ext cx="2724447" cy="1026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Dissemination</a:t>
          </a:r>
        </a:p>
      </dsp:txBody>
      <dsp:txXfrm>
        <a:off x="6015883" y="1470231"/>
        <a:ext cx="1698447" cy="1026000"/>
      </dsp:txXfrm>
    </dsp:sp>
    <dsp:sp modelId="{BA1CBCCE-3082-4D59-B56E-75F660CBB1D2}">
      <dsp:nvSpPr>
        <dsp:cNvPr id="0" name=""/>
        <dsp:cNvSpPr/>
      </dsp:nvSpPr>
      <dsp:spPr>
        <a:xfrm>
          <a:off x="5502883" y="2624481"/>
          <a:ext cx="2179558" cy="81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24481"/>
        <a:ext cx="2179558" cy="8122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5">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6">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2">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3">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4">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1"/>
            <a:ext cx="3037839" cy="46481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1"/>
            <a:ext cx="3037839" cy="464819"/>
          </a:xfrm>
          <a:prstGeom prst="rect">
            <a:avLst/>
          </a:prstGeom>
          <a:noFill/>
          <a:ln>
            <a:noFill/>
          </a:ln>
        </p:spPr>
        <p:txBody>
          <a:bodyPr lIns="91410" tIns="91410" rIns="91410" bIns="91410"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0" y="4415790"/>
            <a:ext cx="5608319" cy="418337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8"/>
            <a:ext cx="3037839" cy="464819"/>
          </a:xfrm>
          <a:prstGeom prst="rect">
            <a:avLst/>
          </a:prstGeom>
          <a:noFill/>
          <a:ln>
            <a:noFill/>
          </a:ln>
        </p:spPr>
        <p:txBody>
          <a:bodyPr lIns="91410" tIns="91410" rIns="91410" bIns="91410"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8"/>
            <a:ext cx="3037839" cy="464819"/>
          </a:xfrm>
          <a:prstGeom prst="rect">
            <a:avLst/>
          </a:prstGeom>
          <a:noFill/>
          <a:ln>
            <a:noFill/>
          </a:ln>
        </p:spPr>
        <p:txBody>
          <a:bodyPr lIns="93160" tIns="46567" rIns="93160" bIns="46567" anchor="b" anchorCtr="0">
            <a:noAutofit/>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40781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90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Unfortunately, the more recent reviews on prediction models show that there is still a lot of room for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 -&gt; see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many more reviews in disease area’s that discuss the same shortcomings.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43</a:t>
            </a:fld>
            <a:endParaRPr lang="en-US"/>
          </a:p>
        </p:txBody>
      </p:sp>
    </p:spTree>
    <p:extLst>
      <p:ext uri="{BB962C8B-B14F-4D97-AF65-F5344CB8AC3E}">
        <p14:creationId xmlns:p14="http://schemas.microsoft.com/office/powerpoint/2010/main" val="16814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Often these studies have methodological issues, for example inadequate training and testing of the model or missing rationale for the model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Almost all these models are trained on a small set of features selected using a knowledge driven approach. We believe it would be better to include all the prior information available in the medical record and let the algorithm select the best for prediction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Dissemination of the model and results is also often suboptimal, for example the full model is not shared which makes it impossible for others to apply the model, or results do not contain the necessary performance measures.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Assessment of portability of the models is often not include in the paper. How well does this model perform on other datasets than used for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few clinical impact studies have been performed in which the clinical usefulness is assessed. This is a very challenging task.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 is that relatively few prediction models are really used in clinical practice.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44</a:t>
            </a:fld>
            <a:endParaRPr lang="en-US"/>
          </a:p>
        </p:txBody>
      </p:sp>
    </p:spTree>
    <p:extLst>
      <p:ext uri="{BB962C8B-B14F-4D97-AF65-F5344CB8AC3E}">
        <p14:creationId xmlns:p14="http://schemas.microsoft.com/office/powerpoint/2010/main" val="5333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think</a:t>
            </a:r>
            <a:r>
              <a:rPr lang="en-US" baseline="0" dirty="0"/>
              <a:t> we can contribute in this interesting research field.</a:t>
            </a:r>
          </a:p>
          <a:p>
            <a:endParaRPr lang="en-US" baseline="0" dirty="0"/>
          </a:p>
          <a:p>
            <a:r>
              <a:rPr lang="en-US" dirty="0"/>
              <a:t>Read statement.</a:t>
            </a:r>
          </a:p>
          <a:p>
            <a:endParaRPr lang="en-US" dirty="0"/>
          </a:p>
          <a:p>
            <a:r>
              <a:rPr lang="en-US" dirty="0"/>
              <a:t>I</a:t>
            </a:r>
            <a:r>
              <a:rPr lang="en-US" baseline="0" dirty="0"/>
              <a:t> like to highlight a couple of words in this statement.</a:t>
            </a:r>
          </a:p>
          <a:p>
            <a:endParaRPr lang="en-US" baseline="0" dirty="0"/>
          </a:p>
          <a:p>
            <a:r>
              <a:rPr lang="en-US" baseline="0" dirty="0"/>
              <a:t>We think it is crucial to move the field that systematic processes are applied following best-practices that have been agreed upon a priori. This does not only refer to standardized tools for model development and validation but is also refers to best-practices for model and result dissemination.</a:t>
            </a:r>
          </a:p>
          <a:p>
            <a:endParaRPr lang="en-US" baseline="0" dirty="0"/>
          </a:p>
          <a:p>
            <a:r>
              <a:rPr lang="en-US" baseline="0" dirty="0"/>
              <a:t>We want to facilitate large-scale model development. This refers to the large populations that are available but even more so the the large amount of information in the clinical data. We want to build prediction models leveraging the full health record using a data driven approach.</a:t>
            </a:r>
          </a:p>
          <a:p>
            <a:endParaRPr lang="en-US" baseline="0" dirty="0"/>
          </a:p>
          <a:p>
            <a:r>
              <a:rPr lang="en-US" baseline="0" dirty="0"/>
              <a:t>In the next slides I will take you through the process of Evidence Generation (how to develop the models?), Evidence Evaluation (how to evaluate the models?), Evidence Dissemination (how to share the results and models?). I will give you insight in our best-practices and will give you the necessary background to understand the results of proof of concept study.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45</a:t>
            </a:fld>
            <a:endParaRPr lang="en-US"/>
          </a:p>
        </p:txBody>
      </p:sp>
    </p:spTree>
    <p:extLst>
      <p:ext uri="{BB962C8B-B14F-4D97-AF65-F5344CB8AC3E}">
        <p14:creationId xmlns:p14="http://schemas.microsoft.com/office/powerpoint/2010/main" val="693408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the first step</a:t>
            </a:r>
            <a:r>
              <a:rPr lang="en-US" baseline="0" dirty="0"/>
              <a:t> is a clear problem definition, i.e. a study protocol needs to be shared that unambiguously pre-specifies the planned analyses. This enables full transparency and reproducibility of the study. In OHDSI open-source is therefore the standard, all code is shared through a </a:t>
            </a:r>
            <a:r>
              <a:rPr lang="en-US" baseline="0" dirty="0" err="1"/>
              <a:t>Github</a:t>
            </a:r>
            <a:r>
              <a:rPr lang="en-US" baseline="0" dirty="0"/>
              <a:t> repository and a new study is launched to the OHDSI data network by posting the the study protocol in an online repository.</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47</a:t>
            </a:fld>
            <a:endParaRPr lang="en-US"/>
          </a:p>
        </p:txBody>
      </p:sp>
    </p:spTree>
    <p:extLst>
      <p:ext uri="{BB962C8B-B14F-4D97-AF65-F5344CB8AC3E}">
        <p14:creationId xmlns:p14="http://schemas.microsoft.com/office/powerpoint/2010/main" val="523508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have been developed</a:t>
            </a:r>
            <a:r>
              <a:rPr lang="en-US" baseline="0" dirty="0"/>
              <a:t> to extract data for all patients in a certain cohort of interest. This R-package called </a:t>
            </a:r>
            <a:r>
              <a:rPr lang="en-US" baseline="0" dirty="0" err="1"/>
              <a:t>FeatureExtraction</a:t>
            </a:r>
            <a:r>
              <a:rPr lang="en-US" baseline="0" dirty="0"/>
              <a:t> allows for feature selection, </a:t>
            </a:r>
            <a:r>
              <a:rPr lang="en-US" baseline="0" dirty="0" err="1"/>
              <a:t>e.g</a:t>
            </a:r>
            <a:r>
              <a:rPr lang="en-US" baseline="0" dirty="0"/>
              <a:t> by domain (drugs, conditions, measurements </a:t>
            </a:r>
            <a:r>
              <a:rPr lang="en-US" baseline="0" dirty="0" err="1"/>
              <a:t>etc</a:t>
            </a:r>
            <a:r>
              <a:rPr lang="en-US" baseline="0" dirty="0"/>
              <a:t>)</a:t>
            </a:r>
          </a:p>
          <a:p>
            <a:endParaRPr lang="en-US" dirty="0"/>
          </a:p>
          <a:p>
            <a:r>
              <a:rPr lang="en-US" dirty="0"/>
              <a:t>Data </a:t>
            </a:r>
            <a:r>
              <a:rPr lang="en-US" baseline="0" dirty="0"/>
              <a:t>characterization and cleaning are important. As explained in the presentation of Patrick data characterization should be the initial step of every study to gain insight in the available data.</a:t>
            </a:r>
          </a:p>
          <a:p>
            <a:endParaRPr lang="en-US" baseline="0" dirty="0"/>
          </a:p>
          <a:p>
            <a:r>
              <a:rPr lang="en-US" baseline="0" dirty="0"/>
              <a:t>Data cleaning is often needed to handing outliers in the data and proper handling of missing values.</a:t>
            </a:r>
          </a:p>
        </p:txBody>
      </p:sp>
      <p:sp>
        <p:nvSpPr>
          <p:cNvPr id="4" name="Slide Number Placeholder 3"/>
          <p:cNvSpPr>
            <a:spLocks noGrp="1"/>
          </p:cNvSpPr>
          <p:nvPr>
            <p:ph type="sldNum" sz="quarter" idx="10"/>
          </p:nvPr>
        </p:nvSpPr>
        <p:spPr/>
        <p:txBody>
          <a:bodyPr/>
          <a:lstStyle/>
          <a:p>
            <a:fld id="{63BC1513-AF94-E64E-BFBD-0B639BEBF94A}" type="slidenum">
              <a:rPr lang="en-US" smtClean="0"/>
              <a:t>48</a:t>
            </a:fld>
            <a:endParaRPr lang="en-US"/>
          </a:p>
        </p:txBody>
      </p:sp>
    </p:spTree>
    <p:extLst>
      <p:ext uri="{BB962C8B-B14F-4D97-AF65-F5344CB8AC3E}">
        <p14:creationId xmlns:p14="http://schemas.microsoft.com/office/powerpoint/2010/main" val="7069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have been developed</a:t>
            </a:r>
            <a:r>
              <a:rPr lang="en-US" baseline="0" dirty="0"/>
              <a:t> to extract data for all patients in a certain cohort of interest. This R-package called </a:t>
            </a:r>
            <a:r>
              <a:rPr lang="en-US" baseline="0" dirty="0" err="1"/>
              <a:t>FeatureExtraction</a:t>
            </a:r>
            <a:r>
              <a:rPr lang="en-US" baseline="0" dirty="0"/>
              <a:t> allows for feature selection, </a:t>
            </a:r>
            <a:r>
              <a:rPr lang="en-US" baseline="0" dirty="0" err="1"/>
              <a:t>e.g</a:t>
            </a:r>
            <a:r>
              <a:rPr lang="en-US" baseline="0" dirty="0"/>
              <a:t> by domain (drugs, conditions, measurements </a:t>
            </a:r>
            <a:r>
              <a:rPr lang="en-US" baseline="0" dirty="0" err="1"/>
              <a:t>etc</a:t>
            </a:r>
            <a:r>
              <a:rPr lang="en-US" baseline="0" dirty="0"/>
              <a:t>)</a:t>
            </a:r>
          </a:p>
          <a:p>
            <a:endParaRPr lang="en-US" dirty="0"/>
          </a:p>
          <a:p>
            <a:r>
              <a:rPr lang="en-US" dirty="0"/>
              <a:t>Data </a:t>
            </a:r>
            <a:r>
              <a:rPr lang="en-US" baseline="0" dirty="0"/>
              <a:t>characterization and cleaning are important. As explained in the presentation of Patrick data characterization should be the initial step of every study to gain insight in the available data.</a:t>
            </a:r>
          </a:p>
          <a:p>
            <a:endParaRPr lang="en-US" baseline="0" dirty="0"/>
          </a:p>
          <a:p>
            <a:r>
              <a:rPr lang="en-US" baseline="0" dirty="0"/>
              <a:t>Data cleaning is often needed to handing outliers in the data and proper handling of missing values.</a:t>
            </a:r>
          </a:p>
        </p:txBody>
      </p:sp>
      <p:sp>
        <p:nvSpPr>
          <p:cNvPr id="4" name="Slide Number Placeholder 3"/>
          <p:cNvSpPr>
            <a:spLocks noGrp="1"/>
          </p:cNvSpPr>
          <p:nvPr>
            <p:ph type="sldNum" sz="quarter" idx="10"/>
          </p:nvPr>
        </p:nvSpPr>
        <p:spPr/>
        <p:txBody>
          <a:bodyPr/>
          <a:lstStyle/>
          <a:p>
            <a:fld id="{63BC1513-AF94-E64E-BFBD-0B639BEBF94A}" type="slidenum">
              <a:rPr lang="en-US" smtClean="0"/>
              <a:t>49</a:t>
            </a:fld>
            <a:endParaRPr lang="en-US"/>
          </a:p>
        </p:txBody>
      </p:sp>
    </p:spTree>
    <p:extLst>
      <p:ext uri="{BB962C8B-B14F-4D97-AF65-F5344CB8AC3E}">
        <p14:creationId xmlns:p14="http://schemas.microsoft.com/office/powerpoint/2010/main" val="96508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blocks</a:t>
            </a:r>
            <a:r>
              <a:rPr lang="en-US" baseline="0" dirty="0"/>
              <a:t> of</a:t>
            </a:r>
            <a:r>
              <a:rPr lang="en-US" dirty="0"/>
              <a:t> model development consist of </a:t>
            </a:r>
            <a:r>
              <a:rPr lang="en-US" baseline="0" dirty="0"/>
              <a:t>model </a:t>
            </a:r>
            <a:r>
              <a:rPr lang="en-US" baseline="0" dirty="0" err="1"/>
              <a:t>trainin</a:t>
            </a:r>
            <a:r>
              <a:rPr lang="en-US" baseline="0" dirty="0"/>
              <a:t> and internal validation. I will now dive deeper in these steps to give you the necessary background to understand the experiment that we have performed as a proof of concept in the patients with Pharmaceutically Treated Depression.</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50</a:t>
            </a:fld>
            <a:endParaRPr lang="en-US"/>
          </a:p>
        </p:txBody>
      </p:sp>
    </p:spTree>
    <p:extLst>
      <p:ext uri="{BB962C8B-B14F-4D97-AF65-F5344CB8AC3E}">
        <p14:creationId xmlns:p14="http://schemas.microsoft.com/office/powerpoint/2010/main" val="1847605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a:t>
            </a:r>
            <a:r>
              <a:rPr lang="en-US" baseline="0" dirty="0"/>
              <a:t> the prediction problem is show again. (repeat problem)</a:t>
            </a:r>
          </a:p>
          <a:p>
            <a:endParaRPr lang="en-US" baseline="0" dirty="0"/>
          </a:p>
          <a:p>
            <a:r>
              <a:rPr lang="en-US" baseline="0" dirty="0"/>
              <a:t>This initiates the follow questions</a:t>
            </a:r>
            <a:r>
              <a:rPr lang="is-IS" baseline="0" dirty="0"/>
              <a:t>… see slide</a:t>
            </a:r>
          </a:p>
          <a:p>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51</a:t>
            </a:fld>
            <a:endParaRPr lang="en-US"/>
          </a:p>
        </p:txBody>
      </p:sp>
    </p:spTree>
    <p:extLst>
      <p:ext uri="{BB962C8B-B14F-4D97-AF65-F5344CB8AC3E}">
        <p14:creationId xmlns:p14="http://schemas.microsoft.com/office/powerpoint/2010/main" val="25470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machine learning algorithms exist that could be trained for our prediction task.</a:t>
            </a:r>
          </a:p>
          <a:p>
            <a:endParaRPr lang="en-US" baseline="0" dirty="0"/>
          </a:p>
          <a:p>
            <a:r>
              <a:rPr lang="en-US" baseline="0" dirty="0"/>
              <a:t>As I mentioned before we believe multiple model types should be trained and evaluated and no a-priori choice should be made.</a:t>
            </a:r>
          </a:p>
          <a:p>
            <a:endParaRPr lang="en-US" baseline="0" dirty="0"/>
          </a:p>
          <a:p>
            <a:r>
              <a:rPr lang="en-US" baseline="0" dirty="0"/>
              <a:t>I will now give you a little bit of background on these 4 models.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52</a:t>
            </a:fld>
            <a:endParaRPr lang="en-US"/>
          </a:p>
        </p:txBody>
      </p:sp>
    </p:spTree>
    <p:extLst>
      <p:ext uri="{BB962C8B-B14F-4D97-AF65-F5344CB8AC3E}">
        <p14:creationId xmlns:p14="http://schemas.microsoft.com/office/powerpoint/2010/main" val="28992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machine learning algorithms exist that could be trained for our prediction task.</a:t>
            </a:r>
          </a:p>
          <a:p>
            <a:endParaRPr lang="en-US" baseline="0" dirty="0"/>
          </a:p>
          <a:p>
            <a:r>
              <a:rPr lang="en-US" baseline="0" dirty="0"/>
              <a:t>As I mentioned before we believe multiple model types should be trained and evaluated and no a-priori choice should be made.</a:t>
            </a:r>
          </a:p>
          <a:p>
            <a:endParaRPr lang="en-US" baseline="0" dirty="0"/>
          </a:p>
          <a:p>
            <a:r>
              <a:rPr lang="en-US" baseline="0" dirty="0"/>
              <a:t>I will now give you a little bit of background on these 4 models.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53</a:t>
            </a:fld>
            <a:endParaRPr lang="en-US"/>
          </a:p>
        </p:txBody>
      </p:sp>
    </p:spTree>
    <p:extLst>
      <p:ext uri="{BB962C8B-B14F-4D97-AF65-F5344CB8AC3E}">
        <p14:creationId xmlns:p14="http://schemas.microsoft.com/office/powerpoint/2010/main" val="82903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soe</a:t>
            </a:r>
            <a:r>
              <a:rPr lang="en-US" dirty="0"/>
              <a:t> </a:t>
            </a:r>
          </a:p>
        </p:txBody>
      </p:sp>
      <p:sp>
        <p:nvSpPr>
          <p:cNvPr id="4" name="Slide Number Placeholder 3"/>
          <p:cNvSpPr>
            <a:spLocks noGrp="1"/>
          </p:cNvSpPr>
          <p:nvPr>
            <p:ph type="sldNum" sz="quarter" idx="10"/>
          </p:nvPr>
        </p:nvSpPr>
        <p:spPr/>
        <p:txBody>
          <a:bodyPr/>
          <a:lstStyle/>
          <a:p>
            <a:fld id="{168B8B24-C68C-2A41-AFEA-8D1C287B77DC}" type="slidenum">
              <a:rPr lang="nl-NL" altLang="en-US" smtClean="0"/>
              <a:pPr/>
              <a:t>26</a:t>
            </a:fld>
            <a:endParaRPr lang="nl-NL" altLang="en-US"/>
          </a:p>
        </p:txBody>
      </p:sp>
    </p:spTree>
    <p:extLst>
      <p:ext uri="{BB962C8B-B14F-4D97-AF65-F5344CB8AC3E}">
        <p14:creationId xmlns:p14="http://schemas.microsoft.com/office/powerpoint/2010/main" val="82429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 do we asses the performance of our models?</a:t>
            </a:r>
          </a:p>
          <a:p>
            <a:endParaRPr lang="en-US" baseline="0" dirty="0"/>
          </a:p>
          <a:p>
            <a:r>
              <a:rPr lang="en-US" baseline="0" dirty="0"/>
              <a:t>See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56</a:t>
            </a:fld>
            <a:endParaRPr lang="en-US"/>
          </a:p>
        </p:txBody>
      </p:sp>
    </p:spTree>
    <p:extLst>
      <p:ext uri="{BB962C8B-B14F-4D97-AF65-F5344CB8AC3E}">
        <p14:creationId xmlns:p14="http://schemas.microsoft.com/office/powerpoint/2010/main" val="142177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following the animation of elements.</a:t>
            </a:r>
          </a:p>
          <a:p>
            <a:endParaRPr lang="en-US" baseline="0" dirty="0"/>
          </a:p>
          <a:p>
            <a:r>
              <a:rPr lang="en-US" baseline="0" dirty="0"/>
              <a:t>We have taken the simple example of BMI &gt; threshold but exactly the same applies to more complex models that consist of many parameters and produce a probability distribution for both classes.</a:t>
            </a:r>
          </a:p>
          <a:p>
            <a:endParaRPr lang="en-US" baseline="0" dirty="0"/>
          </a:p>
          <a:p>
            <a:r>
              <a:rPr lang="en-US" baseline="0" dirty="0"/>
              <a:t>The better we can separate the two distributions the better we are able to discriminate.</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57</a:t>
            </a:fld>
            <a:endParaRPr lang="en-US"/>
          </a:p>
        </p:txBody>
      </p:sp>
    </p:spTree>
    <p:extLst>
      <p:ext uri="{BB962C8B-B14F-4D97-AF65-F5344CB8AC3E}">
        <p14:creationId xmlns:p14="http://schemas.microsoft.com/office/powerpoint/2010/main" val="206600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plot the FPR against the TPR in a so-called Receiver Operator Curve (ROC)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See slide. Talk through</a:t>
            </a:r>
            <a:r>
              <a:rPr lang="en-US" baseline="0" dirty="0"/>
              <a:t> the animation (Press play and let it finish until the full overlap)</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58</a:t>
            </a:fld>
            <a:endParaRPr lang="en-US"/>
          </a:p>
        </p:txBody>
      </p:sp>
    </p:spTree>
    <p:extLst>
      <p:ext uri="{BB962C8B-B14F-4D97-AF65-F5344CB8AC3E}">
        <p14:creationId xmlns:p14="http://schemas.microsoft.com/office/powerpoint/2010/main" val="105045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is the</a:t>
            </a:r>
            <a:r>
              <a:rPr lang="en-US" baseline="0" dirty="0"/>
              <a:t> second important measure to asses. It determines how close the estimated probabilities are to the observed probabilities. This plot shows the average predicted risk in deciles and the observed Risk in those subsets. Ideally the calibration follows the dotted diagonal line.</a:t>
            </a:r>
          </a:p>
          <a:p>
            <a:endParaRPr lang="en-US" baseline="0" dirty="0"/>
          </a:p>
          <a:p>
            <a:r>
              <a:rPr lang="en-US" baseline="0" dirty="0"/>
              <a:t>A calibration line is fitted through the points and the slope indicates if there is overall a too low (&lt;1) or too high (&gt;1) average predicted risk.</a:t>
            </a:r>
          </a:p>
          <a:p>
            <a:endParaRPr lang="en-US" baseline="0" dirty="0"/>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60</a:t>
            </a:fld>
            <a:endParaRPr lang="en-US"/>
          </a:p>
        </p:txBody>
      </p:sp>
    </p:spTree>
    <p:extLst>
      <p:ext uri="{BB962C8B-B14F-4D97-AF65-F5344CB8AC3E}">
        <p14:creationId xmlns:p14="http://schemas.microsoft.com/office/powerpoint/2010/main" val="254998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Clearly internal validation is a necessary component for model training but external validation should be the standard. </a:t>
            </a:r>
          </a:p>
          <a:p>
            <a:endParaRPr lang="en-US" baseline="0" dirty="0"/>
          </a:p>
          <a:p>
            <a:r>
              <a:rPr lang="en-US" baseline="0" dirty="0"/>
              <a:t>Transportability of the models can easily be assessed in the OHDSI data network because of the high level of standardization through the OMOP CDM.</a:t>
            </a:r>
          </a:p>
          <a:p>
            <a:endParaRPr lang="en-US" baseline="0" dirty="0"/>
          </a:p>
          <a:p>
            <a:r>
              <a:rPr lang="en-US" baseline="0" dirty="0"/>
              <a:t>We believe this should be the standard for all predictive modelling development.</a:t>
            </a:r>
          </a:p>
          <a:p>
            <a:endParaRPr lang="en-US" baseline="0" dirty="0"/>
          </a:p>
          <a:p>
            <a:r>
              <a:rPr lang="en-US" baseline="0" dirty="0"/>
              <a:t>This also allows training on each population in turn and evaluate on the others not used for training. </a:t>
            </a:r>
          </a:p>
        </p:txBody>
      </p:sp>
      <p:sp>
        <p:nvSpPr>
          <p:cNvPr id="4" name="Slide Number Placeholder 3"/>
          <p:cNvSpPr>
            <a:spLocks noGrp="1"/>
          </p:cNvSpPr>
          <p:nvPr>
            <p:ph type="sldNum" sz="quarter" idx="10"/>
          </p:nvPr>
        </p:nvSpPr>
        <p:spPr/>
        <p:txBody>
          <a:bodyPr/>
          <a:lstStyle/>
          <a:p>
            <a:fld id="{63BC1513-AF94-E64E-BFBD-0B639BEBF94A}" type="slidenum">
              <a:rPr lang="en-US" smtClean="0"/>
              <a:t>61</a:t>
            </a:fld>
            <a:endParaRPr lang="en-US"/>
          </a:p>
        </p:txBody>
      </p:sp>
    </p:spTree>
    <p:extLst>
      <p:ext uri="{BB962C8B-B14F-4D97-AF65-F5344CB8AC3E}">
        <p14:creationId xmlns:p14="http://schemas.microsoft.com/office/powerpoint/2010/main" val="631685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Peopl</a:t>
            </a:r>
            <a:r>
              <a:rPr lang="en-US" baseline="0" dirty="0"/>
              <a:t> are familiar with evaluation, but there is no standardization.</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62</a:t>
            </a:fld>
            <a:endParaRPr lang="en-US"/>
          </a:p>
        </p:txBody>
      </p:sp>
    </p:spTree>
    <p:extLst>
      <p:ext uri="{BB962C8B-B14F-4D97-AF65-F5344CB8AC3E}">
        <p14:creationId xmlns:p14="http://schemas.microsoft.com/office/powerpoint/2010/main" val="49256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See slide.</a:t>
            </a:r>
          </a:p>
          <a:p>
            <a:endParaRPr lang="en-US" baseline="0" dirty="0"/>
          </a:p>
          <a:p>
            <a:r>
              <a:rPr lang="en-US" baseline="0" dirty="0"/>
              <a:t>Dissemination is not only about how to share the results in a publication but also how to share the models etc.</a:t>
            </a:r>
          </a:p>
        </p:txBody>
      </p:sp>
      <p:sp>
        <p:nvSpPr>
          <p:cNvPr id="4" name="Slide Number Placeholder 3"/>
          <p:cNvSpPr>
            <a:spLocks noGrp="1"/>
          </p:cNvSpPr>
          <p:nvPr>
            <p:ph type="sldNum" sz="quarter" idx="10"/>
          </p:nvPr>
        </p:nvSpPr>
        <p:spPr/>
        <p:txBody>
          <a:bodyPr/>
          <a:lstStyle/>
          <a:p>
            <a:fld id="{63BC1513-AF94-E64E-BFBD-0B639BEBF94A}" type="slidenum">
              <a:rPr lang="en-US" smtClean="0"/>
              <a:t>63</a:t>
            </a:fld>
            <a:endParaRPr lang="en-US"/>
          </a:p>
        </p:txBody>
      </p:sp>
    </p:spTree>
    <p:extLst>
      <p:ext uri="{BB962C8B-B14F-4D97-AF65-F5344CB8AC3E}">
        <p14:creationId xmlns:p14="http://schemas.microsoft.com/office/powerpoint/2010/main" val="899075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64</a:t>
            </a:fld>
            <a:endParaRPr lang="en-US"/>
          </a:p>
        </p:txBody>
      </p:sp>
    </p:spTree>
    <p:extLst>
      <p:ext uri="{BB962C8B-B14F-4D97-AF65-F5344CB8AC3E}">
        <p14:creationId xmlns:p14="http://schemas.microsoft.com/office/powerpoint/2010/main" val="1055480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uk-UA" dirty="0"/>
              <a:t>’</a:t>
            </a:r>
            <a:r>
              <a:rPr lang="en-US" dirty="0"/>
              <a:t>s put all we have discussed</a:t>
            </a:r>
            <a:r>
              <a:rPr lang="en-US" baseline="0" dirty="0"/>
              <a:t> until now into practice using real-world data.</a:t>
            </a:r>
          </a:p>
          <a:p>
            <a:endParaRPr lang="en-US" baseline="0" dirty="0"/>
          </a:p>
          <a:p>
            <a:r>
              <a:rPr lang="en-US" baseline="0" dirty="0"/>
              <a:t>I will now show results of the proof of concept study we have performed in patients with Pharmaceutically Treated Depression as introduced in the presentation of Patrick.</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66</a:t>
            </a:fld>
            <a:endParaRPr lang="en-US"/>
          </a:p>
        </p:txBody>
      </p:sp>
    </p:spTree>
    <p:extLst>
      <p:ext uri="{BB962C8B-B14F-4D97-AF65-F5344CB8AC3E}">
        <p14:creationId xmlns:p14="http://schemas.microsoft.com/office/powerpoint/2010/main" val="1333149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a:t>
            </a:r>
            <a:r>
              <a:rPr lang="en-US" baseline="0" dirty="0"/>
              <a:t> our prediction problem more concrete.</a:t>
            </a:r>
          </a:p>
          <a:p>
            <a:endParaRPr lang="en-US" baseline="0" dirty="0"/>
          </a:p>
          <a:p>
            <a:r>
              <a:rPr lang="en-US" baseline="0" dirty="0"/>
              <a:t>Talk through the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67</a:t>
            </a:fld>
            <a:endParaRPr lang="en-US"/>
          </a:p>
        </p:txBody>
      </p:sp>
    </p:spTree>
    <p:extLst>
      <p:ext uri="{BB962C8B-B14F-4D97-AF65-F5344CB8AC3E}">
        <p14:creationId xmlns:p14="http://schemas.microsoft.com/office/powerpoint/2010/main" val="61941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C4B7D9-85E2-4A3E-A806-5A3283E6ECDC}" type="slidenum">
              <a:rPr lang="en-US" altLang="nl-NL"/>
              <a:pPr eaLnBrk="1" hangingPunct="1"/>
              <a:t>27</a:t>
            </a:fld>
            <a:endParaRPr lang="en-US" altLang="nl-NL"/>
          </a:p>
        </p:txBody>
      </p:sp>
      <p:sp>
        <p:nvSpPr>
          <p:cNvPr id="31747" name="Rectangle 2"/>
          <p:cNvSpPr>
            <a:spLocks noGrp="1" noRot="1" noChangeAspect="1" noChangeArrowheads="1" noTextEdit="1"/>
          </p:cNvSpPr>
          <p:nvPr>
            <p:ph type="sldImg"/>
          </p:nvPr>
        </p:nvSpPr>
        <p:spPr>
          <a:xfrm>
            <a:off x="1143000" y="684213"/>
            <a:ext cx="4572000" cy="3429000"/>
          </a:xfrm>
          <a:ln/>
        </p:spPr>
      </p:sp>
      <p:sp>
        <p:nvSpPr>
          <p:cNvPr id="31748"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Doctors</a:t>
            </a:r>
            <a:r>
              <a:rPr lang="en-US" baseline="0" dirty="0"/>
              <a:t> are asked to give predictions on a daily basis as shown in this cartoon of a atrial fibrillation patient with the question “What is my risk of stroke in the next year now I have Atrial fibrillation?”</a:t>
            </a:r>
          </a:p>
          <a:p>
            <a:endParaRPr lang="en-US" baseline="0" dirty="0"/>
          </a:p>
          <a:p>
            <a:pPr eaLnBrk="1" hangingPunct="1"/>
            <a:r>
              <a:rPr lang="nl-NL" altLang="nl-NL" dirty="0" err="1"/>
              <a:t>What</a:t>
            </a:r>
            <a:r>
              <a:rPr lang="nl-NL" altLang="nl-NL" baseline="0" dirty="0"/>
              <a:t> are </a:t>
            </a:r>
            <a:r>
              <a:rPr lang="nl-NL" altLang="nl-NL" baseline="0" dirty="0" err="1"/>
              <a:t>the</a:t>
            </a:r>
            <a:r>
              <a:rPr lang="nl-NL" altLang="nl-NL" baseline="0" dirty="0"/>
              <a:t> options a </a:t>
            </a:r>
            <a:r>
              <a:rPr lang="nl-NL" altLang="nl-NL" baseline="0" dirty="0" err="1"/>
              <a:t>clinician</a:t>
            </a:r>
            <a:r>
              <a:rPr lang="nl-NL" altLang="nl-NL" baseline="0" dirty="0"/>
              <a:t> has </a:t>
            </a:r>
            <a:r>
              <a:rPr lang="nl-NL" altLang="nl-NL" baseline="0" dirty="0" err="1"/>
              <a:t>when</a:t>
            </a:r>
            <a:r>
              <a:rPr lang="nl-NL" altLang="nl-NL" baseline="0" dirty="0"/>
              <a:t> </a:t>
            </a:r>
            <a:r>
              <a:rPr lang="nl-NL" altLang="nl-NL" baseline="0" dirty="0" err="1"/>
              <a:t>confronted</a:t>
            </a:r>
            <a:r>
              <a:rPr lang="nl-NL" altLang="nl-NL" baseline="0" dirty="0"/>
              <a:t> </a:t>
            </a:r>
            <a:r>
              <a:rPr lang="nl-NL" altLang="nl-NL" baseline="0" dirty="0" err="1"/>
              <a:t>with</a:t>
            </a:r>
            <a:r>
              <a:rPr lang="nl-NL" altLang="nl-NL" baseline="0" dirty="0"/>
              <a:t> a </a:t>
            </a:r>
            <a:r>
              <a:rPr lang="nl-NL" altLang="nl-NL" baseline="0" dirty="0" err="1"/>
              <a:t>prediction</a:t>
            </a:r>
            <a:r>
              <a:rPr lang="nl-NL" altLang="nl-NL" baseline="0" dirty="0"/>
              <a:t> question? </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of course </a:t>
            </a:r>
            <a:r>
              <a:rPr lang="nl-NL" altLang="nl-NL" baseline="0" dirty="0" err="1"/>
              <a:t>deny</a:t>
            </a:r>
            <a:r>
              <a:rPr lang="nl-NL" altLang="nl-NL" baseline="0" dirty="0"/>
              <a:t> </a:t>
            </a:r>
            <a:r>
              <a:rPr lang="nl-NL" altLang="nl-NL" baseline="0" dirty="0" err="1"/>
              <a:t>the</a:t>
            </a:r>
            <a:r>
              <a:rPr lang="nl-NL" altLang="nl-NL" baseline="0" dirty="0"/>
              <a:t> </a:t>
            </a:r>
            <a:r>
              <a:rPr lang="nl-NL" altLang="nl-NL" baseline="0" dirty="0" err="1"/>
              <a:t>ability</a:t>
            </a:r>
            <a:r>
              <a:rPr lang="nl-NL" altLang="nl-NL" baseline="0" dirty="0"/>
              <a:t> </a:t>
            </a:r>
            <a:r>
              <a:rPr lang="nl-NL" altLang="nl-NL" baseline="0" dirty="0" err="1"/>
              <a:t>to</a:t>
            </a:r>
            <a:r>
              <a:rPr lang="nl-NL" altLang="nl-NL" baseline="0" dirty="0"/>
              <a:t> </a:t>
            </a:r>
            <a:r>
              <a:rPr lang="nl-NL" altLang="nl-NL" baseline="0" dirty="0" err="1"/>
              <a:t>predict</a:t>
            </a:r>
            <a:r>
              <a:rPr lang="nl-NL" altLang="nl-NL" baseline="0" dirty="0"/>
              <a:t> at </a:t>
            </a:r>
            <a:r>
              <a:rPr lang="nl-NL" altLang="nl-NL" baseline="0" dirty="0" err="1"/>
              <a:t>the</a:t>
            </a:r>
            <a:r>
              <a:rPr lang="nl-NL" altLang="nl-NL" baseline="0" dirty="0"/>
              <a:t> </a:t>
            </a:r>
            <a:r>
              <a:rPr lang="nl-NL" altLang="nl-NL" baseline="0" dirty="0" err="1"/>
              <a:t>individual</a:t>
            </a:r>
            <a:r>
              <a:rPr lang="nl-NL" altLang="nl-NL" baseline="0" dirty="0"/>
              <a:t> </a:t>
            </a:r>
            <a:r>
              <a:rPr lang="nl-NL" altLang="nl-NL" baseline="0" dirty="0" err="1"/>
              <a:t>patient</a:t>
            </a:r>
            <a:r>
              <a:rPr lang="nl-NL" altLang="nl-NL" baseline="0" dirty="0"/>
              <a:t> level </a:t>
            </a:r>
            <a:r>
              <a:rPr lang="nl-NL" altLang="nl-NL" baseline="0" dirty="0" err="1"/>
              <a:t>and</a:t>
            </a:r>
            <a:r>
              <a:rPr lang="nl-NL" altLang="nl-NL" baseline="0" dirty="0"/>
              <a:t>, </a:t>
            </a:r>
            <a:r>
              <a:rPr lang="nl-NL" altLang="nl-NL" baseline="0" dirty="0" err="1"/>
              <a:t>although</a:t>
            </a:r>
            <a:r>
              <a:rPr lang="nl-NL" altLang="nl-NL" baseline="0" dirty="0"/>
              <a:t> </a:t>
            </a:r>
            <a:r>
              <a:rPr lang="nl-NL" altLang="nl-NL" baseline="0" dirty="0" err="1"/>
              <a:t>this</a:t>
            </a:r>
            <a:r>
              <a:rPr lang="nl-NL" altLang="nl-NL" baseline="0" dirty="0"/>
              <a:t> is </a:t>
            </a:r>
            <a:r>
              <a:rPr lang="nl-NL" altLang="nl-NL" baseline="0" dirty="0" err="1"/>
              <a:t>not</a:t>
            </a:r>
            <a:r>
              <a:rPr lang="nl-NL" altLang="nl-NL" baseline="0" dirty="0"/>
              <a:t> </a:t>
            </a:r>
            <a:r>
              <a:rPr lang="nl-NL" altLang="nl-NL" baseline="0" dirty="0" err="1"/>
              <a:t>the</a:t>
            </a:r>
            <a:r>
              <a:rPr lang="nl-NL" altLang="nl-NL" baseline="0" dirty="0"/>
              <a:t> </a:t>
            </a:r>
            <a:r>
              <a:rPr lang="nl-NL" altLang="nl-NL" baseline="0" dirty="0" err="1"/>
              <a:t>answer</a:t>
            </a:r>
            <a:r>
              <a:rPr lang="nl-NL" altLang="nl-NL" baseline="0" dirty="0"/>
              <a:t> </a:t>
            </a:r>
            <a:r>
              <a:rPr lang="nl-NL" altLang="nl-NL" baseline="0" dirty="0" err="1"/>
              <a:t>the</a:t>
            </a:r>
            <a:r>
              <a:rPr lang="nl-NL" altLang="nl-NL" baseline="0" dirty="0"/>
              <a:t> </a:t>
            </a:r>
            <a:r>
              <a:rPr lang="nl-NL" altLang="nl-NL" baseline="0" dirty="0" err="1"/>
              <a:t>patient</a:t>
            </a:r>
            <a:r>
              <a:rPr lang="nl-NL" altLang="nl-NL" baseline="0" dirty="0"/>
              <a:t> wants </a:t>
            </a:r>
            <a:r>
              <a:rPr lang="nl-NL" altLang="nl-NL" baseline="0" dirty="0" err="1"/>
              <a:t>to</a:t>
            </a:r>
            <a:r>
              <a:rPr lang="nl-NL" altLang="nl-NL" baseline="0" dirty="0"/>
              <a:t> </a:t>
            </a:r>
            <a:r>
              <a:rPr lang="nl-NL" altLang="nl-NL" baseline="0" dirty="0" err="1"/>
              <a:t>hear</a:t>
            </a:r>
            <a:r>
              <a:rPr lang="nl-NL" altLang="nl-NL" baseline="0" dirty="0"/>
              <a:t>, </a:t>
            </a:r>
            <a:r>
              <a:rPr lang="nl-NL" altLang="nl-NL" baseline="0" dirty="0" err="1"/>
              <a:t>this</a:t>
            </a:r>
            <a:r>
              <a:rPr lang="nl-NL" altLang="nl-NL" baseline="0" dirty="0"/>
              <a:t> is </a:t>
            </a:r>
            <a:r>
              <a:rPr lang="nl-NL" altLang="nl-NL" baseline="0" dirty="0" err="1"/>
              <a:t>sometimes</a:t>
            </a:r>
            <a:r>
              <a:rPr lang="nl-NL" altLang="nl-NL" baseline="0" dirty="0"/>
              <a:t> </a:t>
            </a:r>
            <a:r>
              <a:rPr lang="nl-NL" altLang="nl-NL" baseline="0" dirty="0" err="1"/>
              <a:t>to</a:t>
            </a:r>
            <a:r>
              <a:rPr lang="nl-NL" altLang="nl-NL" baseline="0" dirty="0"/>
              <a:t> most </a:t>
            </a:r>
            <a:r>
              <a:rPr lang="nl-NL" altLang="nl-NL" baseline="0" dirty="0" err="1"/>
              <a:t>sensible</a:t>
            </a:r>
            <a:r>
              <a:rPr lang="nl-NL" altLang="nl-NL" baseline="0" dirty="0"/>
              <a:t> </a:t>
            </a:r>
            <a:r>
              <a:rPr lang="nl-NL" altLang="nl-NL" baseline="0" dirty="0" err="1"/>
              <a:t>answer</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a:t>
            </a:r>
            <a:r>
              <a:rPr lang="nl-NL" altLang="nl-NL" baseline="0" dirty="0" err="1"/>
              <a:t>also</a:t>
            </a:r>
            <a:r>
              <a:rPr lang="nl-NL" altLang="nl-NL" baseline="0" dirty="0"/>
              <a:t> quote </a:t>
            </a:r>
            <a:r>
              <a:rPr lang="nl-NL" altLang="nl-NL" baseline="0" dirty="0" err="1"/>
              <a:t>an</a:t>
            </a:r>
            <a:r>
              <a:rPr lang="nl-NL" altLang="nl-NL" baseline="0" dirty="0"/>
              <a:t> overall </a:t>
            </a:r>
            <a:r>
              <a:rPr lang="nl-NL" altLang="nl-NL" baseline="0" dirty="0" err="1"/>
              <a:t>average</a:t>
            </a:r>
            <a:r>
              <a:rPr lang="nl-NL" altLang="nl-NL" baseline="0" dirty="0"/>
              <a:t> </a:t>
            </a:r>
            <a:r>
              <a:rPr lang="nl-NL" altLang="nl-NL" baseline="0" dirty="0" err="1"/>
              <a:t>to</a:t>
            </a:r>
            <a:r>
              <a:rPr lang="nl-NL" altLang="nl-NL" baseline="0" dirty="0"/>
              <a:t> </a:t>
            </a:r>
            <a:r>
              <a:rPr lang="nl-NL" altLang="nl-NL" baseline="0" dirty="0" err="1"/>
              <a:t>all</a:t>
            </a:r>
            <a:r>
              <a:rPr lang="nl-NL" altLang="nl-NL" baseline="0" dirty="0"/>
              <a:t> </a:t>
            </a:r>
            <a:r>
              <a:rPr lang="nl-NL" altLang="nl-NL" baseline="0" dirty="0" err="1"/>
              <a:t>patients</a:t>
            </a:r>
            <a:r>
              <a:rPr lang="nl-NL" altLang="nl-NL" baseline="0" dirty="0"/>
              <a:t> </a:t>
            </a:r>
            <a:r>
              <a:rPr lang="nl-NL" altLang="nl-NL" baseline="0" dirty="0" err="1"/>
              <a:t>with</a:t>
            </a:r>
            <a:r>
              <a:rPr lang="nl-NL" altLang="nl-NL" baseline="0" dirty="0"/>
              <a:t> </a:t>
            </a:r>
            <a:r>
              <a:rPr lang="nl-NL" altLang="nl-NL" baseline="0" dirty="0" err="1"/>
              <a:t>same</a:t>
            </a:r>
            <a:r>
              <a:rPr lang="nl-NL" altLang="nl-NL" baseline="0" dirty="0"/>
              <a:t> </a:t>
            </a:r>
            <a:r>
              <a:rPr lang="nl-NL" altLang="nl-NL" baseline="0" dirty="0" err="1"/>
              <a:t>age</a:t>
            </a:r>
            <a:r>
              <a:rPr lang="nl-NL" altLang="nl-NL" baseline="0" dirty="0"/>
              <a:t> </a:t>
            </a:r>
            <a:r>
              <a:rPr lang="nl-NL" altLang="nl-NL" baseline="0" dirty="0" err="1"/>
              <a:t>an</a:t>
            </a:r>
            <a:r>
              <a:rPr lang="nl-NL" altLang="nl-NL" baseline="0" dirty="0"/>
              <a:t> gender, </a:t>
            </a:r>
            <a:r>
              <a:rPr lang="nl-NL" altLang="nl-NL" baseline="0" dirty="0" err="1"/>
              <a:t>which</a:t>
            </a:r>
            <a:r>
              <a:rPr lang="nl-NL" altLang="nl-NL" baseline="0" dirty="0"/>
              <a:t> is </a:t>
            </a:r>
            <a:r>
              <a:rPr lang="nl-NL" altLang="nl-NL" baseline="0" dirty="0" err="1"/>
              <a:t>what</a:t>
            </a:r>
            <a:r>
              <a:rPr lang="nl-NL" altLang="nl-NL" baseline="0" dirty="0"/>
              <a:t> Patrick has </a:t>
            </a:r>
            <a:r>
              <a:rPr lang="nl-NL" altLang="nl-NL" baseline="0" dirty="0" err="1"/>
              <a:t>shown</a:t>
            </a:r>
            <a:r>
              <a:rPr lang="nl-NL" altLang="nl-NL" baseline="0" dirty="0"/>
              <a:t> in his </a:t>
            </a:r>
            <a:r>
              <a:rPr lang="nl-NL" altLang="nl-NL" baseline="0" dirty="0" err="1"/>
              <a:t>presentation</a:t>
            </a:r>
            <a:r>
              <a:rPr lang="nl-NL" altLang="nl-NL" baseline="0" dirty="0"/>
              <a:t> </a:t>
            </a:r>
            <a:r>
              <a:rPr lang="nl-NL" altLang="nl-NL" baseline="0" dirty="0" err="1"/>
              <a:t>about</a:t>
            </a:r>
            <a:r>
              <a:rPr lang="nl-NL" altLang="nl-NL" baseline="0" dirty="0"/>
              <a:t> data </a:t>
            </a:r>
            <a:r>
              <a:rPr lang="nl-NL" altLang="nl-NL" baseline="0" dirty="0" err="1"/>
              <a:t>characterization</a:t>
            </a:r>
            <a:r>
              <a:rPr lang="nl-NL" altLang="nl-NL" baseline="0" dirty="0"/>
              <a:t>.</a:t>
            </a:r>
          </a:p>
          <a:p>
            <a:pPr eaLnBrk="1" hangingPunct="1"/>
            <a:endParaRPr lang="nl-NL" altLang="nl-NL" baseline="0" dirty="0"/>
          </a:p>
          <a:p>
            <a:pPr eaLnBrk="1" hangingPunct="1"/>
            <a:r>
              <a:rPr lang="nl-NL" altLang="nl-NL" baseline="0" dirty="0" err="1"/>
              <a:t>Often</a:t>
            </a:r>
            <a:r>
              <a:rPr lang="nl-NL" altLang="nl-NL" baseline="0" dirty="0"/>
              <a:t> </a:t>
            </a:r>
            <a:r>
              <a:rPr lang="nl-NL" altLang="nl-NL" baseline="0" dirty="0" err="1"/>
              <a:t>the</a:t>
            </a:r>
            <a:r>
              <a:rPr lang="nl-NL" altLang="nl-NL" baseline="0" dirty="0"/>
              <a:t> doctor </a:t>
            </a:r>
            <a:r>
              <a:rPr lang="nl-NL" altLang="nl-NL" baseline="0" dirty="0" err="1"/>
              <a:t>tries</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 </a:t>
            </a:r>
            <a:r>
              <a:rPr lang="nl-NL" altLang="nl-NL" baseline="0" dirty="0" err="1"/>
              <a:t>an</a:t>
            </a:r>
            <a:r>
              <a:rPr lang="nl-NL" altLang="nl-NL" baseline="0" dirty="0"/>
              <a:t> </a:t>
            </a:r>
            <a:r>
              <a:rPr lang="nl-NL" altLang="nl-NL" baseline="0" dirty="0" err="1"/>
              <a:t>answer</a:t>
            </a:r>
            <a:r>
              <a:rPr lang="nl-NL" altLang="nl-NL" baseline="0" dirty="0"/>
              <a:t> </a:t>
            </a:r>
            <a:r>
              <a:rPr lang="nl-NL" altLang="nl-NL" baseline="0" dirty="0" err="1"/>
              <a:t>based</a:t>
            </a:r>
            <a:r>
              <a:rPr lang="nl-NL" altLang="nl-NL" baseline="0" dirty="0"/>
              <a:t> on his </a:t>
            </a:r>
            <a:r>
              <a:rPr lang="nl-NL" altLang="nl-NL" baseline="0" dirty="0" err="1"/>
              <a:t>knowledge</a:t>
            </a:r>
            <a:r>
              <a:rPr lang="nl-NL" altLang="nl-NL" baseline="0" dirty="0"/>
              <a:t> </a:t>
            </a:r>
            <a:r>
              <a:rPr lang="nl-NL" altLang="nl-NL" baseline="0" dirty="0" err="1"/>
              <a:t>and</a:t>
            </a:r>
            <a:r>
              <a:rPr lang="nl-NL" altLang="nl-NL" baseline="0" dirty="0"/>
              <a:t> </a:t>
            </a:r>
            <a:r>
              <a:rPr lang="nl-NL" altLang="nl-NL" baseline="0" dirty="0" err="1"/>
              <a:t>experience</a:t>
            </a:r>
            <a:r>
              <a:rPr lang="nl-NL" altLang="nl-NL" baseline="0" dirty="0"/>
              <a:t> </a:t>
            </a:r>
            <a:r>
              <a:rPr lang="nl-NL" altLang="nl-NL" baseline="0" dirty="0" err="1"/>
              <a:t>with</a:t>
            </a:r>
            <a:r>
              <a:rPr lang="nl-NL" altLang="nl-NL" baseline="0" dirty="0"/>
              <a:t> </a:t>
            </a:r>
            <a:r>
              <a:rPr lang="nl-NL" altLang="nl-NL" baseline="0" dirty="0" err="1"/>
              <a:t>patients</a:t>
            </a:r>
            <a:r>
              <a:rPr lang="nl-NL" altLang="nl-NL" baseline="0" dirty="0"/>
              <a:t> </a:t>
            </a:r>
            <a:r>
              <a:rPr lang="nl-NL" altLang="nl-NL" baseline="0" dirty="0" err="1"/>
              <a:t>that</a:t>
            </a:r>
            <a:r>
              <a:rPr lang="nl-NL" altLang="nl-NL" baseline="0" dirty="0"/>
              <a:t> have a </a:t>
            </a:r>
            <a:r>
              <a:rPr lang="nl-NL" altLang="nl-NL" baseline="0" dirty="0" err="1"/>
              <a:t>comparable</a:t>
            </a:r>
            <a:r>
              <a:rPr lang="nl-NL" altLang="nl-NL" baseline="0" dirty="0"/>
              <a:t> </a:t>
            </a:r>
            <a:r>
              <a:rPr lang="nl-NL" altLang="nl-NL" baseline="0" dirty="0" err="1"/>
              <a:t>medical</a:t>
            </a:r>
            <a:r>
              <a:rPr lang="nl-NL" altLang="nl-NL" baseline="0" dirty="0"/>
              <a:t> </a:t>
            </a:r>
            <a:r>
              <a:rPr lang="nl-NL" altLang="nl-NL" baseline="0" dirty="0" err="1"/>
              <a:t>history</a:t>
            </a:r>
            <a:r>
              <a:rPr lang="nl-NL" altLang="nl-NL" baseline="0" dirty="0"/>
              <a:t> as </a:t>
            </a:r>
            <a:r>
              <a:rPr lang="nl-NL" altLang="nl-NL" baseline="0" dirty="0" err="1"/>
              <a:t>the</a:t>
            </a:r>
            <a:r>
              <a:rPr lang="nl-NL" altLang="nl-NL" baseline="0" dirty="0"/>
              <a:t> </a:t>
            </a:r>
            <a:r>
              <a:rPr lang="nl-NL" altLang="nl-NL" baseline="0" dirty="0" err="1"/>
              <a:t>patient</a:t>
            </a:r>
            <a:r>
              <a:rPr lang="nl-NL" altLang="nl-NL" baseline="0" dirty="0"/>
              <a:t> in front of </a:t>
            </a:r>
            <a:r>
              <a:rPr lang="nl-NL" altLang="nl-NL" baseline="0" dirty="0" err="1"/>
              <a:t>him</a:t>
            </a:r>
            <a:r>
              <a:rPr lang="nl-NL" altLang="nl-NL" baseline="0" dirty="0"/>
              <a:t>.</a:t>
            </a:r>
          </a:p>
          <a:p>
            <a:pPr eaLnBrk="1" hangingPunct="1"/>
            <a:endParaRPr lang="nl-NL" altLang="nl-NL" baseline="0" dirty="0"/>
          </a:p>
          <a:p>
            <a:pPr eaLnBrk="1" hangingPunct="1"/>
            <a:r>
              <a:rPr lang="nl-NL" altLang="nl-NL" baseline="0" dirty="0" err="1"/>
              <a:t>This</a:t>
            </a:r>
            <a:r>
              <a:rPr lang="nl-NL" altLang="nl-NL" baseline="0" dirty="0"/>
              <a:t> </a:t>
            </a:r>
            <a:r>
              <a:rPr lang="nl-NL" altLang="nl-NL" baseline="0" dirty="0" err="1"/>
              <a:t>task</a:t>
            </a:r>
            <a:r>
              <a:rPr lang="nl-NL" altLang="nl-NL" baseline="0" dirty="0"/>
              <a:t> is </a:t>
            </a:r>
            <a:r>
              <a:rPr lang="nl-NL" altLang="nl-NL" baseline="0" dirty="0" err="1"/>
              <a:t>very</a:t>
            </a:r>
            <a:r>
              <a:rPr lang="nl-NL" altLang="nl-NL" baseline="0" dirty="0"/>
              <a:t> </a:t>
            </a:r>
            <a:r>
              <a:rPr lang="nl-NL" altLang="nl-NL" baseline="0" dirty="0" err="1"/>
              <a:t>difficult</a:t>
            </a:r>
            <a:r>
              <a:rPr lang="nl-NL" altLang="nl-NL" baseline="0" dirty="0"/>
              <a:t> </a:t>
            </a:r>
            <a:r>
              <a:rPr lang="nl-NL" altLang="nl-NL" baseline="0" dirty="0" err="1"/>
              <a:t>for</a:t>
            </a:r>
            <a:r>
              <a:rPr lang="nl-NL" altLang="nl-NL" baseline="0" dirty="0"/>
              <a:t> a a human </a:t>
            </a:r>
            <a:r>
              <a:rPr lang="nl-NL" altLang="nl-NL" baseline="0" dirty="0" err="1"/>
              <a:t>to</a:t>
            </a:r>
            <a:r>
              <a:rPr lang="nl-NL" altLang="nl-NL" baseline="0" dirty="0"/>
              <a:t> </a:t>
            </a:r>
            <a:r>
              <a:rPr lang="nl-NL" altLang="nl-NL" baseline="0" dirty="0" err="1"/>
              <a:t>fullfill</a:t>
            </a:r>
            <a:r>
              <a:rPr lang="nl-NL" altLang="nl-NL" baseline="0" dirty="0"/>
              <a:t> </a:t>
            </a:r>
            <a:r>
              <a:rPr lang="nl-NL" altLang="nl-NL" baseline="0" dirty="0" err="1"/>
              <a:t>because</a:t>
            </a:r>
            <a:r>
              <a:rPr lang="nl-NL" altLang="nl-NL" baseline="0" dirty="0"/>
              <a:t> </a:t>
            </a:r>
            <a:r>
              <a:rPr lang="nl-NL" altLang="nl-NL" baseline="0" dirty="0" err="1"/>
              <a:t>prediction</a:t>
            </a:r>
            <a:r>
              <a:rPr lang="nl-NL" altLang="nl-NL" baseline="0" dirty="0"/>
              <a:t> is </a:t>
            </a:r>
            <a:r>
              <a:rPr lang="nl-NL" altLang="nl-NL" baseline="0" dirty="0" err="1"/>
              <a:t>rarely</a:t>
            </a:r>
            <a:r>
              <a:rPr lang="nl-NL" altLang="nl-NL" baseline="0" dirty="0"/>
              <a:t> </a:t>
            </a:r>
            <a:r>
              <a:rPr lang="nl-NL" altLang="nl-NL" baseline="0" dirty="0" err="1"/>
              <a:t>based</a:t>
            </a:r>
            <a:r>
              <a:rPr lang="nl-NL" altLang="nl-NL" baseline="0" dirty="0"/>
              <a:t> on a single factor but is a </a:t>
            </a:r>
            <a:r>
              <a:rPr lang="nl-NL" altLang="nl-NL" baseline="0" dirty="0" err="1"/>
              <a:t>combination</a:t>
            </a:r>
            <a:r>
              <a:rPr lang="nl-NL" altLang="nl-NL" baseline="0" dirty="0"/>
              <a:t> of multiple </a:t>
            </a:r>
            <a:r>
              <a:rPr lang="nl-NL" altLang="nl-NL" baseline="0" dirty="0" err="1"/>
              <a:t>predictiors</a:t>
            </a:r>
            <a:r>
              <a:rPr lang="nl-NL" altLang="nl-NL" baseline="0" dirty="0"/>
              <a:t>. The big question </a:t>
            </a:r>
            <a:r>
              <a:rPr lang="nl-NL" altLang="nl-NL" baseline="0" dirty="0" err="1"/>
              <a:t>here</a:t>
            </a:r>
            <a:r>
              <a:rPr lang="nl-NL" altLang="nl-NL" baseline="0" dirty="0"/>
              <a:t> is </a:t>
            </a:r>
            <a:r>
              <a:rPr lang="nl-NL" altLang="nl-NL" baseline="0" dirty="0" err="1"/>
              <a:t>which</a:t>
            </a:r>
            <a:r>
              <a:rPr lang="nl-NL" altLang="nl-NL" baseline="0" dirty="0"/>
              <a:t> are </a:t>
            </a:r>
            <a:r>
              <a:rPr lang="nl-NL" altLang="nl-NL" baseline="0" dirty="0" err="1"/>
              <a:t>the</a:t>
            </a:r>
            <a:r>
              <a:rPr lang="nl-NL" altLang="nl-NL" baseline="0" dirty="0"/>
              <a:t> </a:t>
            </a:r>
            <a:r>
              <a:rPr lang="nl-NL" altLang="nl-NL" baseline="0" dirty="0" err="1"/>
              <a:t>predictors</a:t>
            </a:r>
            <a:r>
              <a:rPr lang="nl-NL" altLang="nl-NL" baseline="0" dirty="0"/>
              <a:t> </a:t>
            </a:r>
            <a:r>
              <a:rPr lang="nl-NL" altLang="nl-NL" baseline="0" dirty="0" err="1"/>
              <a:t>that</a:t>
            </a:r>
            <a:r>
              <a:rPr lang="nl-NL" altLang="nl-NL" baseline="0" dirty="0"/>
              <a:t> </a:t>
            </a:r>
            <a:r>
              <a:rPr lang="nl-NL" altLang="nl-NL" baseline="0" dirty="0" err="1"/>
              <a:t>need</a:t>
            </a:r>
            <a:r>
              <a:rPr lang="nl-NL" altLang="nl-NL" baseline="0" dirty="0"/>
              <a:t> </a:t>
            </a:r>
            <a:r>
              <a:rPr lang="nl-NL" altLang="nl-NL" baseline="0" dirty="0" err="1"/>
              <a:t>to</a:t>
            </a:r>
            <a:r>
              <a:rPr lang="nl-NL" altLang="nl-NL" baseline="0" dirty="0"/>
              <a:t> </a:t>
            </a:r>
            <a:r>
              <a:rPr lang="nl-NL" altLang="nl-NL" baseline="0" dirty="0" err="1"/>
              <a:t>be</a:t>
            </a:r>
            <a:r>
              <a:rPr lang="nl-NL" altLang="nl-NL" baseline="0" dirty="0"/>
              <a:t> taken </a:t>
            </a:r>
            <a:r>
              <a:rPr lang="nl-NL" altLang="nl-NL" baseline="0" dirty="0" err="1"/>
              <a:t>under</a:t>
            </a:r>
            <a:r>
              <a:rPr lang="nl-NL" altLang="nl-NL" baseline="0" dirty="0"/>
              <a:t> </a:t>
            </a:r>
            <a:r>
              <a:rPr lang="nl-NL" altLang="nl-NL" baseline="0" dirty="0" err="1"/>
              <a:t>consideration</a:t>
            </a:r>
            <a:r>
              <a:rPr lang="nl-NL" altLang="nl-NL" baseline="0" dirty="0"/>
              <a:t>?</a:t>
            </a:r>
          </a:p>
          <a:p>
            <a:pPr eaLnBrk="1" hangingPunct="1"/>
            <a:endParaRPr lang="nl-NL" altLang="nl-NL" baseline="0" dirty="0"/>
          </a:p>
          <a:p>
            <a:pPr eaLnBrk="1" hangingPunct="1"/>
            <a:r>
              <a:rPr lang="nl-NL" altLang="nl-NL" baseline="0" dirty="0" err="1"/>
              <a:t>Ideally</a:t>
            </a:r>
            <a:r>
              <a:rPr lang="nl-NL" altLang="nl-NL" baseline="0" dirty="0"/>
              <a:t>, he </a:t>
            </a:r>
            <a:r>
              <a:rPr lang="nl-NL" altLang="nl-NL" baseline="0" dirty="0" err="1"/>
              <a:t>would</a:t>
            </a:r>
            <a:r>
              <a:rPr lang="nl-NL" altLang="nl-NL" baseline="0" dirty="0"/>
              <a:t> have access </a:t>
            </a:r>
            <a:r>
              <a:rPr lang="nl-NL" altLang="nl-NL" baseline="0" dirty="0" err="1"/>
              <a:t>to</a:t>
            </a:r>
            <a:r>
              <a:rPr lang="nl-NL" altLang="nl-NL" baseline="0" dirty="0"/>
              <a:t> a </a:t>
            </a:r>
            <a:r>
              <a:rPr lang="nl-NL" altLang="nl-NL" baseline="0" dirty="0" err="1"/>
              <a:t>prediction</a:t>
            </a:r>
            <a:r>
              <a:rPr lang="nl-NL" altLang="nl-NL" baseline="0" dirty="0"/>
              <a:t> model </a:t>
            </a:r>
            <a:r>
              <a:rPr lang="nl-NL" altLang="nl-NL" baseline="0" dirty="0" err="1"/>
              <a:t>that</a:t>
            </a:r>
            <a:r>
              <a:rPr lang="nl-NL" altLang="nl-NL" baseline="0" dirty="0"/>
              <a:t> </a:t>
            </a:r>
            <a:r>
              <a:rPr lang="nl-NL" altLang="nl-NL" baseline="0" dirty="0" err="1"/>
              <a:t>will</a:t>
            </a:r>
            <a:r>
              <a:rPr lang="nl-NL" altLang="nl-NL" baseline="0" dirty="0"/>
              <a:t> </a:t>
            </a:r>
            <a:r>
              <a:rPr lang="nl-NL" altLang="nl-NL" baseline="0" dirty="0" err="1"/>
              <a:t>predict</a:t>
            </a:r>
            <a:r>
              <a:rPr lang="nl-NL" altLang="nl-NL" baseline="0" dirty="0"/>
              <a:t> </a:t>
            </a:r>
            <a:r>
              <a:rPr lang="nl-NL" altLang="nl-NL" baseline="0" dirty="0" err="1"/>
              <a:t>the</a:t>
            </a:r>
            <a:r>
              <a:rPr lang="nl-NL" altLang="nl-NL" baseline="0" dirty="0"/>
              <a:t> risk of </a:t>
            </a:r>
            <a:r>
              <a:rPr lang="nl-NL" altLang="nl-NL" baseline="0" dirty="0" err="1"/>
              <a:t>this</a:t>
            </a:r>
            <a:r>
              <a:rPr lang="nl-NL" altLang="nl-NL" baseline="0" dirty="0"/>
              <a:t> </a:t>
            </a:r>
            <a:r>
              <a:rPr lang="nl-NL" altLang="nl-NL" baseline="0" dirty="0" err="1"/>
              <a:t>patient</a:t>
            </a:r>
            <a:r>
              <a:rPr lang="nl-NL" altLang="nl-NL" baseline="0" dirty="0"/>
              <a:t> </a:t>
            </a:r>
            <a:r>
              <a:rPr lang="nl-NL" altLang="nl-NL" baseline="0" dirty="0" err="1"/>
              <a:t>with</a:t>
            </a:r>
            <a:r>
              <a:rPr lang="nl-NL" altLang="nl-NL" baseline="0" dirty="0"/>
              <a:t> </a:t>
            </a:r>
            <a:r>
              <a:rPr lang="nl-NL" altLang="nl-NL" baseline="0" dirty="0" err="1"/>
              <a:t>all</a:t>
            </a:r>
            <a:r>
              <a:rPr lang="nl-NL" altLang="nl-NL" baseline="0" dirty="0"/>
              <a:t> his </a:t>
            </a:r>
            <a:r>
              <a:rPr lang="nl-NL" altLang="nl-NL" baseline="0" dirty="0" err="1"/>
              <a:t>medical</a:t>
            </a:r>
            <a:r>
              <a:rPr lang="nl-NL" altLang="nl-NL" baseline="0" dirty="0"/>
              <a:t> </a:t>
            </a:r>
            <a:r>
              <a:rPr lang="nl-NL" altLang="nl-NL" baseline="0" dirty="0" err="1"/>
              <a:t>history</a:t>
            </a:r>
            <a:r>
              <a:rPr lang="nl-NL" altLang="nl-NL" baseline="0" dirty="0"/>
              <a:t>. </a:t>
            </a:r>
            <a:r>
              <a:rPr lang="nl-NL" altLang="nl-NL" baseline="0" dirty="0" err="1"/>
              <a:t>This</a:t>
            </a:r>
            <a:r>
              <a:rPr lang="nl-NL" altLang="nl-NL" baseline="0" dirty="0"/>
              <a:t> </a:t>
            </a:r>
            <a:r>
              <a:rPr lang="nl-NL" altLang="nl-NL" baseline="0" dirty="0" err="1"/>
              <a:t>requires</a:t>
            </a:r>
            <a:r>
              <a:rPr lang="nl-NL" altLang="nl-NL" baseline="0" dirty="0"/>
              <a:t> </a:t>
            </a:r>
            <a:r>
              <a:rPr lang="nl-NL" altLang="nl-NL" baseline="0" dirty="0" err="1"/>
              <a:t>the</a:t>
            </a:r>
            <a:r>
              <a:rPr lang="nl-NL" altLang="nl-NL" baseline="0" dirty="0"/>
              <a:t> development of </a:t>
            </a:r>
            <a:r>
              <a:rPr lang="nl-NL" altLang="nl-NL" baseline="0" dirty="0" err="1"/>
              <a:t>an</a:t>
            </a:r>
            <a:r>
              <a:rPr lang="nl-NL" altLang="nl-NL" baseline="0" dirty="0"/>
              <a:t> </a:t>
            </a:r>
            <a:r>
              <a:rPr lang="nl-NL" altLang="nl-NL" baseline="0" dirty="0" err="1"/>
              <a:t>advanced</a:t>
            </a:r>
            <a:r>
              <a:rPr lang="nl-NL" altLang="nl-NL" baseline="0" dirty="0"/>
              <a:t> </a:t>
            </a:r>
            <a:r>
              <a:rPr lang="nl-NL" altLang="nl-NL" baseline="0" dirty="0" err="1"/>
              <a:t>patient</a:t>
            </a:r>
            <a:r>
              <a:rPr lang="nl-NL" altLang="nl-NL" baseline="0" dirty="0"/>
              <a:t>-level </a:t>
            </a:r>
            <a:r>
              <a:rPr lang="nl-NL" altLang="nl-NL" baseline="0" dirty="0" err="1"/>
              <a:t>prediction</a:t>
            </a:r>
            <a:r>
              <a:rPr lang="nl-NL" altLang="nl-NL" baseline="0" dirty="0"/>
              <a:t> model.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the great Danish physicist Niels Bohr said  ”It is very difficult to predict, especially the future”. It is hard to know the current state you are in let alone what will happen to you in the future.</a:t>
            </a:r>
          </a:p>
          <a:p>
            <a:endParaRPr lang="en-US" baseline="0" dirty="0"/>
          </a:p>
          <a:p>
            <a:r>
              <a:rPr lang="en-US" baseline="0" dirty="0"/>
              <a:t>I think Bohr is right, it is a challenging task, but still I believe that in the data rich time we currently live and with the computer power we have for our modelling work, we are able to make big contributions to the field of patient-level predictive modelling. </a:t>
            </a:r>
          </a:p>
          <a:p>
            <a:endParaRPr lang="en-US" baseline="0" dirty="0"/>
          </a:p>
          <a:p>
            <a:r>
              <a:rPr lang="en-US" baseline="0" dirty="0"/>
              <a:t>This is the reason we have put patient-level predictive modeling high on the agenda of the OHDSI initiative and have created a patient-level prediction workgroup started </a:t>
            </a:r>
            <a:r>
              <a:rPr lang="en-US" baseline="0" dirty="0" err="1"/>
              <a:t>lst</a:t>
            </a:r>
            <a:r>
              <a:rPr lang="en-US" baseline="0" dirty="0"/>
              <a:t> year let by me and Jenna Reps.</a:t>
            </a:r>
          </a:p>
          <a:p>
            <a:endParaRPr lang="en-US" baseline="0" dirty="0"/>
          </a:p>
          <a:p>
            <a:r>
              <a:rPr lang="en-US" baseline="0" dirty="0"/>
              <a:t>We believe OHDSI is especially well equipped to move this field further because of the enormous energy that has been put in the standardization of data through the OMOP CDM and the vocabulary and the excellent multi-disciplinary expertise that is available.</a:t>
            </a:r>
          </a:p>
        </p:txBody>
      </p:sp>
    </p:spTree>
    <p:extLst>
      <p:ext uri="{BB962C8B-B14F-4D97-AF65-F5344CB8AC3E}">
        <p14:creationId xmlns:p14="http://schemas.microsoft.com/office/powerpoint/2010/main" val="1606708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a:t>
            </a:r>
            <a:r>
              <a:rPr lang="en-US" baseline="0" dirty="0"/>
              <a:t>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68</a:t>
            </a:fld>
            <a:endParaRPr lang="en-US"/>
          </a:p>
        </p:txBody>
      </p:sp>
    </p:spTree>
    <p:extLst>
      <p:ext uri="{BB962C8B-B14F-4D97-AF65-F5344CB8AC3E}">
        <p14:creationId xmlns:p14="http://schemas.microsoft.com/office/powerpoint/2010/main" val="413674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Refresh</a:t>
            </a:r>
            <a:r>
              <a:rPr lang="en-US" baseline="0" dirty="0"/>
              <a:t> the list of outcomes as introduced by Patrick.</a:t>
            </a:r>
          </a:p>
          <a:p>
            <a:endParaRPr lang="en-US" baseline="0" dirty="0"/>
          </a:p>
          <a:p>
            <a:r>
              <a:rPr lang="en-US" baseline="0" dirty="0"/>
              <a:t>Show the databases and the algorithms.</a:t>
            </a:r>
          </a:p>
          <a:p>
            <a:endParaRPr lang="en-US" baseline="0" dirty="0"/>
          </a:p>
          <a:p>
            <a:r>
              <a:rPr lang="en-US" baseline="0" dirty="0"/>
              <a:t>Click</a:t>
            </a:r>
          </a:p>
          <a:p>
            <a:endParaRPr lang="en-US" baseline="0" dirty="0"/>
          </a:p>
          <a:p>
            <a:r>
              <a:rPr lang="en-US" baseline="0" dirty="0"/>
              <a:t>Because of the large amount of results this is generating I will focus on the results for stroke first on one database and then we will zoom out to all databases, algorithms and all algorithms</a:t>
            </a:r>
          </a:p>
        </p:txBody>
      </p:sp>
      <p:sp>
        <p:nvSpPr>
          <p:cNvPr id="4" name="Slide Number Placeholder 3"/>
          <p:cNvSpPr>
            <a:spLocks noGrp="1"/>
          </p:cNvSpPr>
          <p:nvPr>
            <p:ph type="sldNum" sz="quarter" idx="10"/>
          </p:nvPr>
        </p:nvSpPr>
        <p:spPr/>
        <p:txBody>
          <a:bodyPr/>
          <a:lstStyle/>
          <a:p>
            <a:fld id="{63BC1513-AF94-E64E-BFBD-0B639BEBF94A}" type="slidenum">
              <a:rPr lang="en-US" smtClean="0"/>
              <a:t>69</a:t>
            </a:fld>
            <a:endParaRPr lang="en-US"/>
          </a:p>
        </p:txBody>
      </p:sp>
    </p:spTree>
    <p:extLst>
      <p:ext uri="{BB962C8B-B14F-4D97-AF65-F5344CB8AC3E}">
        <p14:creationId xmlns:p14="http://schemas.microsoft.com/office/powerpoint/2010/main" val="1938811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r>
              <a:rPr lang="en-US" dirty="0"/>
              <a:t>Let’s now</a:t>
            </a:r>
            <a:r>
              <a:rPr lang="en-US" baseline="0" dirty="0"/>
              <a:t> look at the performance of all the algorithms on all the databases for stroke</a:t>
            </a:r>
          </a:p>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r>
              <a:rPr lang="en-US" dirty="0"/>
              <a:t>In</a:t>
            </a:r>
            <a:r>
              <a:rPr lang="en-US" baseline="0" dirty="0"/>
              <a:t> this heat map you see the </a:t>
            </a:r>
            <a:r>
              <a:rPr lang="en-US" dirty="0"/>
              <a:t>four</a:t>
            </a:r>
            <a:r>
              <a:rPr lang="en-US" baseline="0" dirty="0"/>
              <a:t> databases denoted by the panels and in each panel you see the performance of the three models. </a:t>
            </a:r>
          </a:p>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endParaRPr lang="en-US" baseline="0" dirty="0"/>
          </a:p>
          <a:p>
            <a:pPr marL="285750" marR="0" lvl="0" indent="-285750" algn="l" defTabSz="914400" rtl="0" eaLnBrk="1" fontAlgn="auto" latinLnBrk="0" hangingPunct="1">
              <a:lnSpc>
                <a:spcPct val="100000"/>
              </a:lnSpc>
              <a:spcBef>
                <a:spcPts val="0"/>
              </a:spcBef>
              <a:spcAft>
                <a:spcPts val="0"/>
              </a:spcAft>
              <a:buClrTx/>
              <a:buSzTx/>
              <a:buFont typeface="Arial" charset="0"/>
              <a:buAutoNum type="arabicPeriod"/>
              <a:tabLst/>
              <a:defRPr/>
            </a:pPr>
            <a:r>
              <a:rPr lang="en-US" baseline="0" dirty="0"/>
              <a:t>We see that the discrimination is quite high over the database except for MDCR.</a:t>
            </a:r>
          </a:p>
          <a:p>
            <a:pPr marL="285750" marR="0" lvl="0" indent="-285750" algn="l" defTabSz="914400" rtl="0" eaLnBrk="1" fontAlgn="auto" latinLnBrk="0" hangingPunct="1">
              <a:lnSpc>
                <a:spcPct val="100000"/>
              </a:lnSpc>
              <a:spcBef>
                <a:spcPts val="0"/>
              </a:spcBef>
              <a:spcAft>
                <a:spcPts val="0"/>
              </a:spcAft>
              <a:buClrTx/>
              <a:buSzTx/>
              <a:buFont typeface="Arial" charset="0"/>
              <a:buAutoNum type="arabicPeriod"/>
              <a:tabLst/>
              <a:defRPr/>
            </a:pPr>
            <a:r>
              <a:rPr lang="en-US" baseline="0" dirty="0"/>
              <a:t>We also see that the performance of each of the models is quite comparable.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70</a:t>
            </a:fld>
            <a:endParaRPr lang="en-US"/>
          </a:p>
        </p:txBody>
      </p:sp>
    </p:spTree>
    <p:extLst>
      <p:ext uri="{BB962C8B-B14F-4D97-AF65-F5344CB8AC3E}">
        <p14:creationId xmlns:p14="http://schemas.microsoft.com/office/powerpoint/2010/main" val="473131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zoom</a:t>
            </a:r>
            <a:r>
              <a:rPr lang="en-US" baseline="0" dirty="0"/>
              <a:t> out to all the outcomes over all the algorithms and all the databases.</a:t>
            </a:r>
          </a:p>
          <a:p>
            <a:endParaRPr lang="en-US" baseline="0" dirty="0"/>
          </a:p>
          <a:p>
            <a:r>
              <a:rPr lang="en-US" baseline="0" dirty="0"/>
              <a:t>We now see a column per outcome and each of the horizontal panels is a database and each row in a panel is an algorithm.</a:t>
            </a:r>
          </a:p>
          <a:p>
            <a:endParaRPr lang="en-US" baseline="0" dirty="0"/>
          </a:p>
          <a:p>
            <a:r>
              <a:rPr lang="en-US" baseline="0" dirty="0"/>
              <a:t>A lot of information in this </a:t>
            </a:r>
            <a:r>
              <a:rPr lang="en-US" baseline="0" dirty="0" err="1"/>
              <a:t>colourfull</a:t>
            </a:r>
            <a:r>
              <a:rPr lang="en-US" baseline="0" dirty="0"/>
              <a:t> picture. Let’s focus on some interesting aspects.</a:t>
            </a:r>
          </a:p>
          <a:p>
            <a:endParaRPr lang="en-US" baseline="0" dirty="0"/>
          </a:p>
          <a:p>
            <a:pPr marL="228600" indent="-228600">
              <a:buAutoNum type="arabicPeriod"/>
            </a:pPr>
            <a:r>
              <a:rPr lang="en-US" baseline="0" dirty="0"/>
              <a:t>Models perform in general bad on the MDCR database compared to the others, except maybe for Hypothyroid</a:t>
            </a:r>
            <a:r>
              <a:rPr lang="is-IS" baseline="0" dirty="0"/>
              <a:t>…CHECK NAME. The MDCR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71</a:t>
            </a:fld>
            <a:endParaRPr lang="en-US"/>
          </a:p>
        </p:txBody>
      </p:sp>
    </p:spTree>
    <p:extLst>
      <p:ext uri="{BB962C8B-B14F-4D97-AF65-F5344CB8AC3E}">
        <p14:creationId xmlns:p14="http://schemas.microsoft.com/office/powerpoint/2010/main" val="557300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zoom</a:t>
            </a:r>
            <a:r>
              <a:rPr lang="en-US" baseline="0" dirty="0"/>
              <a:t> out to all the outcomes over all the algorithms and all the databases.</a:t>
            </a:r>
          </a:p>
          <a:p>
            <a:endParaRPr lang="en-US" baseline="0" dirty="0"/>
          </a:p>
          <a:p>
            <a:r>
              <a:rPr lang="en-US" baseline="0" dirty="0"/>
              <a:t>We now see a column per outcome and each of the horizontal panels is a database and each row in a panel is an algorithm.</a:t>
            </a:r>
          </a:p>
          <a:p>
            <a:endParaRPr lang="en-US" baseline="0" dirty="0"/>
          </a:p>
          <a:p>
            <a:r>
              <a:rPr lang="en-US" baseline="0" dirty="0"/>
              <a:t>A lot of information in this </a:t>
            </a:r>
            <a:r>
              <a:rPr lang="en-US" baseline="0" dirty="0" err="1"/>
              <a:t>colourfull</a:t>
            </a:r>
            <a:r>
              <a:rPr lang="en-US" baseline="0" dirty="0"/>
              <a:t> picture. Let’s focus on some interesting aspects.</a:t>
            </a:r>
          </a:p>
          <a:p>
            <a:endParaRPr lang="en-US" baseline="0" dirty="0"/>
          </a:p>
          <a:p>
            <a:pPr marL="228600" indent="-228600">
              <a:buAutoNum type="arabicPeriod"/>
            </a:pPr>
            <a:r>
              <a:rPr lang="en-US" baseline="0" dirty="0"/>
              <a:t>Models perform in general bad on the MDCR database compared to the others, except maybe for Hypothyroid</a:t>
            </a:r>
            <a:r>
              <a:rPr lang="is-IS" baseline="0" dirty="0"/>
              <a:t>…CHECK NAME. The Medicare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72</a:t>
            </a:fld>
            <a:endParaRPr lang="en-US"/>
          </a:p>
        </p:txBody>
      </p:sp>
    </p:spTree>
    <p:extLst>
      <p:ext uri="{BB962C8B-B14F-4D97-AF65-F5344CB8AC3E}">
        <p14:creationId xmlns:p14="http://schemas.microsoft.com/office/powerpoint/2010/main" val="557382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filter the plot on AUC &gt; 0.75 we see that for about half of the outcomes we are able to achieve good discriminative performance in 3 of the databases.</a:t>
            </a:r>
          </a:p>
          <a:p>
            <a:endParaRPr lang="en-US" baseline="0" dirty="0"/>
          </a:p>
          <a:p>
            <a:r>
              <a:rPr lang="en-US" baseline="0" dirty="0"/>
              <a:t>Myocardial infarction can be predicted best in these patients with an AUC of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73</a:t>
            </a:fld>
            <a:endParaRPr lang="en-US"/>
          </a:p>
        </p:txBody>
      </p:sp>
    </p:spTree>
    <p:extLst>
      <p:ext uri="{BB962C8B-B14F-4D97-AF65-F5344CB8AC3E}">
        <p14:creationId xmlns:p14="http://schemas.microsoft.com/office/powerpoint/2010/main" val="912470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228600" indent="-228600">
              <a:buAutoNum type="arabicPeriod"/>
            </a:pPr>
            <a:r>
              <a:rPr lang="en-US" baseline="0" dirty="0"/>
              <a:t>In general the performance is comparable for the three algorithms (small differences in green </a:t>
            </a:r>
            <a:r>
              <a:rPr lang="en-US" baseline="0" dirty="0" err="1"/>
              <a:t>colour</a:t>
            </a:r>
            <a:r>
              <a:rPr lang="en-US" baseline="0" dirty="0"/>
              <a:t>)</a:t>
            </a:r>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74</a:t>
            </a:fld>
            <a:endParaRPr lang="en-US"/>
          </a:p>
        </p:txBody>
      </p:sp>
    </p:spTree>
    <p:extLst>
      <p:ext uri="{BB962C8B-B14F-4D97-AF65-F5344CB8AC3E}">
        <p14:creationId xmlns:p14="http://schemas.microsoft.com/office/powerpoint/2010/main" val="2050437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However, there are outcomes for which the more complex models do work better. For open-angle </a:t>
            </a:r>
            <a:r>
              <a:rPr lang="en-US" baseline="0" dirty="0" err="1"/>
              <a:t>glaucome</a:t>
            </a:r>
            <a:r>
              <a:rPr lang="en-US" baseline="0" dirty="0"/>
              <a:t> the Gradient Boosting model is working better than than the linear model. It could however well be that this more a feature engineering problem than a model problem. The GBM also includes interactions of the variables. Possibly, if we knew which interactions are important we could add them in the LR model and could get a comparable performance?</a:t>
            </a:r>
          </a:p>
          <a:p>
            <a:pPr marL="228600" indent="-228600">
              <a:buAutoNum type="arabicPeriod"/>
            </a:pPr>
            <a:endParaRPr lang="en-US" baseline="0" dirty="0"/>
          </a:p>
          <a:p>
            <a:pPr marL="228600" indent="-228600">
              <a:buAutoNum type="arabicPeriod"/>
            </a:pPr>
            <a:r>
              <a:rPr lang="en-US" baseline="0" dirty="0"/>
              <a:t>How well would other algorithms do that we did not look at? We believe is important to do research on how we can improve the model performance by developing better algorithms or do better feature engineering for example look at temporal patterns, sparse coding etc.</a:t>
            </a:r>
          </a:p>
        </p:txBody>
      </p:sp>
      <p:sp>
        <p:nvSpPr>
          <p:cNvPr id="4" name="Slide Number Placeholder 3"/>
          <p:cNvSpPr>
            <a:spLocks noGrp="1"/>
          </p:cNvSpPr>
          <p:nvPr>
            <p:ph type="sldNum" sz="quarter" idx="10"/>
          </p:nvPr>
        </p:nvSpPr>
        <p:spPr/>
        <p:txBody>
          <a:bodyPr/>
          <a:lstStyle/>
          <a:p>
            <a:fld id="{63BC1513-AF94-E64E-BFBD-0B639BEBF94A}" type="slidenum">
              <a:rPr lang="en-US" smtClean="0"/>
              <a:t>75</a:t>
            </a:fld>
            <a:endParaRPr lang="en-US"/>
          </a:p>
        </p:txBody>
      </p:sp>
    </p:spTree>
    <p:extLst>
      <p:ext uri="{BB962C8B-B14F-4D97-AF65-F5344CB8AC3E}">
        <p14:creationId xmlns:p14="http://schemas.microsoft.com/office/powerpoint/2010/main" val="1372170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Often these studies have methodological issues, for example inadequate training and testing of the model or missing rationale for the model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Almost all these models are trained on a small set of features selected using a knowledge driven approach. We believe it would be better to include all the prior information available in the medical record and let the algorithm select the best for prediction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Dissemination of the model and results is also often suboptimal, for example the full model is not shared which makes it impossible for others to apply the model, or results do not contain the necessary performance measures.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Assessment of portability of the models is often not include in the paper. How well does this model perform on other datasets than used for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few clinical impact studies have been performed in which the clinical usefulness is assessed. This is a very challenging task.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 is that relatively few prediction models are really used in clinical practice.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77</a:t>
            </a:fld>
            <a:endParaRPr lang="en-US"/>
          </a:p>
        </p:txBody>
      </p:sp>
    </p:spTree>
    <p:extLst>
      <p:ext uri="{BB962C8B-B14F-4D97-AF65-F5344CB8AC3E}">
        <p14:creationId xmlns:p14="http://schemas.microsoft.com/office/powerpoint/2010/main" val="1511724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82</a:t>
            </a:fld>
            <a:endParaRPr lang="en-US"/>
          </a:p>
        </p:txBody>
      </p:sp>
    </p:spTree>
    <p:extLst>
      <p:ext uri="{BB962C8B-B14F-4D97-AF65-F5344CB8AC3E}">
        <p14:creationId xmlns:p14="http://schemas.microsoft.com/office/powerpoint/2010/main" val="1148583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a:t>
            </a:r>
            <a:r>
              <a:rPr lang="en-US" baseline="0" dirty="0"/>
              <a:t> this a bit more concrete I have added this figure. It defines the problem as “among a population at risk</a:t>
            </a:r>
            <a:r>
              <a:rPr lang="is-IS" baseline="0" dirty="0"/>
              <a:t>…</a:t>
            </a:r>
          </a:p>
          <a:p>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28</a:t>
            </a:fld>
            <a:endParaRPr lang="en-US"/>
          </a:p>
        </p:txBody>
      </p:sp>
    </p:spTree>
    <p:extLst>
      <p:ext uri="{BB962C8B-B14F-4D97-AF65-F5344CB8AC3E}">
        <p14:creationId xmlns:p14="http://schemas.microsoft.com/office/powerpoint/2010/main" val="1217794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83</a:t>
            </a:fld>
            <a:endParaRPr lang="en-US"/>
          </a:p>
        </p:txBody>
      </p:sp>
    </p:spTree>
    <p:extLst>
      <p:ext uri="{BB962C8B-B14F-4D97-AF65-F5344CB8AC3E}">
        <p14:creationId xmlns:p14="http://schemas.microsoft.com/office/powerpoint/2010/main" val="1831110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84</a:t>
            </a:fld>
            <a:endParaRPr lang="en-US"/>
          </a:p>
        </p:txBody>
      </p:sp>
    </p:spTree>
    <p:extLst>
      <p:ext uri="{BB962C8B-B14F-4D97-AF65-F5344CB8AC3E}">
        <p14:creationId xmlns:p14="http://schemas.microsoft.com/office/powerpoint/2010/main" val="638063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87</a:t>
            </a:fld>
            <a:endParaRPr lang="en-US"/>
          </a:p>
        </p:txBody>
      </p:sp>
    </p:spTree>
    <p:extLst>
      <p:ext uri="{BB962C8B-B14F-4D97-AF65-F5344CB8AC3E}">
        <p14:creationId xmlns:p14="http://schemas.microsoft.com/office/powerpoint/2010/main" val="1974008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92</a:t>
            </a:fld>
            <a:endParaRPr lang="en-US"/>
          </a:p>
        </p:txBody>
      </p:sp>
    </p:spTree>
    <p:extLst>
      <p:ext uri="{BB962C8B-B14F-4D97-AF65-F5344CB8AC3E}">
        <p14:creationId xmlns:p14="http://schemas.microsoft.com/office/powerpoint/2010/main" val="2642407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93</a:t>
            </a:fld>
            <a:endParaRPr lang="en-US"/>
          </a:p>
        </p:txBody>
      </p:sp>
    </p:spTree>
    <p:extLst>
      <p:ext uri="{BB962C8B-B14F-4D97-AF65-F5344CB8AC3E}">
        <p14:creationId xmlns:p14="http://schemas.microsoft.com/office/powerpoint/2010/main" val="2508242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94</a:t>
            </a:fld>
            <a:endParaRPr lang="en-US"/>
          </a:p>
        </p:txBody>
      </p:sp>
    </p:spTree>
    <p:extLst>
      <p:ext uri="{BB962C8B-B14F-4D97-AF65-F5344CB8AC3E}">
        <p14:creationId xmlns:p14="http://schemas.microsoft.com/office/powerpoint/2010/main" val="2293903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95</a:t>
            </a:fld>
            <a:endParaRPr lang="en-US"/>
          </a:p>
        </p:txBody>
      </p:sp>
    </p:spTree>
    <p:extLst>
      <p:ext uri="{BB962C8B-B14F-4D97-AF65-F5344CB8AC3E}">
        <p14:creationId xmlns:p14="http://schemas.microsoft.com/office/powerpoint/2010/main" val="921768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96</a:t>
            </a:fld>
            <a:endParaRPr lang="en-US"/>
          </a:p>
        </p:txBody>
      </p:sp>
    </p:spTree>
    <p:extLst>
      <p:ext uri="{BB962C8B-B14F-4D97-AF65-F5344CB8AC3E}">
        <p14:creationId xmlns:p14="http://schemas.microsoft.com/office/powerpoint/2010/main" val="2765726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97</a:t>
            </a:fld>
            <a:endParaRPr lang="en-US"/>
          </a:p>
        </p:txBody>
      </p:sp>
    </p:spTree>
    <p:extLst>
      <p:ext uri="{BB962C8B-B14F-4D97-AF65-F5344CB8AC3E}">
        <p14:creationId xmlns:p14="http://schemas.microsoft.com/office/powerpoint/2010/main" val="3887859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99</a:t>
            </a:fld>
            <a:endParaRPr lang="en-US"/>
          </a:p>
        </p:txBody>
      </p:sp>
    </p:spTree>
    <p:extLst>
      <p:ext uri="{BB962C8B-B14F-4D97-AF65-F5344CB8AC3E}">
        <p14:creationId xmlns:p14="http://schemas.microsoft.com/office/powerpoint/2010/main" val="99402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1547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here…</a:t>
            </a:r>
          </a:p>
        </p:txBody>
      </p:sp>
      <p:sp>
        <p:nvSpPr>
          <p:cNvPr id="4" name="Slide Number Placeholder 3"/>
          <p:cNvSpPr>
            <a:spLocks noGrp="1"/>
          </p:cNvSpPr>
          <p:nvPr>
            <p:ph type="sldNum" sz="quarter" idx="5"/>
          </p:nvPr>
        </p:nvSpPr>
        <p:spPr/>
        <p:txBody>
          <a:bodyPr/>
          <a:lstStyle/>
          <a:p>
            <a:fld id="{955A71A3-6AFF-4B48-AEFC-EFFD07DC62A7}" type="slidenum">
              <a:rPr lang="en-US" smtClean="0"/>
              <a:t>101</a:t>
            </a:fld>
            <a:endParaRPr lang="en-US"/>
          </a:p>
        </p:txBody>
      </p:sp>
    </p:spTree>
    <p:extLst>
      <p:ext uri="{BB962C8B-B14F-4D97-AF65-F5344CB8AC3E}">
        <p14:creationId xmlns:p14="http://schemas.microsoft.com/office/powerpoint/2010/main" val="1342690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102</a:t>
            </a:fld>
            <a:endParaRPr lang="en-US"/>
          </a:p>
        </p:txBody>
      </p:sp>
    </p:spTree>
    <p:extLst>
      <p:ext uri="{BB962C8B-B14F-4D97-AF65-F5344CB8AC3E}">
        <p14:creationId xmlns:p14="http://schemas.microsoft.com/office/powerpoint/2010/main" val="13102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124</a:t>
            </a:fld>
            <a:endParaRPr lang="en-US"/>
          </a:p>
        </p:txBody>
      </p:sp>
    </p:spTree>
    <p:extLst>
      <p:ext uri="{BB962C8B-B14F-4D97-AF65-F5344CB8AC3E}">
        <p14:creationId xmlns:p14="http://schemas.microsoft.com/office/powerpoint/2010/main" val="33121404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visulistion</a:t>
            </a:r>
            <a:r>
              <a:rPr lang="en-US" dirty="0"/>
              <a:t> of time split vs random split</a:t>
            </a:r>
          </a:p>
        </p:txBody>
      </p:sp>
      <p:sp>
        <p:nvSpPr>
          <p:cNvPr id="4" name="Slide Number Placeholder 3"/>
          <p:cNvSpPr>
            <a:spLocks noGrp="1"/>
          </p:cNvSpPr>
          <p:nvPr>
            <p:ph type="sldNum" sz="quarter" idx="5"/>
          </p:nvPr>
        </p:nvSpPr>
        <p:spPr/>
        <p:txBody>
          <a:bodyPr/>
          <a:lstStyle/>
          <a:p>
            <a:fld id="{955A71A3-6AFF-4B48-AEFC-EFFD07DC62A7}" type="slidenum">
              <a:rPr lang="en-US" smtClean="0"/>
              <a:t>125</a:t>
            </a:fld>
            <a:endParaRPr lang="en-US"/>
          </a:p>
        </p:txBody>
      </p:sp>
    </p:spTree>
    <p:extLst>
      <p:ext uri="{BB962C8B-B14F-4D97-AF65-F5344CB8AC3E}">
        <p14:creationId xmlns:p14="http://schemas.microsoft.com/office/powerpoint/2010/main" val="2874043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A71A3-6AFF-4B48-AEFC-EFFD07DC62A7}" type="slidenum">
              <a:rPr lang="en-US" smtClean="0"/>
              <a:t>127</a:t>
            </a:fld>
            <a:endParaRPr lang="en-US"/>
          </a:p>
        </p:txBody>
      </p:sp>
    </p:spTree>
    <p:extLst>
      <p:ext uri="{BB962C8B-B14F-4D97-AF65-F5344CB8AC3E}">
        <p14:creationId xmlns:p14="http://schemas.microsoft.com/office/powerpoint/2010/main" val="3432662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A71A3-6AFF-4B48-AEFC-EFFD07DC62A7}" type="slidenum">
              <a:rPr lang="en-US" smtClean="0"/>
              <a:t>128</a:t>
            </a:fld>
            <a:endParaRPr lang="en-US"/>
          </a:p>
        </p:txBody>
      </p:sp>
    </p:spTree>
    <p:extLst>
      <p:ext uri="{BB962C8B-B14F-4D97-AF65-F5344CB8AC3E}">
        <p14:creationId xmlns:p14="http://schemas.microsoft.com/office/powerpoint/2010/main" val="3810287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A71A3-6AFF-4B48-AEFC-EFFD07DC62A7}" type="slidenum">
              <a:rPr lang="en-US" smtClean="0"/>
              <a:t>129</a:t>
            </a:fld>
            <a:endParaRPr lang="en-US"/>
          </a:p>
        </p:txBody>
      </p:sp>
    </p:spTree>
    <p:extLst>
      <p:ext uri="{BB962C8B-B14F-4D97-AF65-F5344CB8AC3E}">
        <p14:creationId xmlns:p14="http://schemas.microsoft.com/office/powerpoint/2010/main" val="2313616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133</a:t>
            </a:fld>
            <a:endParaRPr lang="en-US"/>
          </a:p>
        </p:txBody>
      </p:sp>
    </p:spTree>
    <p:extLst>
      <p:ext uri="{BB962C8B-B14F-4D97-AF65-F5344CB8AC3E}">
        <p14:creationId xmlns:p14="http://schemas.microsoft.com/office/powerpoint/2010/main" val="2785794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143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2286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145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3119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33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91532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148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90699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177</a:t>
            </a:fld>
            <a:endParaRPr lang="en-US"/>
          </a:p>
        </p:txBody>
      </p:sp>
    </p:spTree>
    <p:extLst>
      <p:ext uri="{BB962C8B-B14F-4D97-AF65-F5344CB8AC3E}">
        <p14:creationId xmlns:p14="http://schemas.microsoft.com/office/powerpoint/2010/main" val="2062433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keep these</a:t>
            </a:r>
            <a:r>
              <a:rPr lang="en-US" baseline="0" dirty="0"/>
              <a:t> two slides in, they will not take time.</a:t>
            </a:r>
            <a:endParaRPr lang="en-US"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181</a:t>
            </a:fld>
            <a:endParaRPr lang="en-US"/>
          </a:p>
        </p:txBody>
      </p:sp>
    </p:spTree>
    <p:extLst>
      <p:ext uri="{BB962C8B-B14F-4D97-AF65-F5344CB8AC3E}">
        <p14:creationId xmlns:p14="http://schemas.microsoft.com/office/powerpoint/2010/main" val="1224133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s shown here on the left there is a very strong increase in the number of papers about prediction models. Many different terms are used, e.g. prognostic models, risk scores, prediction index etc. </a:t>
            </a:r>
          </a:p>
          <a:p>
            <a:endParaRPr lang="en-US" baseline="0" dirty="0"/>
          </a:p>
          <a:p>
            <a:r>
              <a:rPr lang="en-US" baseline="0" dirty="0"/>
              <a:t>On the right a so called </a:t>
            </a:r>
            <a:r>
              <a:rPr lang="en-US" baseline="0" dirty="0" err="1"/>
              <a:t>Wordle</a:t>
            </a:r>
            <a:r>
              <a:rPr lang="en-US" baseline="0" dirty="0"/>
              <a:t> is shown which shows the diseases that are being studied in these papers.  I created this plot by performing a </a:t>
            </a:r>
            <a:r>
              <a:rPr lang="en-US" baseline="0" dirty="0" err="1"/>
              <a:t>pubmed</a:t>
            </a:r>
            <a:r>
              <a:rPr lang="en-US" baseline="0" dirty="0"/>
              <a:t> search on these terms and then subsequently I annotated all the diseases that were mentioned in the title using a text mining approach implemented in R. The bigger the word the more often the disease was studied. Heart failure was studied most often but also our Stroke and Depression appear in the </a:t>
            </a:r>
            <a:r>
              <a:rPr lang="en-US" baseline="0" dirty="0" err="1"/>
              <a:t>wordle</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39</a:t>
            </a:fld>
            <a:endParaRPr lang="en-US"/>
          </a:p>
        </p:txBody>
      </p:sp>
    </p:spTree>
    <p:extLst>
      <p:ext uri="{BB962C8B-B14F-4D97-AF65-F5344CB8AC3E}">
        <p14:creationId xmlns:p14="http://schemas.microsoft.com/office/powerpoint/2010/main" val="1641371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a:t>
            </a:r>
            <a:r>
              <a:rPr lang="en-US" baseline="0" dirty="0"/>
              <a:t>, m</a:t>
            </a:r>
            <a:r>
              <a:rPr lang="en-US" dirty="0"/>
              <a:t>any prediction</a:t>
            </a:r>
            <a:r>
              <a:rPr lang="en-US" baseline="0" dirty="0"/>
              <a:t> models have been developed for the same outcomes. In this slide a selection of reviews is presented that have assessed the prediction models in a specific disease area. </a:t>
            </a:r>
          </a:p>
          <a:p>
            <a:endParaRPr lang="en-US" baseline="0" dirty="0"/>
          </a:p>
          <a:p>
            <a:r>
              <a:rPr lang="en-US" baseline="0" dirty="0"/>
              <a:t>Note that there exist 83 models for stroke and probably many more. </a:t>
            </a:r>
          </a:p>
        </p:txBody>
      </p:sp>
      <p:sp>
        <p:nvSpPr>
          <p:cNvPr id="4" name="Slide Number Placeholder 3"/>
          <p:cNvSpPr>
            <a:spLocks noGrp="1"/>
          </p:cNvSpPr>
          <p:nvPr>
            <p:ph type="sldNum" sz="quarter" idx="10"/>
          </p:nvPr>
        </p:nvSpPr>
        <p:spPr/>
        <p:txBody>
          <a:bodyPr/>
          <a:lstStyle/>
          <a:p>
            <a:fld id="{63BC1513-AF94-E64E-BFBD-0B639BEBF94A}" type="slidenum">
              <a:rPr lang="en-US" smtClean="0"/>
              <a:t>40</a:t>
            </a:fld>
            <a:endParaRPr lang="en-US"/>
          </a:p>
        </p:txBody>
      </p:sp>
    </p:spTree>
    <p:extLst>
      <p:ext uri="{BB962C8B-B14F-4D97-AF65-F5344CB8AC3E}">
        <p14:creationId xmlns:p14="http://schemas.microsoft.com/office/powerpoint/2010/main" val="1550167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More recently an updated </a:t>
            </a:r>
            <a:r>
              <a:rPr lang="en-US" baseline="0" dirty="0"/>
              <a:t>version is developed that is better capable of distinguishing patients at low risk of stroke. This model is adopted in the guidelines of the American Heart Association for risk assessment.</a:t>
            </a:r>
          </a:p>
          <a:p>
            <a:endParaRPr lang="en-US" baseline="0" dirty="0"/>
          </a:p>
          <a:p>
            <a:r>
              <a:rPr lang="en-US" baseline="0" dirty="0"/>
              <a:t>Note that this model is built for patients with </a:t>
            </a:r>
            <a:r>
              <a:rPr lang="en-US" baseline="0" dirty="0" err="1"/>
              <a:t>nonvalvular</a:t>
            </a:r>
            <a:r>
              <a:rPr lang="en-US" baseline="0" dirty="0"/>
              <a:t> atrial fibrillation and it has not been studied in depression.</a:t>
            </a:r>
          </a:p>
          <a:p>
            <a:endParaRPr lang="en-US" baseline="0" dirty="0"/>
          </a:p>
          <a:p>
            <a:r>
              <a:rPr lang="en-US" baseline="0" dirty="0"/>
              <a:t>For each cohort at risk we need to build a tuned prediction model to obtain optimal predictive performance.</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41</a:t>
            </a:fld>
            <a:endParaRPr lang="en-US"/>
          </a:p>
        </p:txBody>
      </p:sp>
    </p:spTree>
    <p:extLst>
      <p:ext uri="{BB962C8B-B14F-4D97-AF65-F5344CB8AC3E}">
        <p14:creationId xmlns:p14="http://schemas.microsoft.com/office/powerpoint/2010/main" val="41651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2362200" y="2130425"/>
            <a:ext cx="6096000" cy="1755774"/>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subTitle" idx="1"/>
          </p:nvPr>
        </p:nvSpPr>
        <p:spPr>
          <a:xfrm>
            <a:off x="2362200" y="4038600"/>
            <a:ext cx="6096000" cy="1752600"/>
          </a:xfrm>
          <a:prstGeom prst="rect">
            <a:avLst/>
          </a:prstGeom>
          <a:noFill/>
          <a:ln>
            <a:noFill/>
          </a:ln>
        </p:spPr>
        <p:txBody>
          <a:bodyPr lIns="91425" tIns="91425" rIns="91425" bIns="91425" anchor="t" anchorCtr="0"/>
          <a:lstStyle>
            <a:lvl1pPr marL="0" marR="0" lvl="0" indent="0" algn="ctr" rtl="0">
              <a:spcBef>
                <a:spcPts val="560"/>
              </a:spcBef>
              <a:buClr>
                <a:srgbClr val="153153"/>
              </a:buClr>
              <a:buFont typeface="Arial"/>
              <a:buNone/>
              <a:defRPr sz="2800" b="0" i="0" u="none" strike="noStrike" cap="none">
                <a:solidFill>
                  <a:srgbClr val="153153"/>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6" name="Shape 16" descr="C:\Users\pryan4\Downloads\want-impact-public-health-help-shape-journey-ahead\OHDSI logo with text - vertical - colored.png"/>
          <p:cNvPicPr preferRelativeResize="0"/>
          <p:nvPr/>
        </p:nvPicPr>
        <p:blipFill rotWithShape="1">
          <a:blip r:embed="rId2">
            <a:alphaModFix/>
          </a:blip>
          <a:srcRect/>
          <a:stretch/>
        </p:blipFill>
        <p:spPr>
          <a:xfrm>
            <a:off x="-228600" y="1875375"/>
            <a:ext cx="2682874" cy="3230025"/>
          </a:xfrm>
          <a:prstGeom prst="rect">
            <a:avLst/>
          </a:prstGeom>
          <a:noFill/>
          <a:ln>
            <a:noFill/>
          </a:ln>
        </p:spPr>
      </p:pic>
      <p:sp>
        <p:nvSpPr>
          <p:cNvPr id="17" name="Shape 17"/>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Shape 21"/>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2" name="Shape 22"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23" name="Shape 23"/>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lvl1pPr algn="r">
              <a:defRPr/>
            </a:lvl1p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a:t>
            </a:fld>
            <a:endParaRPr lang="en-US" sz="1200" dirty="0">
              <a:solidFill>
                <a:srgbClr val="20425A"/>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47" name="Shape 47"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48" name="Shape 48"/>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20425A"/>
                </a:solidFill>
                <a:latin typeface="Calibri"/>
                <a:ea typeface="Calibri"/>
                <a:cs typeface="Calibri"/>
                <a:sym typeface="Calibri"/>
              </a:rPr>
              <a:t>‹#›</a:t>
            </a:fld>
            <a:endParaRPr lang="en-US" sz="1200" b="0" i="0" u="none" strike="noStrike" cap="none">
              <a:solidFill>
                <a:srgbClr val="20425A"/>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CF82147A-F310-4F08-A322-4712DFB05CAC}"/>
              </a:ext>
            </a:extLst>
          </p:cNvPr>
          <p:cNvSpPr txBox="1"/>
          <p:nvPr userDrawn="1"/>
        </p:nvSpPr>
        <p:spPr>
          <a:xfrm>
            <a:off x="8745679" y="6535545"/>
            <a:ext cx="349776" cy="253916"/>
          </a:xfrm>
          <a:prstGeom prst="rect">
            <a:avLst/>
          </a:prstGeom>
          <a:noFill/>
        </p:spPr>
        <p:txBody>
          <a:bodyPr wrap="none" rtlCol="0">
            <a:spAutoFit/>
          </a:bodyPr>
          <a:lstStyle/>
          <a:p>
            <a:fld id="{A0D62B9C-1313-6240-B3A9-12C8D3C5854C}" type="slidenum">
              <a:rPr lang="en-US" sz="1050" smtClean="0"/>
              <a:t>‹#›</a:t>
            </a:fld>
            <a:endParaRPr lang="en-US" sz="1050"/>
          </a:p>
        </p:txBody>
      </p:sp>
      <p:sp>
        <p:nvSpPr>
          <p:cNvPr id="18" name="Rechthoek 9">
            <a:extLst>
              <a:ext uri="{FF2B5EF4-FFF2-40B4-BE49-F238E27FC236}">
                <a16:creationId xmlns:a16="http://schemas.microsoft.com/office/drawing/2014/main" id="{FDCB7EAC-6124-4EAA-8359-CBA1FC66C05F}"/>
              </a:ext>
            </a:extLst>
          </p:cNvPr>
          <p:cNvSpPr/>
          <p:nvPr userDrawn="1"/>
        </p:nvSpPr>
        <p:spPr>
          <a:xfrm>
            <a:off x="1" y="1"/>
            <a:ext cx="9143999" cy="65913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sz="1800"/>
          </a:p>
        </p:txBody>
      </p:sp>
      <p:sp>
        <p:nvSpPr>
          <p:cNvPr id="19" name="Ovaal 18">
            <a:extLst>
              <a:ext uri="{FF2B5EF4-FFF2-40B4-BE49-F238E27FC236}">
                <a16:creationId xmlns:a16="http://schemas.microsoft.com/office/drawing/2014/main" id="{3F60A0B3-33D5-4C1D-916A-291659662A56}"/>
              </a:ext>
            </a:extLst>
          </p:cNvPr>
          <p:cNvSpPr/>
          <p:nvPr userDrawn="1"/>
        </p:nvSpPr>
        <p:spPr>
          <a:xfrm>
            <a:off x="73777" y="76954"/>
            <a:ext cx="381858" cy="506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0" name="Titel 1">
            <a:extLst>
              <a:ext uri="{FF2B5EF4-FFF2-40B4-BE49-F238E27FC236}">
                <a16:creationId xmlns:a16="http://schemas.microsoft.com/office/drawing/2014/main" id="{04CED64B-379A-440B-8CEC-EA945584F15C}"/>
              </a:ext>
            </a:extLst>
          </p:cNvPr>
          <p:cNvSpPr>
            <a:spLocks noGrp="1"/>
          </p:cNvSpPr>
          <p:nvPr>
            <p:ph type="title"/>
          </p:nvPr>
        </p:nvSpPr>
        <p:spPr>
          <a:xfrm>
            <a:off x="587286" y="0"/>
            <a:ext cx="8556714" cy="659130"/>
          </a:xfrm>
          <a:prstGeom prst="rect">
            <a:avLst/>
          </a:prstGeom>
        </p:spPr>
        <p:txBody>
          <a:bodyPr anchor="ctr"/>
          <a:lstStyle>
            <a:lvl1pPr>
              <a:defRPr sz="2700" b="1" cap="small" baseline="0">
                <a:solidFill>
                  <a:schemeClr val="accent2"/>
                </a:solidFill>
                <a:latin typeface="Calibri" panose="020F0502020204030204" pitchFamily="34" charset="0"/>
                <a:cs typeface="Calibri" panose="020F0502020204030204" pitchFamily="34" charset="0"/>
              </a:defRPr>
            </a:lvl1pPr>
          </a:lstStyle>
          <a:p>
            <a:r>
              <a:rPr lang="en-US" noProof="0"/>
              <a:t>Click to edit Master title style</a:t>
            </a:r>
            <a:endParaRPr lang="en-GB" noProof="0"/>
          </a:p>
        </p:txBody>
      </p:sp>
      <p:pic>
        <p:nvPicPr>
          <p:cNvPr id="21" name="Graphic 20">
            <a:extLst>
              <a:ext uri="{FF2B5EF4-FFF2-40B4-BE49-F238E27FC236}">
                <a16:creationId xmlns:a16="http://schemas.microsoft.com/office/drawing/2014/main" id="{1E980F08-4AEA-477F-852F-33E1F7E8C7EA}"/>
              </a:ext>
            </a:extLst>
          </p:cNvPr>
          <p:cNvPicPr>
            <a:picLocks noChangeAspect="1"/>
          </p:cNvPicPr>
          <p:nvPr userDrawn="1"/>
        </p:nvPicPr>
        <p:blipFill rotWithShape="1">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l="-773" t="-304" r="191" b="-1528"/>
          <a:stretch/>
        </p:blipFill>
        <p:spPr>
          <a:xfrm>
            <a:off x="61490" y="76955"/>
            <a:ext cx="464307" cy="638157"/>
          </a:xfrm>
          <a:prstGeom prst="rect">
            <a:avLst/>
          </a:prstGeom>
        </p:spPr>
      </p:pic>
      <p:grpSp>
        <p:nvGrpSpPr>
          <p:cNvPr id="14" name="Group 13">
            <a:extLst>
              <a:ext uri="{FF2B5EF4-FFF2-40B4-BE49-F238E27FC236}">
                <a16:creationId xmlns:a16="http://schemas.microsoft.com/office/drawing/2014/main" id="{9BF97975-AE76-4BF3-A59A-B7425F8376C7}"/>
              </a:ext>
            </a:extLst>
          </p:cNvPr>
          <p:cNvGrpSpPr/>
          <p:nvPr userDrawn="1"/>
        </p:nvGrpSpPr>
        <p:grpSpPr>
          <a:xfrm>
            <a:off x="10583" y="6440341"/>
            <a:ext cx="959729" cy="498183"/>
            <a:chOff x="14111" y="6440340"/>
            <a:chExt cx="1279638" cy="498183"/>
          </a:xfrm>
        </p:grpSpPr>
        <p:pic>
          <p:nvPicPr>
            <p:cNvPr id="17" name="Picture 16" descr="A close up of a logo&#10;&#10;Description automatically generated">
              <a:extLst>
                <a:ext uri="{FF2B5EF4-FFF2-40B4-BE49-F238E27FC236}">
                  <a16:creationId xmlns:a16="http://schemas.microsoft.com/office/drawing/2014/main" id="{85ECE48E-98B2-416A-AB8B-B0B2D79B71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111" y="6440340"/>
              <a:ext cx="498183" cy="498183"/>
            </a:xfrm>
            <a:prstGeom prst="rect">
              <a:avLst/>
            </a:prstGeom>
          </p:spPr>
        </p:pic>
        <p:pic>
          <p:nvPicPr>
            <p:cNvPr id="22" name="Picture 21" descr="A picture containing vector graphics&#10;&#10;Description automatically generated">
              <a:extLst>
                <a:ext uri="{FF2B5EF4-FFF2-40B4-BE49-F238E27FC236}">
                  <a16:creationId xmlns:a16="http://schemas.microsoft.com/office/drawing/2014/main" id="{B359738A-602A-4418-AAAE-607945E49A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6457" y="6480785"/>
              <a:ext cx="417292" cy="417292"/>
            </a:xfrm>
            <a:prstGeom prst="rect">
              <a:avLst/>
            </a:prstGeom>
          </p:spPr>
        </p:pic>
        <p:pic>
          <p:nvPicPr>
            <p:cNvPr id="23" name="Picture 22" descr="A close up of a logo&#10;&#10;Description automatically generated">
              <a:extLst>
                <a:ext uri="{FF2B5EF4-FFF2-40B4-BE49-F238E27FC236}">
                  <a16:creationId xmlns:a16="http://schemas.microsoft.com/office/drawing/2014/main" id="{8D5420E1-3342-4052-B2E1-D6157D8712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2294" y="6507351"/>
              <a:ext cx="364163" cy="364163"/>
            </a:xfrm>
            <a:prstGeom prst="rect">
              <a:avLst/>
            </a:prstGeom>
          </p:spPr>
        </p:pic>
      </p:grpSp>
      <p:pic>
        <p:nvPicPr>
          <p:cNvPr id="12" name="Picture 11">
            <a:extLst>
              <a:ext uri="{FF2B5EF4-FFF2-40B4-BE49-F238E27FC236}">
                <a16:creationId xmlns:a16="http://schemas.microsoft.com/office/drawing/2014/main" id="{54522826-8F7A-4048-8F0E-1D5A359BAF33}"/>
              </a:ext>
            </a:extLst>
          </p:cNvPr>
          <p:cNvPicPr>
            <a:picLocks noChangeAspect="1"/>
          </p:cNvPicPr>
          <p:nvPr userDrawn="1"/>
        </p:nvPicPr>
        <p:blipFill>
          <a:blip r:embed="rId7"/>
          <a:stretch>
            <a:fillRect/>
          </a:stretch>
        </p:blipFill>
        <p:spPr>
          <a:xfrm>
            <a:off x="1032455" y="6628053"/>
            <a:ext cx="533245" cy="116346"/>
          </a:xfrm>
          <a:prstGeom prst="rect">
            <a:avLst/>
          </a:prstGeom>
          <a:ln>
            <a:noFill/>
          </a:ln>
          <a:effectLst>
            <a:outerShdw sx="1000" sy="1000" algn="tl" rotWithShape="0">
              <a:srgbClr val="333333"/>
            </a:outerShdw>
          </a:effectLst>
        </p:spPr>
      </p:pic>
      <p:pic>
        <p:nvPicPr>
          <p:cNvPr id="13" name="Picture 12">
            <a:extLst>
              <a:ext uri="{FF2B5EF4-FFF2-40B4-BE49-F238E27FC236}">
                <a16:creationId xmlns:a16="http://schemas.microsoft.com/office/drawing/2014/main" id="{1E6172CC-1004-744E-8671-33E8BB2918E8}"/>
              </a:ext>
            </a:extLst>
          </p:cNvPr>
          <p:cNvPicPr>
            <a:picLocks noChangeAspect="1"/>
          </p:cNvPicPr>
          <p:nvPr userDrawn="1"/>
        </p:nvPicPr>
        <p:blipFill>
          <a:blip r:embed="rId7"/>
          <a:stretch>
            <a:fillRect/>
          </a:stretch>
        </p:blipFill>
        <p:spPr>
          <a:xfrm>
            <a:off x="955072" y="6606654"/>
            <a:ext cx="919160" cy="200547"/>
          </a:xfrm>
          <a:prstGeom prst="rect">
            <a:avLst/>
          </a:prstGeom>
          <a:ln>
            <a:noFill/>
          </a:ln>
          <a:effectLst>
            <a:outerShdw sx="1000" sy="1000" algn="tl" rotWithShape="0">
              <a:srgbClr val="333333"/>
            </a:outerShdw>
          </a:effectLst>
        </p:spPr>
      </p:pic>
    </p:spTree>
    <p:extLst>
      <p:ext uri="{BB962C8B-B14F-4D97-AF65-F5344CB8AC3E}">
        <p14:creationId xmlns:p14="http://schemas.microsoft.com/office/powerpoint/2010/main" val="2183004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sldNum" idx="12"/>
          </p:nvPr>
        </p:nvSpPr>
        <p:spPr>
          <a:xfrm>
            <a:off x="8556783" y="6333134"/>
            <a:ext cx="548700" cy="5250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US" sz="1300">
                <a:solidFill>
                  <a:srgbClr val="20425A"/>
                </a:solidFill>
                <a:latin typeface="Calibri"/>
                <a:ea typeface="Calibri"/>
                <a:cs typeface="Calibri"/>
                <a:sym typeface="Calibri"/>
              </a:rPr>
              <a:t>‹#›</a:t>
            </a:fld>
            <a:endParaRPr lang="en-US" sz="1300">
              <a:solidFill>
                <a:srgbClr val="20425A"/>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8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emf"/><Relationship Id="rId7"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2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plp.ohdsitutorials.amazingawsdemos.com/" TargetMode="External"/><Relationship Id="rId2" Type="http://schemas.openxmlformats.org/officeDocument/2006/relationships/hyperlink" Target="https://eur01.safelinks.protection.outlook.com/?url=https%3A%2F%2Frstudio.plp.ohdsitutorials.amazingawsdemos.com%2F&amp;data=02%7C01%7Cp.rijnbeek%40erasmusmc.nl%7C6f331c6512f64dd08bfd08d73875e6c1%7C526638ba6af34b0fa532a1a511f4ac80%7C0%7C0%7C637039951350799691&amp;sdata=OSQvmue%2Fdoc72mo5S7bqJGi5d1chnBlFcDkxD9uP2U4%3D&amp;reserved=0"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6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www.github.com/OHDSI/PatientLevelPrediction" TargetMode="Externa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hyperlink" Target="http://www.data.ohdsi.org/" TargetMode="External"/><Relationship Id="rId4" Type="http://schemas.openxmlformats.org/officeDocument/2006/relationships/hyperlink" Target="https://ohdsi.github.io/TheBookOfOhdsi/"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www.ohdsi.org/who-we-are/collaborators/" TargetMode="External"/><Relationship Id="rId7" Type="http://schemas.openxmlformats.org/officeDocument/2006/relationships/image" Target="../media/image98.em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https://bit.ly/2EeSIpC"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mailto:p.rijnbeek@erasmusmc.nl"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hyperlink" Target="mailto:jreps@its.jnj.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ohdsi.org/who-we-are/collaborators/" TargetMode="External"/><Relationship Id="rId7" Type="http://schemas.openxmlformats.org/officeDocument/2006/relationships/hyperlink" Target="https://github.com/OHDSI/Tutorial-PLP" TargetMode="External"/><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1.png"/><Relationship Id="rId4"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2209800" y="914400"/>
            <a:ext cx="6629400" cy="1755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20425A"/>
              </a:buClr>
              <a:buSzPct val="25000"/>
              <a:buFont typeface="Calibri"/>
              <a:buNone/>
            </a:pPr>
            <a:endParaRPr sz="4000" b="1" i="0" u="none" strike="noStrike" cap="none" dirty="0">
              <a:solidFill>
                <a:srgbClr val="20425A"/>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Arial"/>
              <a:buNone/>
            </a:pPr>
            <a:r>
              <a:rPr lang="en-US" sz="4000" b="0" i="0" u="none" strike="noStrike" cap="none" dirty="0">
                <a:solidFill>
                  <a:srgbClr val="20425A"/>
                </a:solidFill>
                <a:latin typeface="Calibri"/>
                <a:ea typeface="Calibri"/>
                <a:cs typeface="Calibri"/>
                <a:sym typeface="Calibri"/>
              </a:rPr>
              <a:t>OHDSI Tutorial: </a:t>
            </a:r>
            <a:br>
              <a:rPr lang="en-US" sz="4000" b="0" i="0" u="none" strike="noStrike" cap="none" dirty="0">
                <a:solidFill>
                  <a:srgbClr val="20425A"/>
                </a:solidFill>
                <a:latin typeface="Calibri"/>
                <a:ea typeface="Calibri"/>
                <a:cs typeface="Calibri"/>
                <a:sym typeface="Calibri"/>
              </a:rPr>
            </a:br>
            <a:r>
              <a:rPr lang="en-US" sz="4000" b="0" i="0" u="none" strike="noStrike" cap="none" dirty="0">
                <a:solidFill>
                  <a:srgbClr val="20425A"/>
                </a:solidFill>
                <a:latin typeface="Calibri"/>
                <a:ea typeface="Calibri"/>
                <a:cs typeface="Calibri"/>
                <a:sym typeface="Calibri"/>
              </a:rPr>
              <a:t>Patient-level predictive modelling in observational healthcare data</a:t>
            </a:r>
          </a:p>
        </p:txBody>
      </p:sp>
      <p:sp>
        <p:nvSpPr>
          <p:cNvPr id="3" name="Shape 218"/>
          <p:cNvSpPr txBox="1">
            <a:spLocks noGrp="1"/>
          </p:cNvSpPr>
          <p:nvPr>
            <p:ph type="subTitle" idx="1"/>
          </p:nvPr>
        </p:nvSpPr>
        <p:spPr>
          <a:xfrm>
            <a:off x="2362200" y="3429000"/>
            <a:ext cx="6096000" cy="17526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Faculty:</a:t>
            </a:r>
          </a:p>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Peter Rijnbeek (Erasmus MC)</a:t>
            </a:r>
          </a:p>
          <a:p>
            <a:pPr>
              <a:lnSpc>
                <a:spcPct val="150000"/>
              </a:lnSpc>
              <a:spcBef>
                <a:spcPts val="0"/>
              </a:spcBef>
              <a:buSzPct val="25000"/>
            </a:pPr>
            <a:r>
              <a:rPr lang="en-US" sz="1750" dirty="0"/>
              <a:t>Ross Williams (Erasmus MC)</a:t>
            </a:r>
            <a:endParaRPr lang="en-US" sz="1750" b="0" i="0" u="none" strike="noStrike" cap="none" dirty="0">
              <a:solidFill>
                <a:srgbClr val="153153"/>
              </a:solidFill>
              <a:latin typeface="Calibri"/>
              <a:ea typeface="Calibri"/>
              <a:cs typeface="Calibri"/>
              <a:sym typeface="Calibri"/>
            </a:endParaRPr>
          </a:p>
          <a:p>
            <a:pPr marL="0" marR="0" lvl="0" indent="0" algn="ctr" rtl="0">
              <a:lnSpc>
                <a:spcPct val="150000"/>
              </a:lnSpc>
              <a:spcBef>
                <a:spcPts val="0"/>
              </a:spcBef>
              <a:spcAft>
                <a:spcPts val="0"/>
              </a:spcAft>
              <a:buClr>
                <a:srgbClr val="153153"/>
              </a:buClr>
              <a:buSzPct val="25000"/>
              <a:buFont typeface="Arial"/>
              <a:buNone/>
            </a:pPr>
            <a:r>
              <a:rPr lang="en-US" sz="1750" dirty="0"/>
              <a:t>Patrick Ryan (Janssen Research and Development)</a:t>
            </a:r>
          </a:p>
          <a:p>
            <a:pPr>
              <a:lnSpc>
                <a:spcPct val="150000"/>
              </a:lnSpc>
              <a:spcBef>
                <a:spcPts val="0"/>
              </a:spcBef>
              <a:buSzPct val="25000"/>
            </a:pPr>
            <a:r>
              <a:rPr lang="en-US" sz="1750" dirty="0"/>
              <a:t>Jenna Reps (Janssen Research and Development)</a:t>
            </a:r>
          </a:p>
          <a:p>
            <a:pPr marL="0" marR="0" lvl="0" indent="0" algn="ctr" rtl="0">
              <a:lnSpc>
                <a:spcPct val="150000"/>
              </a:lnSpc>
              <a:spcBef>
                <a:spcPts val="0"/>
              </a:spcBef>
              <a:spcAft>
                <a:spcPts val="0"/>
              </a:spcAft>
              <a:buClr>
                <a:srgbClr val="153153"/>
              </a:buClr>
              <a:buSzPct val="25000"/>
              <a:buFont typeface="Arial"/>
              <a:buNone/>
            </a:pPr>
            <a:endParaRPr lang="en-US" sz="1750" dirty="0"/>
          </a:p>
          <a:p>
            <a:pPr marL="0" marR="0" lvl="0" indent="0" algn="ctr" rtl="0">
              <a:lnSpc>
                <a:spcPct val="80000"/>
              </a:lnSpc>
              <a:spcBef>
                <a:spcPts val="350"/>
              </a:spcBef>
              <a:buClr>
                <a:srgbClr val="153153"/>
              </a:buClr>
              <a:buSzPct val="25000"/>
              <a:buFont typeface="Arial"/>
              <a:buNone/>
            </a:pPr>
            <a:endParaRPr lang="en-US" sz="1750" b="0" i="0" u="none" strike="noStrike" cap="none" dirty="0">
              <a:solidFill>
                <a:srgbClr val="153153"/>
              </a:solidFill>
              <a:latin typeface="Calibri"/>
              <a:ea typeface="Calibri"/>
              <a:cs typeface="Calibri"/>
              <a:sym typeface="Calibri"/>
            </a:endParaRPr>
          </a:p>
          <a:p>
            <a:pPr marL="0" marR="0" lvl="0" indent="0" algn="ctr" rtl="0">
              <a:lnSpc>
                <a:spcPct val="80000"/>
              </a:lnSpc>
              <a:spcBef>
                <a:spcPts val="350"/>
              </a:spcBef>
              <a:buClr>
                <a:srgbClr val="153153"/>
              </a:buClr>
              <a:buSzPct val="25000"/>
              <a:buFont typeface="Arial"/>
              <a:buNone/>
            </a:pPr>
            <a:endParaRPr lang="en-US" sz="1750" dirty="0"/>
          </a:p>
        </p:txBody>
      </p:sp>
    </p:spTree>
    <p:extLst>
      <p:ext uri="{BB962C8B-B14F-4D97-AF65-F5344CB8AC3E}">
        <p14:creationId xmlns:p14="http://schemas.microsoft.com/office/powerpoint/2010/main" val="172850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Selection of prediction problem</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lstStyle/>
          <a:p>
            <a:r>
              <a:rPr lang="en-US" dirty="0"/>
              <a:t>Patrick Ryan</a:t>
            </a:r>
            <a:endParaRPr lang="en-US" dirty="0">
              <a:solidFill>
                <a:schemeClr val="tx1"/>
              </a:solidFill>
              <a:latin typeface="Calibri" panose="020F0502020204030204" pitchFamily="34" charset="0"/>
              <a:cs typeface="Calibri" panose="020F0502020204030204" pitchFamily="34" charset="0"/>
              <a:sym typeface="Arial"/>
            </a:endParaRPr>
          </a:p>
          <a:p>
            <a:r>
              <a:rPr lang="en-US" dirty="0"/>
              <a:t> </a:t>
            </a:r>
          </a:p>
        </p:txBody>
      </p:sp>
    </p:spTree>
    <p:extLst>
      <p:ext uri="{BB962C8B-B14F-4D97-AF65-F5344CB8AC3E}">
        <p14:creationId xmlns:p14="http://schemas.microsoft.com/office/powerpoint/2010/main" val="3221329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Now Use Baseline to Construct Covariates</a:t>
            </a:r>
          </a:p>
        </p:txBody>
      </p:sp>
      <p:sp>
        <p:nvSpPr>
          <p:cNvPr id="3" name="Content Placeholder 2">
            <a:extLst>
              <a:ext uri="{FF2B5EF4-FFF2-40B4-BE49-F238E27FC236}">
                <a16:creationId xmlns:a16="http://schemas.microsoft.com/office/drawing/2014/main" id="{8715E69C-86E9-EC42-9FCB-1E8EAAB2B259}"/>
              </a:ext>
            </a:extLst>
          </p:cNvPr>
          <p:cNvSpPr>
            <a:spLocks noGrp="1"/>
          </p:cNvSpPr>
          <p:nvPr>
            <p:ph type="body" idx="1"/>
          </p:nvPr>
        </p:nvSpPr>
        <p:spPr>
          <a:xfrm>
            <a:off x="628650" y="2226469"/>
            <a:ext cx="2643188" cy="3263504"/>
          </a:xfrm>
        </p:spPr>
        <p:txBody>
          <a:bodyPr/>
          <a:lstStyle/>
          <a:p>
            <a:r>
              <a:rPr lang="en-US" dirty="0"/>
              <a:t>We create standard features using records prior to the target cohort start date (e.g., the atrial fibrillation)</a:t>
            </a:r>
          </a:p>
        </p:txBody>
      </p:sp>
      <p:pic>
        <p:nvPicPr>
          <p:cNvPr id="4" name="Picture 3">
            <a:extLst>
              <a:ext uri="{FF2B5EF4-FFF2-40B4-BE49-F238E27FC236}">
                <a16:creationId xmlns:a16="http://schemas.microsoft.com/office/drawing/2014/main" id="{E5E05474-925F-8F48-9B2E-9C455A449211}"/>
              </a:ext>
            </a:extLst>
          </p:cNvPr>
          <p:cNvPicPr>
            <a:picLocks noChangeAspect="1"/>
          </p:cNvPicPr>
          <p:nvPr/>
        </p:nvPicPr>
        <p:blipFill>
          <a:blip r:embed="rId2"/>
          <a:stretch>
            <a:fillRect/>
          </a:stretch>
        </p:blipFill>
        <p:spPr>
          <a:xfrm>
            <a:off x="3271838" y="1791972"/>
            <a:ext cx="5426994" cy="3476423"/>
          </a:xfrm>
          <a:prstGeom prst="rect">
            <a:avLst/>
          </a:prstGeom>
        </p:spPr>
      </p:pic>
      <p:sp>
        <p:nvSpPr>
          <p:cNvPr id="6" name="Down Arrow 5">
            <a:extLst>
              <a:ext uri="{FF2B5EF4-FFF2-40B4-BE49-F238E27FC236}">
                <a16:creationId xmlns:a16="http://schemas.microsoft.com/office/drawing/2014/main" id="{451E6DA5-9B19-4543-A468-A946582FE939}"/>
              </a:ext>
            </a:extLst>
          </p:cNvPr>
          <p:cNvSpPr/>
          <p:nvPr/>
        </p:nvSpPr>
        <p:spPr>
          <a:xfrm>
            <a:off x="6444014" y="1679433"/>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sp>
        <p:nvSpPr>
          <p:cNvPr id="7" name="Down Arrow 6">
            <a:extLst>
              <a:ext uri="{FF2B5EF4-FFF2-40B4-BE49-F238E27FC236}">
                <a16:creationId xmlns:a16="http://schemas.microsoft.com/office/drawing/2014/main" id="{4AE926D5-DA0B-5E41-87CB-415237F74423}"/>
              </a:ext>
            </a:extLst>
          </p:cNvPr>
          <p:cNvSpPr/>
          <p:nvPr/>
        </p:nvSpPr>
        <p:spPr>
          <a:xfrm>
            <a:off x="7427341" y="1679433"/>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Tree>
    <p:extLst>
      <p:ext uri="{BB962C8B-B14F-4D97-AF65-F5344CB8AC3E}">
        <p14:creationId xmlns:p14="http://schemas.microsoft.com/office/powerpoint/2010/main" val="2029656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17B-6A7A-7246-A6CB-7619FF1B5796}"/>
              </a:ext>
            </a:extLst>
          </p:cNvPr>
          <p:cNvSpPr>
            <a:spLocks noGrp="1"/>
          </p:cNvSpPr>
          <p:nvPr>
            <p:ph type="title"/>
          </p:nvPr>
        </p:nvSpPr>
        <p:spPr/>
        <p:txBody>
          <a:bodyPr/>
          <a:lstStyle/>
          <a:p>
            <a:r>
              <a:rPr lang="en-US" dirty="0"/>
              <a:t>Covariates </a:t>
            </a:r>
          </a:p>
        </p:txBody>
      </p:sp>
      <p:sp>
        <p:nvSpPr>
          <p:cNvPr id="3" name="Content Placeholder 2">
            <a:extLst>
              <a:ext uri="{FF2B5EF4-FFF2-40B4-BE49-F238E27FC236}">
                <a16:creationId xmlns:a16="http://schemas.microsoft.com/office/drawing/2014/main" id="{F66A53E4-A347-6A4F-8E14-E578D5E3F524}"/>
              </a:ext>
            </a:extLst>
          </p:cNvPr>
          <p:cNvSpPr>
            <a:spLocks noGrp="1"/>
          </p:cNvSpPr>
          <p:nvPr>
            <p:ph type="body" idx="1"/>
          </p:nvPr>
        </p:nvSpPr>
        <p:spPr/>
        <p:txBody>
          <a:bodyPr>
            <a:normAutofit fontScale="92500" lnSpcReduction="10000"/>
          </a:bodyPr>
          <a:lstStyle/>
          <a:p>
            <a:r>
              <a:rPr lang="en-US" dirty="0"/>
              <a:t>Can pick three time periods and anytime prior to index (include index is an option)</a:t>
            </a:r>
          </a:p>
          <a:p>
            <a:r>
              <a:rPr lang="en-US" dirty="0"/>
              <a:t>Binary indicator variables for conditions, drugs, procedures, measurements and observations</a:t>
            </a:r>
          </a:p>
          <a:p>
            <a:r>
              <a:rPr lang="en-US" dirty="0"/>
              <a:t>Values for measurements</a:t>
            </a:r>
          </a:p>
          <a:p>
            <a:r>
              <a:rPr lang="en-US" dirty="0"/>
              <a:t>Can use hierarchy to create binary indicators for a code and all children code (grouped covariates)</a:t>
            </a:r>
          </a:p>
          <a:p>
            <a:r>
              <a:rPr lang="en-US" dirty="0"/>
              <a:t>Includes record type counts</a:t>
            </a:r>
          </a:p>
          <a:p>
            <a:r>
              <a:rPr lang="en-US" dirty="0"/>
              <a:t>Includes some common risk scores</a:t>
            </a:r>
          </a:p>
          <a:p>
            <a:r>
              <a:rPr lang="en-US" dirty="0"/>
              <a:t>Can add custom variables</a:t>
            </a:r>
          </a:p>
        </p:txBody>
      </p:sp>
    </p:spTree>
    <p:extLst>
      <p:ext uri="{BB962C8B-B14F-4D97-AF65-F5344CB8AC3E}">
        <p14:creationId xmlns:p14="http://schemas.microsoft.com/office/powerpoint/2010/main" val="19743330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457200" y="1954239"/>
            <a:ext cx="8229600" cy="3314872"/>
          </a:xfrm>
        </p:spPr>
        <p:txBody>
          <a:bodyPr/>
          <a:lstStyle/>
          <a:p>
            <a:r>
              <a:rPr lang="en-US" dirty="0"/>
              <a:t>We create the covariates using the baseline for each subject</a:t>
            </a:r>
          </a:p>
        </p:txBody>
      </p:sp>
      <p:graphicFrame>
        <p:nvGraphicFramePr>
          <p:cNvPr id="5" name="Table 4">
            <a:extLst>
              <a:ext uri="{FF2B5EF4-FFF2-40B4-BE49-F238E27FC236}">
                <a16:creationId xmlns:a16="http://schemas.microsoft.com/office/drawing/2014/main" id="{F8CCEB96-299F-D547-ACFD-6E050A8537A9}"/>
              </a:ext>
            </a:extLst>
          </p:cNvPr>
          <p:cNvGraphicFramePr>
            <a:graphicFrameLocks noGrp="1"/>
          </p:cNvGraphicFramePr>
          <p:nvPr/>
        </p:nvGraphicFramePr>
        <p:xfrm>
          <a:off x="1962463" y="3087294"/>
          <a:ext cx="4636959" cy="1329690"/>
        </p:xfrm>
        <a:graphic>
          <a:graphicData uri="http://schemas.openxmlformats.org/drawingml/2006/table">
            <a:tbl>
              <a:tblPr firstRow="1" bandRow="1">
                <a:tableStyleId>{5C22544A-7EE6-4342-B048-85BDC9FD1C3A}</a:tableStyleId>
              </a:tblPr>
              <a:tblGrid>
                <a:gridCol w="700899">
                  <a:extLst>
                    <a:ext uri="{9D8B030D-6E8A-4147-A177-3AD203B41FA5}">
                      <a16:colId xmlns:a16="http://schemas.microsoft.com/office/drawing/2014/main" val="1001164530"/>
                    </a:ext>
                  </a:extLst>
                </a:gridCol>
                <a:gridCol w="700899">
                  <a:extLst>
                    <a:ext uri="{9D8B030D-6E8A-4147-A177-3AD203B41FA5}">
                      <a16:colId xmlns:a16="http://schemas.microsoft.com/office/drawing/2014/main" val="917446275"/>
                    </a:ext>
                  </a:extLst>
                </a:gridCol>
                <a:gridCol w="868436">
                  <a:extLst>
                    <a:ext uri="{9D8B030D-6E8A-4147-A177-3AD203B41FA5}">
                      <a16:colId xmlns:a16="http://schemas.microsoft.com/office/drawing/2014/main" val="3368373314"/>
                    </a:ext>
                  </a:extLst>
                </a:gridCol>
                <a:gridCol w="267211">
                  <a:extLst>
                    <a:ext uri="{9D8B030D-6E8A-4147-A177-3AD203B41FA5}">
                      <a16:colId xmlns:a16="http://schemas.microsoft.com/office/drawing/2014/main" val="3120358478"/>
                    </a:ext>
                  </a:extLst>
                </a:gridCol>
                <a:gridCol w="687114">
                  <a:extLst>
                    <a:ext uri="{9D8B030D-6E8A-4147-A177-3AD203B41FA5}">
                      <a16:colId xmlns:a16="http://schemas.microsoft.com/office/drawing/2014/main" val="501299730"/>
                    </a:ext>
                  </a:extLst>
                </a:gridCol>
                <a:gridCol w="1412400">
                  <a:extLst>
                    <a:ext uri="{9D8B030D-6E8A-4147-A177-3AD203B41FA5}">
                      <a16:colId xmlns:a16="http://schemas.microsoft.com/office/drawing/2014/main" val="2322566624"/>
                    </a:ext>
                  </a:extLst>
                </a:gridCol>
              </a:tblGrid>
              <a:tr h="480060">
                <a:tc>
                  <a:txBody>
                    <a:bodyPr/>
                    <a:lstStyle/>
                    <a:p>
                      <a:r>
                        <a:rPr lang="en-US" sz="1100" dirty="0" err="1"/>
                        <a:t>Subject_id</a:t>
                      </a:r>
                      <a:endParaRPr lang="en-US" sz="1100" dirty="0"/>
                    </a:p>
                  </a:txBody>
                  <a:tcPr marL="68580" marR="68580" marT="34290" marB="34290"/>
                </a:tc>
                <a:tc>
                  <a:txBody>
                    <a:bodyPr/>
                    <a:lstStyle/>
                    <a:p>
                      <a:r>
                        <a:rPr lang="en-US" sz="1100" dirty="0"/>
                        <a:t>Condition A</a:t>
                      </a:r>
                    </a:p>
                  </a:txBody>
                  <a:tcPr marL="68580" marR="68580" marT="34290" marB="34290"/>
                </a:tc>
                <a:tc>
                  <a:txBody>
                    <a:bodyPr/>
                    <a:lstStyle/>
                    <a:p>
                      <a:r>
                        <a:rPr lang="en-US" sz="1100" dirty="0"/>
                        <a:t>Condition B</a:t>
                      </a:r>
                    </a:p>
                  </a:txBody>
                  <a:tcPr marL="68580" marR="68580" marT="34290" marB="34290"/>
                </a:tc>
                <a:tc>
                  <a:txBody>
                    <a:bodyPr/>
                    <a:lstStyle/>
                    <a:p>
                      <a:r>
                        <a:rPr lang="en-US" sz="1100" dirty="0"/>
                        <a:t>…</a:t>
                      </a:r>
                    </a:p>
                  </a:txBody>
                  <a:tcPr marL="68580" marR="68580" marT="34290" marB="34290"/>
                </a:tc>
                <a:tc>
                  <a:txBody>
                    <a:bodyPr/>
                    <a:lstStyle/>
                    <a:p>
                      <a:r>
                        <a:rPr lang="en-US" sz="1100" dirty="0"/>
                        <a:t>Drug N</a:t>
                      </a:r>
                    </a:p>
                  </a:txBody>
                  <a:tcPr marL="68580" marR="68580" marT="34290" marB="34290"/>
                </a:tc>
                <a:tc>
                  <a:txBody>
                    <a:bodyPr/>
                    <a:lstStyle/>
                    <a:p>
                      <a:r>
                        <a:rPr lang="en-US" sz="1400" dirty="0"/>
                        <a:t>Has outcome during TAR</a:t>
                      </a:r>
                    </a:p>
                  </a:txBody>
                  <a:tcPr marL="68580" marR="68580" marT="34290" marB="34290">
                    <a:solidFill>
                      <a:srgbClr val="C00000"/>
                    </a:solidFill>
                  </a:tcPr>
                </a:tc>
                <a:extLst>
                  <a:ext uri="{0D108BD9-81ED-4DB2-BD59-A6C34878D82A}">
                    <a16:rowId xmlns:a16="http://schemas.microsoft.com/office/drawing/2014/main" val="3050997697"/>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1</a:t>
                      </a:r>
                    </a:p>
                  </a:txBody>
                  <a:tcPr marL="68580" marR="68580" marT="34290" marB="34290"/>
                </a:tc>
                <a:tc>
                  <a:txBody>
                    <a:bodyPr/>
                    <a:lstStyle/>
                    <a:p>
                      <a:r>
                        <a:rPr lang="en-US" sz="1100" dirty="0"/>
                        <a:t>…</a:t>
                      </a:r>
                    </a:p>
                  </a:txBody>
                  <a:tcPr marL="68580" marR="68580" marT="34290" marB="34290"/>
                </a:tc>
                <a:tc>
                  <a:txBody>
                    <a:bodyPr/>
                    <a:lstStyle/>
                    <a:p>
                      <a:r>
                        <a:rPr lang="en-US" sz="1100" dirty="0"/>
                        <a:t>0</a:t>
                      </a:r>
                    </a:p>
                  </a:txBody>
                  <a:tcPr marL="68580" marR="68580" marT="34290" marB="34290"/>
                </a:tc>
                <a:tc>
                  <a:txBody>
                    <a:bodyPr/>
                    <a:lstStyle/>
                    <a:p>
                      <a:r>
                        <a:rPr lang="en-US" sz="1100" dirty="0"/>
                        <a:t>1 (Yes)</a:t>
                      </a:r>
                    </a:p>
                  </a:txBody>
                  <a:tcPr marL="68580" marR="68580" marT="34290" marB="34290">
                    <a:solidFill>
                      <a:schemeClr val="tx2">
                        <a:lumMod val="60000"/>
                        <a:lumOff val="40000"/>
                      </a:schemeClr>
                    </a:solidFill>
                  </a:tcPr>
                </a:tc>
                <a:extLst>
                  <a:ext uri="{0D108BD9-81ED-4DB2-BD59-A6C34878D82A}">
                    <a16:rowId xmlns:a16="http://schemas.microsoft.com/office/drawing/2014/main" val="2577259623"/>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0</a:t>
                      </a:r>
                    </a:p>
                  </a:txBody>
                  <a:tcPr marL="68580" marR="68580" marT="34290" marB="34290"/>
                </a:tc>
                <a:tc>
                  <a:txBody>
                    <a:bodyPr/>
                    <a:lstStyle/>
                    <a:p>
                      <a:r>
                        <a:rPr lang="en-US" sz="1100" dirty="0"/>
                        <a:t>…</a:t>
                      </a:r>
                    </a:p>
                  </a:txBody>
                  <a:tcPr marL="68580" marR="68580" marT="34290" marB="34290"/>
                </a:tc>
                <a:tc>
                  <a:txBody>
                    <a:bodyPr/>
                    <a:lstStyle/>
                    <a:p>
                      <a:r>
                        <a:rPr lang="en-US" sz="1100" dirty="0"/>
                        <a:t>1</a:t>
                      </a:r>
                    </a:p>
                  </a:txBody>
                  <a:tcPr marL="68580" marR="68580" marT="34290" marB="34290"/>
                </a:tc>
                <a:tc>
                  <a:txBody>
                    <a:bodyPr/>
                    <a:lstStyle/>
                    <a:p>
                      <a:r>
                        <a:rPr lang="en-US" sz="1100" dirty="0"/>
                        <a:t>0 (No)</a:t>
                      </a:r>
                    </a:p>
                  </a:txBody>
                  <a:tcPr marL="68580" marR="68580" marT="34290" marB="34290">
                    <a:solidFill>
                      <a:schemeClr val="tx2">
                        <a:lumMod val="60000"/>
                        <a:lumOff val="40000"/>
                      </a:schemeClr>
                    </a:solidFill>
                  </a:tcPr>
                </a:tc>
                <a:extLst>
                  <a:ext uri="{0D108BD9-81ED-4DB2-BD59-A6C34878D82A}">
                    <a16:rowId xmlns:a16="http://schemas.microsoft.com/office/drawing/2014/main" val="2287192927"/>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solidFill>
                      <a:schemeClr val="tx2">
                        <a:lumMod val="60000"/>
                        <a:lumOff val="40000"/>
                      </a:schemeClr>
                    </a:solidFill>
                  </a:tcPr>
                </a:tc>
                <a:extLst>
                  <a:ext uri="{0D108BD9-81ED-4DB2-BD59-A6C34878D82A}">
                    <a16:rowId xmlns:a16="http://schemas.microsoft.com/office/drawing/2014/main" val="3795364404"/>
                  </a:ext>
                </a:extLst>
              </a:tr>
            </a:tbl>
          </a:graphicData>
        </a:graphic>
      </p:graphicFrame>
      <p:sp>
        <p:nvSpPr>
          <p:cNvPr id="7" name="TextBox 6">
            <a:extLst>
              <a:ext uri="{FF2B5EF4-FFF2-40B4-BE49-F238E27FC236}">
                <a16:creationId xmlns:a16="http://schemas.microsoft.com/office/drawing/2014/main" id="{B7B76FC4-C318-7541-922B-C9C653644200}"/>
              </a:ext>
            </a:extLst>
          </p:cNvPr>
          <p:cNvSpPr txBox="1"/>
          <p:nvPr/>
        </p:nvSpPr>
        <p:spPr>
          <a:xfrm>
            <a:off x="3257862" y="2733255"/>
            <a:ext cx="2046158" cy="253916"/>
          </a:xfrm>
          <a:prstGeom prst="rect">
            <a:avLst/>
          </a:prstGeom>
          <a:noFill/>
        </p:spPr>
        <p:txBody>
          <a:bodyPr wrap="square" rtlCol="0">
            <a:spAutoFit/>
          </a:bodyPr>
          <a:lstStyle/>
          <a:p>
            <a:r>
              <a:rPr lang="en-US" sz="1050" b="1" dirty="0"/>
              <a:t>Labelled classification data</a:t>
            </a:r>
          </a:p>
        </p:txBody>
      </p:sp>
      <p:sp>
        <p:nvSpPr>
          <p:cNvPr id="13" name="TextBox 12">
            <a:extLst>
              <a:ext uri="{FF2B5EF4-FFF2-40B4-BE49-F238E27FC236}">
                <a16:creationId xmlns:a16="http://schemas.microsoft.com/office/drawing/2014/main" id="{FB529497-3547-F74B-8CC9-68699BADD6C7}"/>
              </a:ext>
            </a:extLst>
          </p:cNvPr>
          <p:cNvSpPr txBox="1"/>
          <p:nvPr/>
        </p:nvSpPr>
        <p:spPr>
          <a:xfrm>
            <a:off x="2903647" y="4738216"/>
            <a:ext cx="2754587" cy="623246"/>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This gives us our label data for each subject!</a:t>
            </a:r>
          </a:p>
        </p:txBody>
      </p:sp>
    </p:spTree>
    <p:extLst>
      <p:ext uri="{BB962C8B-B14F-4D97-AF65-F5344CB8AC3E}">
        <p14:creationId xmlns:p14="http://schemas.microsoft.com/office/powerpoint/2010/main" val="20843108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t>Do you want to remove people who have the outcome prior (i.e., predict new occurrence of outcome)?</a:t>
            </a:r>
          </a:p>
          <a:p>
            <a:r>
              <a:rPr lang="en-US" dirty="0"/>
              <a:t>Do you want to only include each person in the target population once?</a:t>
            </a:r>
          </a:p>
          <a:p>
            <a:r>
              <a:rPr lang="en-US" dirty="0"/>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23615698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rgbClr val="C00000"/>
                </a:solidFill>
              </a:rPr>
              <a:t>Do you want to remove people who have the outcome prior (i.e., predict new occurrence of outcome)?</a:t>
            </a:r>
          </a:p>
          <a:p>
            <a:r>
              <a:rPr lang="en-US" dirty="0"/>
              <a:t>Do you want to only include each person in the target population once?</a:t>
            </a:r>
          </a:p>
          <a:p>
            <a:r>
              <a:rPr lang="en-US" dirty="0"/>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3113474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56794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820126592"/>
                  </a:ext>
                </a:extLst>
              </a:tr>
              <a:tr h="38862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Tree>
    <p:extLst>
      <p:ext uri="{BB962C8B-B14F-4D97-AF65-F5344CB8AC3E}">
        <p14:creationId xmlns:p14="http://schemas.microsoft.com/office/powerpoint/2010/main" val="17957659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56794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820126592"/>
                  </a:ext>
                </a:extLst>
              </a:tr>
              <a:tr h="38862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F7DF23BE-9AE2-044D-AD80-C0D8FCA9176B}"/>
              </a:ext>
            </a:extLst>
          </p:cNvPr>
          <p:cNvSpPr/>
          <p:nvPr/>
        </p:nvSpPr>
        <p:spPr>
          <a:xfrm>
            <a:off x="4399613" y="4987977"/>
            <a:ext cx="4572000" cy="73866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14313" indent="-214313">
              <a:buFont typeface="Arial" panose="020B0604020202020204" pitchFamily="34" charset="0"/>
              <a:buChar char="•"/>
            </a:pPr>
            <a:r>
              <a:rPr lang="en-US" sz="1050" dirty="0"/>
              <a:t>Remove patients who have observed the outcome prior to cohort entry? </a:t>
            </a:r>
            <a:r>
              <a:rPr lang="en-US" sz="1050" b="1" dirty="0"/>
              <a:t>[YES]</a:t>
            </a:r>
          </a:p>
          <a:p>
            <a:pPr marL="214313" indent="-214313">
              <a:buFont typeface="Arial" panose="020B0604020202020204" pitchFamily="34" charset="0"/>
              <a:buChar char="•"/>
            </a:pPr>
            <a:r>
              <a:rPr lang="en-US" sz="1050" dirty="0"/>
              <a:t>How many days to look back from cohort entry for the outcome? </a:t>
            </a:r>
            <a:r>
              <a:rPr lang="en-US" sz="1050" b="1" dirty="0"/>
              <a:t>[99999] </a:t>
            </a:r>
            <a:r>
              <a:rPr lang="en-US" sz="1050" dirty="0"/>
              <a:t>days prior to cohort start</a:t>
            </a:r>
          </a:p>
        </p:txBody>
      </p:sp>
      <p:cxnSp>
        <p:nvCxnSpPr>
          <p:cNvPr id="6" name="Straight Connector 5">
            <a:extLst>
              <a:ext uri="{FF2B5EF4-FFF2-40B4-BE49-F238E27FC236}">
                <a16:creationId xmlns:a16="http://schemas.microsoft.com/office/drawing/2014/main" id="{AEC4069D-E398-6D41-B6F1-A5B446E6BB90}"/>
              </a:ext>
            </a:extLst>
          </p:cNvPr>
          <p:cNvCxnSpPr/>
          <p:nvPr/>
        </p:nvCxnSpPr>
        <p:spPr>
          <a:xfrm>
            <a:off x="1143000" y="3780332"/>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3AB9DDC1-361E-F34F-AADB-682848E62D32}"/>
              </a:ext>
            </a:extLst>
          </p:cNvPr>
          <p:cNvCxnSpPr/>
          <p:nvPr/>
        </p:nvCxnSpPr>
        <p:spPr>
          <a:xfrm>
            <a:off x="1143000" y="440055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03157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56794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820126592"/>
                  </a:ext>
                </a:extLst>
              </a:tr>
              <a:tr h="38862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BF10BECC-7965-7545-B7C3-DC1534F86926}"/>
              </a:ext>
            </a:extLst>
          </p:cNvPr>
          <p:cNvSpPr/>
          <p:nvPr/>
        </p:nvSpPr>
        <p:spPr>
          <a:xfrm>
            <a:off x="4399613" y="4987977"/>
            <a:ext cx="4572000" cy="73866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14313" indent="-214313">
              <a:buFont typeface="Arial" panose="020B0604020202020204" pitchFamily="34" charset="0"/>
              <a:buChar char="•"/>
            </a:pPr>
            <a:r>
              <a:rPr lang="en-US" sz="1050" dirty="0"/>
              <a:t>Remove patients who have observed the outcome prior to cohort entry? </a:t>
            </a:r>
            <a:r>
              <a:rPr lang="en-US" sz="1050" b="1" dirty="0"/>
              <a:t>[YES]</a:t>
            </a:r>
          </a:p>
          <a:p>
            <a:pPr marL="214313" indent="-214313">
              <a:buFont typeface="Arial" panose="020B0604020202020204" pitchFamily="34" charset="0"/>
              <a:buChar char="•"/>
            </a:pPr>
            <a:r>
              <a:rPr lang="en-US" sz="1050" dirty="0"/>
              <a:t>How many days to look back from cohort entry for the outcome? </a:t>
            </a:r>
            <a:r>
              <a:rPr lang="en-US" sz="1050" b="1" dirty="0"/>
              <a:t>[365] </a:t>
            </a:r>
            <a:r>
              <a:rPr lang="en-US" sz="1050" dirty="0"/>
              <a:t>days prior to cohort start</a:t>
            </a:r>
          </a:p>
        </p:txBody>
      </p:sp>
      <p:cxnSp>
        <p:nvCxnSpPr>
          <p:cNvPr id="6" name="Straight Connector 5">
            <a:extLst>
              <a:ext uri="{FF2B5EF4-FFF2-40B4-BE49-F238E27FC236}">
                <a16:creationId xmlns:a16="http://schemas.microsoft.com/office/drawing/2014/main" id="{26568574-667A-E444-915E-88BBEE7F87CD}"/>
              </a:ext>
            </a:extLst>
          </p:cNvPr>
          <p:cNvCxnSpPr/>
          <p:nvPr/>
        </p:nvCxnSpPr>
        <p:spPr>
          <a:xfrm>
            <a:off x="1143000" y="3780332"/>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992751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56794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3820126592"/>
                  </a:ext>
                </a:extLst>
              </a:tr>
              <a:tr h="38862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BF10BECC-7965-7545-B7C3-DC1534F86926}"/>
              </a:ext>
            </a:extLst>
          </p:cNvPr>
          <p:cNvSpPr/>
          <p:nvPr/>
        </p:nvSpPr>
        <p:spPr>
          <a:xfrm>
            <a:off x="4399613" y="4987977"/>
            <a:ext cx="4572000" cy="41549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14313" indent="-214313">
              <a:buFont typeface="Arial" panose="020B0604020202020204" pitchFamily="34" charset="0"/>
              <a:buChar char="•"/>
            </a:pPr>
            <a:r>
              <a:rPr lang="en-US" sz="1050" dirty="0"/>
              <a:t>Remove patients who have observed the outcome prior to cohort entry? </a:t>
            </a:r>
            <a:r>
              <a:rPr lang="en-US" sz="1050" b="1" dirty="0"/>
              <a:t>[No]</a:t>
            </a:r>
          </a:p>
        </p:txBody>
      </p:sp>
    </p:spTree>
    <p:extLst>
      <p:ext uri="{BB962C8B-B14F-4D97-AF65-F5344CB8AC3E}">
        <p14:creationId xmlns:p14="http://schemas.microsoft.com/office/powerpoint/2010/main" val="6680313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chemeClr val="tx1"/>
                </a:solidFill>
              </a:rPr>
              <a:t>Do you want to remove people who have the outcome prior (i.e., predict new occurrence of outcome)?</a:t>
            </a:r>
          </a:p>
          <a:p>
            <a:r>
              <a:rPr lang="en-US" dirty="0">
                <a:solidFill>
                  <a:srgbClr val="C00000"/>
                </a:solidFill>
              </a:rPr>
              <a:t>Do you want to only include each person in the target population once?</a:t>
            </a:r>
          </a:p>
          <a:p>
            <a:r>
              <a:rPr lang="en-US" dirty="0"/>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343810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Problem Definition</a:t>
            </a:r>
          </a:p>
        </p:txBody>
      </p:sp>
      <p:sp>
        <p:nvSpPr>
          <p:cNvPr id="27" name="TextBox 26"/>
          <p:cNvSpPr txBox="1"/>
          <p:nvPr/>
        </p:nvSpPr>
        <p:spPr>
          <a:xfrm>
            <a:off x="755576" y="4892338"/>
            <a:ext cx="7801285" cy="954107"/>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68" y="2072938"/>
            <a:ext cx="8801100" cy="2819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8344" y="3031823"/>
            <a:ext cx="304800" cy="320336"/>
          </a:xfrm>
          <a:prstGeom prst="rect">
            <a:avLst/>
          </a:prstGeom>
        </p:spPr>
      </p:pic>
    </p:spTree>
    <p:extLst>
      <p:ext uri="{BB962C8B-B14F-4D97-AF65-F5344CB8AC3E}">
        <p14:creationId xmlns:p14="http://schemas.microsoft.com/office/powerpoint/2010/main" val="33713769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424423" cy="2506980"/>
        </p:xfrm>
        <a:graphic>
          <a:graphicData uri="http://schemas.openxmlformats.org/drawingml/2006/table">
            <a:tbl>
              <a:tblPr firstRow="1" bandRow="1">
                <a:tableStyleId>{6E25E649-3F16-4E02-A733-19D2CDBF48F0}</a:tableStyleId>
              </a:tblPr>
              <a:tblGrid>
                <a:gridCol w="1166401">
                  <a:extLst>
                    <a:ext uri="{9D8B030D-6E8A-4147-A177-3AD203B41FA5}">
                      <a16:colId xmlns:a16="http://schemas.microsoft.com/office/drawing/2014/main" val="2497456044"/>
                    </a:ext>
                  </a:extLst>
                </a:gridCol>
                <a:gridCol w="1251928">
                  <a:extLst>
                    <a:ext uri="{9D8B030D-6E8A-4147-A177-3AD203B41FA5}">
                      <a16:colId xmlns:a16="http://schemas.microsoft.com/office/drawing/2014/main" val="1812001632"/>
                    </a:ext>
                  </a:extLst>
                </a:gridCol>
                <a:gridCol w="2007125">
                  <a:extLst>
                    <a:ext uri="{9D8B030D-6E8A-4147-A177-3AD203B41FA5}">
                      <a16:colId xmlns:a16="http://schemas.microsoft.com/office/drawing/2014/main" val="3107992070"/>
                    </a:ext>
                  </a:extLst>
                </a:gridCol>
                <a:gridCol w="1998969">
                  <a:extLst>
                    <a:ext uri="{9D8B030D-6E8A-4147-A177-3AD203B41FA5}">
                      <a16:colId xmlns:a16="http://schemas.microsoft.com/office/drawing/2014/main" val="1154725810"/>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28042596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2012-08-12</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333408232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2013-10-04</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2692810142"/>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B8D1A355-D4A6-8D40-86CE-3FBB4C50E20D}"/>
              </a:ext>
            </a:extLst>
          </p:cNvPr>
          <p:cNvSpPr/>
          <p:nvPr/>
        </p:nvSpPr>
        <p:spPr>
          <a:xfrm>
            <a:off x="918148" y="2988356"/>
            <a:ext cx="7007902" cy="276997"/>
          </a:xfrm>
          <a:prstGeom prst="rect">
            <a:avLst/>
          </a:prstGeom>
          <a:solidFill>
            <a:srgbClr val="4472C4">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hangingPunct="0"/>
            <a:endParaRPr lang="en-US" sz="1350">
              <a:latin typeface="+mn-lt"/>
              <a:ea typeface="+mn-ea"/>
              <a:cs typeface="+mn-cs"/>
              <a:sym typeface="Calibri"/>
            </a:endParaRPr>
          </a:p>
        </p:txBody>
      </p:sp>
    </p:spTree>
    <p:extLst>
      <p:ext uri="{BB962C8B-B14F-4D97-AF65-F5344CB8AC3E}">
        <p14:creationId xmlns:p14="http://schemas.microsoft.com/office/powerpoint/2010/main" val="15369596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424423" cy="2506980"/>
        </p:xfrm>
        <a:graphic>
          <a:graphicData uri="http://schemas.openxmlformats.org/drawingml/2006/table">
            <a:tbl>
              <a:tblPr firstRow="1" bandRow="1">
                <a:tableStyleId>{6E25E649-3F16-4E02-A733-19D2CDBF48F0}</a:tableStyleId>
              </a:tblPr>
              <a:tblGrid>
                <a:gridCol w="1166401">
                  <a:extLst>
                    <a:ext uri="{9D8B030D-6E8A-4147-A177-3AD203B41FA5}">
                      <a16:colId xmlns:a16="http://schemas.microsoft.com/office/drawing/2014/main" val="2497456044"/>
                    </a:ext>
                  </a:extLst>
                </a:gridCol>
                <a:gridCol w="1251928">
                  <a:extLst>
                    <a:ext uri="{9D8B030D-6E8A-4147-A177-3AD203B41FA5}">
                      <a16:colId xmlns:a16="http://schemas.microsoft.com/office/drawing/2014/main" val="1812001632"/>
                    </a:ext>
                  </a:extLst>
                </a:gridCol>
                <a:gridCol w="2007125">
                  <a:extLst>
                    <a:ext uri="{9D8B030D-6E8A-4147-A177-3AD203B41FA5}">
                      <a16:colId xmlns:a16="http://schemas.microsoft.com/office/drawing/2014/main" val="3107992070"/>
                    </a:ext>
                  </a:extLst>
                </a:gridCol>
                <a:gridCol w="1998969">
                  <a:extLst>
                    <a:ext uri="{9D8B030D-6E8A-4147-A177-3AD203B41FA5}">
                      <a16:colId xmlns:a16="http://schemas.microsoft.com/office/drawing/2014/main" val="1154725810"/>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28042596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2012-08-12</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333408232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2013-10-04</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2692810142"/>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5B38E7CC-B0ED-6F41-8174-A3FAE32031A2}"/>
              </a:ext>
            </a:extLst>
          </p:cNvPr>
          <p:cNvSpPr/>
          <p:nvPr/>
        </p:nvSpPr>
        <p:spPr>
          <a:xfrm>
            <a:off x="4572000" y="5033108"/>
            <a:ext cx="3504486"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Should only the first exposure per subject be included? </a:t>
            </a:r>
            <a:r>
              <a:rPr lang="en-US" sz="1050" b="1" dirty="0">
                <a:solidFill>
                  <a:srgbClr val="333333"/>
                </a:solidFill>
                <a:latin typeface="-apple-system"/>
              </a:rPr>
              <a:t>[YES]</a:t>
            </a:r>
            <a:endParaRPr lang="en-US" sz="1050" b="1" dirty="0"/>
          </a:p>
        </p:txBody>
      </p:sp>
      <p:cxnSp>
        <p:nvCxnSpPr>
          <p:cNvPr id="5" name="Straight Connector 4">
            <a:extLst>
              <a:ext uri="{FF2B5EF4-FFF2-40B4-BE49-F238E27FC236}">
                <a16:creationId xmlns:a16="http://schemas.microsoft.com/office/drawing/2014/main" id="{682FE02F-3FB8-5B40-9912-57FF6D24DB3C}"/>
              </a:ext>
            </a:extLst>
          </p:cNvPr>
          <p:cNvCxnSpPr/>
          <p:nvPr/>
        </p:nvCxnSpPr>
        <p:spPr>
          <a:xfrm>
            <a:off x="1011836" y="3263171"/>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447095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424423" cy="2506980"/>
        </p:xfrm>
        <a:graphic>
          <a:graphicData uri="http://schemas.openxmlformats.org/drawingml/2006/table">
            <a:tbl>
              <a:tblPr firstRow="1" bandRow="1">
                <a:tableStyleId>{6E25E649-3F16-4E02-A733-19D2CDBF48F0}</a:tableStyleId>
              </a:tblPr>
              <a:tblGrid>
                <a:gridCol w="1166401">
                  <a:extLst>
                    <a:ext uri="{9D8B030D-6E8A-4147-A177-3AD203B41FA5}">
                      <a16:colId xmlns:a16="http://schemas.microsoft.com/office/drawing/2014/main" val="2497456044"/>
                    </a:ext>
                  </a:extLst>
                </a:gridCol>
                <a:gridCol w="1251928">
                  <a:extLst>
                    <a:ext uri="{9D8B030D-6E8A-4147-A177-3AD203B41FA5}">
                      <a16:colId xmlns:a16="http://schemas.microsoft.com/office/drawing/2014/main" val="1812001632"/>
                    </a:ext>
                  </a:extLst>
                </a:gridCol>
                <a:gridCol w="2007125">
                  <a:extLst>
                    <a:ext uri="{9D8B030D-6E8A-4147-A177-3AD203B41FA5}">
                      <a16:colId xmlns:a16="http://schemas.microsoft.com/office/drawing/2014/main" val="3107992070"/>
                    </a:ext>
                  </a:extLst>
                </a:gridCol>
                <a:gridCol w="1998969">
                  <a:extLst>
                    <a:ext uri="{9D8B030D-6E8A-4147-A177-3AD203B41FA5}">
                      <a16:colId xmlns:a16="http://schemas.microsoft.com/office/drawing/2014/main" val="1154725810"/>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28042596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2012-08-12</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3334082324"/>
                  </a:ext>
                </a:extLst>
              </a:tr>
              <a:tr h="278130">
                <a:tc>
                  <a:txBody>
                    <a:bodyPr/>
                    <a:lstStyle/>
                    <a:p>
                      <a:r>
                        <a:rPr lang="en-US" sz="1100" i="1" dirty="0"/>
                        <a:t>105454</a:t>
                      </a:r>
                    </a:p>
                  </a:txBody>
                  <a:tcPr marL="68580" marR="68580" marT="34290" marB="34290"/>
                </a:tc>
                <a:tc>
                  <a:txBody>
                    <a:bodyPr/>
                    <a:lstStyle/>
                    <a:p>
                      <a:r>
                        <a:rPr lang="en-US" sz="1100" i="1" dirty="0"/>
                        <a:t>1</a:t>
                      </a:r>
                    </a:p>
                  </a:txBody>
                  <a:tcPr marL="68580" marR="68580" marT="34290" marB="34290"/>
                </a:tc>
                <a:tc>
                  <a:txBody>
                    <a:bodyPr/>
                    <a:lstStyle/>
                    <a:p>
                      <a:r>
                        <a:rPr lang="en-US" sz="1100" i="1" dirty="0"/>
                        <a:t>2013-10-04</a:t>
                      </a:r>
                    </a:p>
                  </a:txBody>
                  <a:tcPr marL="68580" marR="68580" marT="34290" marB="34290"/>
                </a:tc>
                <a:tc>
                  <a:txBody>
                    <a:bodyPr/>
                    <a:lstStyle/>
                    <a:p>
                      <a:r>
                        <a:rPr lang="en-US" sz="1100" i="1" dirty="0"/>
                        <a:t>0</a:t>
                      </a:r>
                    </a:p>
                  </a:txBody>
                  <a:tcPr marL="68580" marR="68580" marT="34290" marB="34290"/>
                </a:tc>
                <a:extLst>
                  <a:ext uri="{0D108BD9-81ED-4DB2-BD59-A6C34878D82A}">
                    <a16:rowId xmlns:a16="http://schemas.microsoft.com/office/drawing/2014/main" val="2692810142"/>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5B38E7CC-B0ED-6F41-8174-A3FAE32031A2}"/>
              </a:ext>
            </a:extLst>
          </p:cNvPr>
          <p:cNvSpPr/>
          <p:nvPr/>
        </p:nvSpPr>
        <p:spPr>
          <a:xfrm>
            <a:off x="4572000" y="5033108"/>
            <a:ext cx="3464410"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Should only the first exposure per subject be included? </a:t>
            </a:r>
            <a:r>
              <a:rPr lang="en-US" sz="1050" b="1" dirty="0">
                <a:solidFill>
                  <a:srgbClr val="333333"/>
                </a:solidFill>
                <a:latin typeface="-apple-system"/>
              </a:rPr>
              <a:t>[No]</a:t>
            </a:r>
            <a:endParaRPr lang="en-US" sz="1050" b="1" dirty="0"/>
          </a:p>
        </p:txBody>
      </p:sp>
    </p:spTree>
    <p:extLst>
      <p:ext uri="{BB962C8B-B14F-4D97-AF65-F5344CB8AC3E}">
        <p14:creationId xmlns:p14="http://schemas.microsoft.com/office/powerpoint/2010/main" val="3939665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chemeClr val="tx1"/>
                </a:solidFill>
              </a:rPr>
              <a:t>Do you want to remove people who have the outcome prior (i.e., predict new occurrence of outcome)?</a:t>
            </a:r>
          </a:p>
          <a:p>
            <a:r>
              <a:rPr lang="en-US" dirty="0">
                <a:solidFill>
                  <a:schemeClr val="tx1"/>
                </a:solidFill>
              </a:rPr>
              <a:t>Do you want to only include each person in the target population once?</a:t>
            </a:r>
          </a:p>
          <a:p>
            <a:r>
              <a:rPr lang="en-US" dirty="0">
                <a:solidFill>
                  <a:srgbClr val="C00000"/>
                </a:solidFill>
              </a:rPr>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18392278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44221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Tree>
    <p:extLst>
      <p:ext uri="{BB962C8B-B14F-4D97-AF65-F5344CB8AC3E}">
        <p14:creationId xmlns:p14="http://schemas.microsoft.com/office/powerpoint/2010/main" val="29722508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44221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826E0C5C-F3D4-A543-BC60-4250FF03A641}"/>
              </a:ext>
            </a:extLst>
          </p:cNvPr>
          <p:cNvSpPr/>
          <p:nvPr/>
        </p:nvSpPr>
        <p:spPr>
          <a:xfrm>
            <a:off x="4344223" y="4836521"/>
            <a:ext cx="3342582"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Minimum lookback period applied to target cohort: </a:t>
            </a:r>
            <a:r>
              <a:rPr lang="en-US" sz="1050" b="1" dirty="0">
                <a:solidFill>
                  <a:srgbClr val="333333"/>
                </a:solidFill>
                <a:latin typeface="-apple-system"/>
              </a:rPr>
              <a:t>[730] </a:t>
            </a:r>
            <a:endParaRPr lang="en-US" sz="1050" b="1" dirty="0"/>
          </a:p>
        </p:txBody>
      </p:sp>
      <p:cxnSp>
        <p:nvCxnSpPr>
          <p:cNvPr id="5" name="Straight Connector 4">
            <a:extLst>
              <a:ext uri="{FF2B5EF4-FFF2-40B4-BE49-F238E27FC236}">
                <a16:creationId xmlns:a16="http://schemas.microsoft.com/office/drawing/2014/main" id="{11A02D68-0552-DD4E-9F46-CECF07F1F79B}"/>
              </a:ext>
            </a:extLst>
          </p:cNvPr>
          <p:cNvCxnSpPr/>
          <p:nvPr/>
        </p:nvCxnSpPr>
        <p:spPr>
          <a:xfrm>
            <a:off x="899410" y="2903408"/>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7A53AE64-D395-5F46-A953-237C63BB1691}"/>
              </a:ext>
            </a:extLst>
          </p:cNvPr>
          <p:cNvCxnSpPr/>
          <p:nvPr/>
        </p:nvCxnSpPr>
        <p:spPr>
          <a:xfrm>
            <a:off x="930528" y="4308735"/>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2A6B211-86F7-C143-96EE-D36DFA9B78FC}"/>
              </a:ext>
            </a:extLst>
          </p:cNvPr>
          <p:cNvCxnSpPr/>
          <p:nvPr/>
        </p:nvCxnSpPr>
        <p:spPr>
          <a:xfrm>
            <a:off x="899410" y="3724119"/>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02595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44221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826E0C5C-F3D4-A543-BC60-4250FF03A641}"/>
              </a:ext>
            </a:extLst>
          </p:cNvPr>
          <p:cNvSpPr/>
          <p:nvPr/>
        </p:nvSpPr>
        <p:spPr>
          <a:xfrm>
            <a:off x="4344224" y="4836521"/>
            <a:ext cx="3411511"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Minimum lookback period applied to target cohort: </a:t>
            </a:r>
            <a:r>
              <a:rPr lang="en-US" sz="1050" b="1" dirty="0">
                <a:solidFill>
                  <a:srgbClr val="333333"/>
                </a:solidFill>
                <a:latin typeface="-apple-system"/>
              </a:rPr>
              <a:t>[1200] </a:t>
            </a:r>
            <a:endParaRPr lang="en-US" sz="1050" b="1" dirty="0"/>
          </a:p>
        </p:txBody>
      </p:sp>
      <p:cxnSp>
        <p:nvCxnSpPr>
          <p:cNvPr id="5" name="Straight Connector 4">
            <a:extLst>
              <a:ext uri="{FF2B5EF4-FFF2-40B4-BE49-F238E27FC236}">
                <a16:creationId xmlns:a16="http://schemas.microsoft.com/office/drawing/2014/main" id="{11A02D68-0552-DD4E-9F46-CECF07F1F79B}"/>
              </a:ext>
            </a:extLst>
          </p:cNvPr>
          <p:cNvCxnSpPr/>
          <p:nvPr/>
        </p:nvCxnSpPr>
        <p:spPr>
          <a:xfrm>
            <a:off x="899410" y="2903408"/>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7A53AE64-D395-5F46-A953-237C63BB1691}"/>
              </a:ext>
            </a:extLst>
          </p:cNvPr>
          <p:cNvCxnSpPr/>
          <p:nvPr/>
        </p:nvCxnSpPr>
        <p:spPr>
          <a:xfrm>
            <a:off x="930528" y="4308735"/>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2A6B211-86F7-C143-96EE-D36DFA9B78FC}"/>
              </a:ext>
            </a:extLst>
          </p:cNvPr>
          <p:cNvCxnSpPr/>
          <p:nvPr/>
        </p:nvCxnSpPr>
        <p:spPr>
          <a:xfrm>
            <a:off x="899410" y="3724119"/>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E079636-E2F3-B44B-BC0A-A44402F516FD}"/>
              </a:ext>
            </a:extLst>
          </p:cNvPr>
          <p:cNvCxnSpPr/>
          <p:nvPr/>
        </p:nvCxnSpPr>
        <p:spPr>
          <a:xfrm>
            <a:off x="899410" y="34290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63293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44221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826E0C5C-F3D4-A543-BC60-4250FF03A641}"/>
              </a:ext>
            </a:extLst>
          </p:cNvPr>
          <p:cNvSpPr/>
          <p:nvPr/>
        </p:nvSpPr>
        <p:spPr>
          <a:xfrm>
            <a:off x="4344223" y="4836521"/>
            <a:ext cx="3342582" cy="25391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1050" dirty="0">
                <a:solidFill>
                  <a:srgbClr val="333333"/>
                </a:solidFill>
                <a:latin typeface="-apple-system"/>
              </a:rPr>
              <a:t>Minimum lookback period applied to target cohort: </a:t>
            </a:r>
            <a:r>
              <a:rPr lang="en-US" sz="1050" b="1" dirty="0">
                <a:solidFill>
                  <a:srgbClr val="333333"/>
                </a:solidFill>
                <a:latin typeface="-apple-system"/>
              </a:rPr>
              <a:t>[365] </a:t>
            </a:r>
            <a:endParaRPr lang="en-US" sz="1050" b="1" dirty="0"/>
          </a:p>
        </p:txBody>
      </p:sp>
    </p:spTree>
    <p:extLst>
      <p:ext uri="{BB962C8B-B14F-4D97-AF65-F5344CB8AC3E}">
        <p14:creationId xmlns:p14="http://schemas.microsoft.com/office/powerpoint/2010/main" val="19055816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chemeClr val="tx1"/>
                </a:solidFill>
              </a:rPr>
              <a:t>Do you want to remove people who have the outcome prior (i.e., predict new occurrence of outcome)?</a:t>
            </a:r>
          </a:p>
          <a:p>
            <a:r>
              <a:rPr lang="en-US" dirty="0">
                <a:solidFill>
                  <a:schemeClr val="tx1"/>
                </a:solidFill>
              </a:rPr>
              <a:t>Do you want to only include each person in the target population once?</a:t>
            </a:r>
          </a:p>
          <a:p>
            <a:r>
              <a:rPr lang="en-US" dirty="0">
                <a:solidFill>
                  <a:schemeClr val="tx1"/>
                </a:solidFill>
              </a:rPr>
              <a:t>Do you want a minimum prior observation time (i.e., only include subjects with 3 years or prior records)? </a:t>
            </a:r>
          </a:p>
          <a:p>
            <a:r>
              <a:rPr lang="en-US" dirty="0">
                <a:solidFill>
                  <a:srgbClr val="C00000"/>
                </a:solidFill>
              </a:rPr>
              <a:t>How do you want to deal with people who are lost to follow-up? </a:t>
            </a:r>
          </a:p>
        </p:txBody>
      </p:sp>
    </p:spTree>
    <p:extLst>
      <p:ext uri="{BB962C8B-B14F-4D97-AF65-F5344CB8AC3E}">
        <p14:creationId xmlns:p14="http://schemas.microsoft.com/office/powerpoint/2010/main" val="13927753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44221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3420571" y="1814797"/>
            <a:ext cx="3494867" cy="253916"/>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050" dirty="0">
                <a:solidFill>
                  <a:srgbClr val="333333"/>
                </a:solidFill>
                <a:latin typeface="-apple-system"/>
              </a:rPr>
              <a:t>TAR (time-at-risk) is 1 day to 365 days after cohort start date</a:t>
            </a:r>
            <a:endParaRPr lang="en-US" sz="1050" b="1" dirty="0"/>
          </a:p>
        </p:txBody>
      </p:sp>
    </p:spTree>
    <p:extLst>
      <p:ext uri="{BB962C8B-B14F-4D97-AF65-F5344CB8AC3E}">
        <p14:creationId xmlns:p14="http://schemas.microsoft.com/office/powerpoint/2010/main" val="4177321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What are the key inputs to a patient-level prediction study?</a:t>
            </a:r>
          </a:p>
        </p:txBody>
      </p:sp>
      <p:graphicFrame>
        <p:nvGraphicFramePr>
          <p:cNvPr id="4" name="Table 3"/>
          <p:cNvGraphicFramePr>
            <a:graphicFrameLocks noGrp="1"/>
          </p:cNvGraphicFramePr>
          <p:nvPr/>
        </p:nvGraphicFramePr>
        <p:xfrm>
          <a:off x="304800" y="1371600"/>
          <a:ext cx="5867400" cy="3735668"/>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54529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54529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54529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54529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1552610">
                <a:tc>
                  <a:txBody>
                    <a:bodyPr/>
                    <a:lstStyle/>
                    <a:p>
                      <a:r>
                        <a:rPr lang="en-US" sz="2400" dirty="0"/>
                        <a:t>Model development</a:t>
                      </a:r>
                    </a:p>
                    <a:p>
                      <a:r>
                        <a:rPr lang="en-US" sz="2400" dirty="0"/>
                        <a:t>-which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
        <p:nvSpPr>
          <p:cNvPr id="5" name="Oval 4">
            <a:extLst>
              <a:ext uri="{FF2B5EF4-FFF2-40B4-BE49-F238E27FC236}">
                <a16:creationId xmlns:a16="http://schemas.microsoft.com/office/drawing/2014/main" id="{613A0F58-08FF-A441-A10C-C05288120BF4}"/>
              </a:ext>
            </a:extLst>
          </p:cNvPr>
          <p:cNvSpPr/>
          <p:nvPr/>
        </p:nvSpPr>
        <p:spPr>
          <a:xfrm>
            <a:off x="6477000" y="2514600"/>
            <a:ext cx="1361847" cy="1524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D3BA2DDA-0CC6-3643-85DA-8FE1C037DCA1}"/>
              </a:ext>
            </a:extLst>
          </p:cNvPr>
          <p:cNvSpPr/>
          <p:nvPr/>
        </p:nvSpPr>
        <p:spPr>
          <a:xfrm>
            <a:off x="7391400" y="2514600"/>
            <a:ext cx="1371600" cy="1524000"/>
          </a:xfrm>
          <a:prstGeom prst="ellipse">
            <a:avLst/>
          </a:prstGeom>
          <a:solidFill>
            <a:srgbClr val="FF00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7" name="TextBox 6">
            <a:extLst>
              <a:ext uri="{FF2B5EF4-FFF2-40B4-BE49-F238E27FC236}">
                <a16:creationId xmlns:a16="http://schemas.microsoft.com/office/drawing/2014/main" id="{67C98E01-4609-AA46-A025-9D33D976EEDA}"/>
              </a:ext>
            </a:extLst>
          </p:cNvPr>
          <p:cNvSpPr txBox="1"/>
          <p:nvPr/>
        </p:nvSpPr>
        <p:spPr>
          <a:xfrm>
            <a:off x="6248400" y="1302010"/>
            <a:ext cx="2811930" cy="954107"/>
          </a:xfrm>
          <a:prstGeom prst="rect">
            <a:avLst/>
          </a:prstGeom>
          <a:noFill/>
        </p:spPr>
        <p:txBody>
          <a:bodyPr wrap="square" rtlCol="0">
            <a:spAutoFit/>
          </a:bodyPr>
          <a:lstStyle/>
          <a:p>
            <a:r>
              <a:rPr lang="en-US" dirty="0"/>
              <a:t>We extract data for the patients in the Target Cohort (T) of which some will experience the outcome (O) in T</a:t>
            </a:r>
            <a:endParaRPr lang="en-US" u="sng" dirty="0"/>
          </a:p>
        </p:txBody>
      </p:sp>
    </p:spTree>
    <p:extLst>
      <p:ext uri="{BB962C8B-B14F-4D97-AF65-F5344CB8AC3E}">
        <p14:creationId xmlns:p14="http://schemas.microsoft.com/office/powerpoint/2010/main" val="18135809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44221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3420571" y="1814797"/>
            <a:ext cx="3494867" cy="253916"/>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050" dirty="0">
                <a:solidFill>
                  <a:srgbClr val="333333"/>
                </a:solidFill>
                <a:latin typeface="-apple-system"/>
              </a:rPr>
              <a:t>TAR (time-at-risk) is 1 day to 365 days after cohort start date</a:t>
            </a:r>
            <a:endParaRPr lang="en-US" sz="1050" b="1" dirty="0"/>
          </a:p>
        </p:txBody>
      </p:sp>
      <p:sp>
        <p:nvSpPr>
          <p:cNvPr id="3" name="Rectangle 2">
            <a:extLst>
              <a:ext uri="{FF2B5EF4-FFF2-40B4-BE49-F238E27FC236}">
                <a16:creationId xmlns:a16="http://schemas.microsoft.com/office/drawing/2014/main" id="{8BC18920-763C-634F-BF12-FDC9C8EE0704}"/>
              </a:ext>
            </a:extLst>
          </p:cNvPr>
          <p:cNvSpPr/>
          <p:nvPr/>
        </p:nvSpPr>
        <p:spPr>
          <a:xfrm>
            <a:off x="1461541" y="4852079"/>
            <a:ext cx="7543800" cy="5770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fontAlgn="ctr">
              <a:buFont typeface="Arial" panose="020B0604020202020204" pitchFamily="34" charset="0"/>
              <a:buChar char="•"/>
            </a:pPr>
            <a:r>
              <a:rPr lang="en-US" sz="1050" dirty="0"/>
              <a:t>Should subjects without time at risk be removed?</a:t>
            </a:r>
            <a:r>
              <a:rPr lang="en-US" sz="1050" dirty="0">
                <a:solidFill>
                  <a:srgbClr val="333333"/>
                </a:solidFill>
                <a:latin typeface="-apple-system"/>
              </a:rPr>
              <a:t> </a:t>
            </a:r>
            <a:r>
              <a:rPr lang="en-US" sz="1050" b="1" dirty="0">
                <a:solidFill>
                  <a:srgbClr val="333333"/>
                </a:solidFill>
                <a:latin typeface="-apple-system"/>
              </a:rPr>
              <a:t>[YES]</a:t>
            </a:r>
          </a:p>
          <a:p>
            <a:pPr marL="214313" indent="-214313" fontAlgn="ctr">
              <a:buFont typeface="Arial" panose="020B0604020202020204" pitchFamily="34" charset="0"/>
              <a:buChar char="•"/>
            </a:pPr>
            <a:r>
              <a:rPr lang="en-US" sz="1050" dirty="0">
                <a:solidFill>
                  <a:srgbClr val="333333"/>
                </a:solidFill>
                <a:latin typeface="-apple-system"/>
              </a:rPr>
              <a:t>Minimum time at risk: </a:t>
            </a:r>
            <a:r>
              <a:rPr lang="en-US" sz="1050" b="1" dirty="0">
                <a:solidFill>
                  <a:srgbClr val="333333"/>
                </a:solidFill>
                <a:latin typeface="-apple-system"/>
              </a:rPr>
              <a:t>[</a:t>
            </a:r>
            <a:r>
              <a:rPr lang="en-US" sz="1050" b="1" dirty="0">
                <a:latin typeface="-apple-system"/>
              </a:rPr>
              <a:t>364]</a:t>
            </a:r>
            <a:r>
              <a:rPr lang="en-US" sz="1050" dirty="0">
                <a:solidFill>
                  <a:srgbClr val="333333"/>
                </a:solidFill>
                <a:latin typeface="-apple-system"/>
              </a:rPr>
              <a:t> days</a:t>
            </a:r>
          </a:p>
          <a:p>
            <a:pPr marL="214313" indent="-214313" fontAlgn="ctr">
              <a:buFont typeface="Arial" panose="020B0604020202020204" pitchFamily="34" charset="0"/>
              <a:buChar char="•"/>
            </a:pPr>
            <a:r>
              <a:rPr lang="en-US" sz="1050" dirty="0"/>
              <a:t>Include people with outcomes who are not observed for the whole at risk period? </a:t>
            </a:r>
            <a:r>
              <a:rPr lang="en-US" sz="1050" b="1" dirty="0"/>
              <a:t>[NO]</a:t>
            </a:r>
            <a:endParaRPr lang="en-US" sz="1050" b="1" dirty="0">
              <a:solidFill>
                <a:srgbClr val="333333"/>
              </a:solidFill>
              <a:latin typeface="-apple-system"/>
            </a:endParaRPr>
          </a:p>
        </p:txBody>
      </p:sp>
      <p:cxnSp>
        <p:nvCxnSpPr>
          <p:cNvPr id="6" name="Straight Connector 5">
            <a:extLst>
              <a:ext uri="{FF2B5EF4-FFF2-40B4-BE49-F238E27FC236}">
                <a16:creationId xmlns:a16="http://schemas.microsoft.com/office/drawing/2014/main" id="{EBA83AC2-814D-924B-803B-6ECD30A9F15F}"/>
              </a:ext>
            </a:extLst>
          </p:cNvPr>
          <p:cNvCxnSpPr/>
          <p:nvPr/>
        </p:nvCxnSpPr>
        <p:spPr>
          <a:xfrm>
            <a:off x="899410" y="2903408"/>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543C4122-9676-9841-9A7A-758F5628EA58}"/>
              </a:ext>
            </a:extLst>
          </p:cNvPr>
          <p:cNvCxnSpPr/>
          <p:nvPr/>
        </p:nvCxnSpPr>
        <p:spPr>
          <a:xfrm>
            <a:off x="899410" y="4007059"/>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7856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44221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3420571" y="1814797"/>
            <a:ext cx="3494867" cy="253916"/>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050" dirty="0">
                <a:solidFill>
                  <a:srgbClr val="333333"/>
                </a:solidFill>
                <a:latin typeface="-apple-system"/>
              </a:rPr>
              <a:t>TAR (time-at-risk) is 1 day to 365 days after cohort start date</a:t>
            </a:r>
            <a:endParaRPr lang="en-US" sz="1050" b="1" dirty="0"/>
          </a:p>
        </p:txBody>
      </p:sp>
      <p:sp>
        <p:nvSpPr>
          <p:cNvPr id="3" name="Rectangle 2">
            <a:extLst>
              <a:ext uri="{FF2B5EF4-FFF2-40B4-BE49-F238E27FC236}">
                <a16:creationId xmlns:a16="http://schemas.microsoft.com/office/drawing/2014/main" id="{8BC18920-763C-634F-BF12-FDC9C8EE0704}"/>
              </a:ext>
            </a:extLst>
          </p:cNvPr>
          <p:cNvSpPr/>
          <p:nvPr/>
        </p:nvSpPr>
        <p:spPr>
          <a:xfrm>
            <a:off x="1461541" y="4852079"/>
            <a:ext cx="7543800" cy="5770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fontAlgn="ctr">
              <a:buFont typeface="Arial" panose="020B0604020202020204" pitchFamily="34" charset="0"/>
              <a:buChar char="•"/>
            </a:pPr>
            <a:r>
              <a:rPr lang="en-US" sz="1050" dirty="0"/>
              <a:t>Should subjects without time at risk be removed?</a:t>
            </a:r>
            <a:r>
              <a:rPr lang="en-US" sz="1050" dirty="0">
                <a:solidFill>
                  <a:srgbClr val="333333"/>
                </a:solidFill>
                <a:latin typeface="-apple-system"/>
              </a:rPr>
              <a:t> </a:t>
            </a:r>
            <a:r>
              <a:rPr lang="en-US" sz="1050" b="1" dirty="0">
                <a:solidFill>
                  <a:srgbClr val="333333"/>
                </a:solidFill>
                <a:latin typeface="-apple-system"/>
              </a:rPr>
              <a:t>[YES]</a:t>
            </a:r>
          </a:p>
          <a:p>
            <a:pPr marL="214313" indent="-214313" fontAlgn="ctr">
              <a:buFont typeface="Arial" panose="020B0604020202020204" pitchFamily="34" charset="0"/>
              <a:buChar char="•"/>
            </a:pPr>
            <a:r>
              <a:rPr lang="en-US" sz="1050" dirty="0">
                <a:solidFill>
                  <a:srgbClr val="333333"/>
                </a:solidFill>
                <a:latin typeface="-apple-system"/>
              </a:rPr>
              <a:t>Minimum time at risk: </a:t>
            </a:r>
            <a:r>
              <a:rPr lang="en-US" sz="1050" b="1" dirty="0">
                <a:solidFill>
                  <a:srgbClr val="333333"/>
                </a:solidFill>
                <a:latin typeface="-apple-system"/>
              </a:rPr>
              <a:t>[</a:t>
            </a:r>
            <a:r>
              <a:rPr lang="en-US" sz="1050" b="1" dirty="0">
                <a:latin typeface="-apple-system"/>
              </a:rPr>
              <a:t>364]</a:t>
            </a:r>
            <a:r>
              <a:rPr lang="en-US" sz="1050" dirty="0">
                <a:solidFill>
                  <a:srgbClr val="333333"/>
                </a:solidFill>
                <a:latin typeface="-apple-system"/>
              </a:rPr>
              <a:t> days</a:t>
            </a:r>
          </a:p>
          <a:p>
            <a:pPr marL="214313" indent="-214313" fontAlgn="ctr">
              <a:buFont typeface="Arial" panose="020B0604020202020204" pitchFamily="34" charset="0"/>
              <a:buChar char="•"/>
            </a:pPr>
            <a:r>
              <a:rPr lang="en-US" sz="1050" dirty="0"/>
              <a:t>Include people with outcomes who are not observed for the whole at risk period? </a:t>
            </a:r>
            <a:r>
              <a:rPr lang="en-US" sz="1050" b="1" dirty="0"/>
              <a:t>[YES]</a:t>
            </a:r>
            <a:endParaRPr lang="en-US" sz="1050" b="1" dirty="0">
              <a:solidFill>
                <a:srgbClr val="333333"/>
              </a:solidFill>
              <a:latin typeface="-apple-system"/>
            </a:endParaRPr>
          </a:p>
        </p:txBody>
      </p:sp>
      <p:cxnSp>
        <p:nvCxnSpPr>
          <p:cNvPr id="6" name="Straight Connector 5">
            <a:extLst>
              <a:ext uri="{FF2B5EF4-FFF2-40B4-BE49-F238E27FC236}">
                <a16:creationId xmlns:a16="http://schemas.microsoft.com/office/drawing/2014/main" id="{EBA83AC2-814D-924B-803B-6ECD30A9F15F}"/>
              </a:ext>
            </a:extLst>
          </p:cNvPr>
          <p:cNvCxnSpPr/>
          <p:nvPr/>
        </p:nvCxnSpPr>
        <p:spPr>
          <a:xfrm>
            <a:off x="899410" y="2903408"/>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39730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nvGraphicFramePr>
        <p:xfrm>
          <a:off x="1321744" y="2306393"/>
          <a:ext cx="6500512" cy="244221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0</a:t>
                      </a:r>
                    </a:p>
                  </a:txBody>
                  <a:tcPr marL="68580" marR="68580" marT="34290" marB="34290"/>
                </a:tc>
                <a:tc>
                  <a:txBody>
                    <a:bodyPr/>
                    <a:lstStyle/>
                    <a:p>
                      <a:r>
                        <a:rPr lang="en-US" sz="11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0</a:t>
                      </a:r>
                    </a:p>
                  </a:txBody>
                  <a:tcPr marL="68580" marR="68580" marT="34290" marB="34290"/>
                </a:tc>
                <a:tc>
                  <a:txBody>
                    <a:bodyPr/>
                    <a:lstStyle/>
                    <a:p>
                      <a:r>
                        <a:rPr lang="en-US" sz="11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1554</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0</a:t>
                      </a:r>
                    </a:p>
                  </a:txBody>
                  <a:tcPr marL="68580" marR="68580" marT="34290" marB="34290"/>
                </a:tc>
                <a:tc>
                  <a:txBody>
                    <a:bodyPr/>
                    <a:lstStyle/>
                    <a:p>
                      <a:r>
                        <a:rPr lang="en-US" sz="11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56566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0</a:t>
                      </a:r>
                    </a:p>
                  </a:txBody>
                  <a:tcPr marL="68580" marR="68580" marT="34290" marB="34290"/>
                </a:tc>
                <a:tc>
                  <a:txBody>
                    <a:bodyPr/>
                    <a:lstStyle/>
                    <a:p>
                      <a:r>
                        <a:rPr lang="en-US" sz="11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1</a:t>
                      </a:r>
                    </a:p>
                  </a:txBody>
                  <a:tcPr marL="68580" marR="68580" marT="34290" marB="34290"/>
                </a:tc>
                <a:tc>
                  <a:txBody>
                    <a:bodyPr/>
                    <a:lstStyle/>
                    <a:p>
                      <a:r>
                        <a:rPr lang="en-US" sz="11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3420571" y="1814797"/>
            <a:ext cx="3494867" cy="253916"/>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050" dirty="0">
                <a:solidFill>
                  <a:srgbClr val="333333"/>
                </a:solidFill>
                <a:latin typeface="-apple-system"/>
              </a:rPr>
              <a:t>TAR (time-at-risk) is 1 day to 365 days after cohort start date</a:t>
            </a:r>
            <a:endParaRPr lang="en-US" sz="1050" b="1" dirty="0"/>
          </a:p>
        </p:txBody>
      </p:sp>
      <p:sp>
        <p:nvSpPr>
          <p:cNvPr id="3" name="Rectangle 2">
            <a:extLst>
              <a:ext uri="{FF2B5EF4-FFF2-40B4-BE49-F238E27FC236}">
                <a16:creationId xmlns:a16="http://schemas.microsoft.com/office/drawing/2014/main" id="{8BC18920-763C-634F-BF12-FDC9C8EE0704}"/>
              </a:ext>
            </a:extLst>
          </p:cNvPr>
          <p:cNvSpPr/>
          <p:nvPr/>
        </p:nvSpPr>
        <p:spPr>
          <a:xfrm>
            <a:off x="1461541" y="4852079"/>
            <a:ext cx="7543800" cy="5770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fontAlgn="ctr">
              <a:buFont typeface="Arial" panose="020B0604020202020204" pitchFamily="34" charset="0"/>
              <a:buChar char="•"/>
            </a:pPr>
            <a:r>
              <a:rPr lang="en-US" sz="1050" dirty="0"/>
              <a:t>Should subjects without time at risk be removed?</a:t>
            </a:r>
            <a:r>
              <a:rPr lang="en-US" sz="1050" dirty="0">
                <a:solidFill>
                  <a:srgbClr val="333333"/>
                </a:solidFill>
                <a:latin typeface="-apple-system"/>
              </a:rPr>
              <a:t> </a:t>
            </a:r>
            <a:r>
              <a:rPr lang="en-US" sz="1050" b="1" dirty="0">
                <a:solidFill>
                  <a:srgbClr val="333333"/>
                </a:solidFill>
                <a:latin typeface="-apple-system"/>
              </a:rPr>
              <a:t>[No]</a:t>
            </a:r>
          </a:p>
          <a:p>
            <a:pPr marL="214313" indent="-214313" fontAlgn="ctr">
              <a:buFont typeface="Arial" panose="020B0604020202020204" pitchFamily="34" charset="0"/>
              <a:buChar char="•"/>
            </a:pPr>
            <a:r>
              <a:rPr lang="en-US" sz="1050" dirty="0">
                <a:solidFill>
                  <a:srgbClr val="333333"/>
                </a:solidFill>
                <a:latin typeface="-apple-system"/>
              </a:rPr>
              <a:t>Minimum time at risk: </a:t>
            </a:r>
            <a:r>
              <a:rPr lang="en-US" sz="1050" b="1" dirty="0">
                <a:solidFill>
                  <a:srgbClr val="333333"/>
                </a:solidFill>
                <a:latin typeface="-apple-system"/>
              </a:rPr>
              <a:t>[1</a:t>
            </a:r>
            <a:r>
              <a:rPr lang="en-US" sz="1050" b="1" dirty="0">
                <a:latin typeface="-apple-system"/>
              </a:rPr>
              <a:t>]</a:t>
            </a:r>
            <a:r>
              <a:rPr lang="en-US" sz="1050" dirty="0">
                <a:solidFill>
                  <a:srgbClr val="333333"/>
                </a:solidFill>
                <a:latin typeface="-apple-system"/>
              </a:rPr>
              <a:t> days</a:t>
            </a:r>
          </a:p>
          <a:p>
            <a:pPr marL="214313" indent="-214313" fontAlgn="ctr">
              <a:buFont typeface="Arial" panose="020B0604020202020204" pitchFamily="34" charset="0"/>
              <a:buChar char="•"/>
            </a:pPr>
            <a:r>
              <a:rPr lang="en-US" sz="1050" dirty="0"/>
              <a:t>Include people with outcomes who are not observed for the whole at risk period? </a:t>
            </a:r>
            <a:r>
              <a:rPr lang="en-US" sz="1050" b="1" dirty="0"/>
              <a:t>[No]</a:t>
            </a:r>
            <a:endParaRPr lang="en-US" sz="1050" b="1" dirty="0">
              <a:solidFill>
                <a:srgbClr val="333333"/>
              </a:solidFill>
              <a:latin typeface="-apple-system"/>
            </a:endParaRPr>
          </a:p>
        </p:txBody>
      </p:sp>
    </p:spTree>
    <p:extLst>
      <p:ext uri="{BB962C8B-B14F-4D97-AF65-F5344CB8AC3E}">
        <p14:creationId xmlns:p14="http://schemas.microsoft.com/office/powerpoint/2010/main" val="5390195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1BB1F-E2D7-0B4C-83D7-CFF4CEA52CE1}"/>
              </a:ext>
            </a:extLst>
          </p:cNvPr>
          <p:cNvPicPr>
            <a:picLocks noChangeAspect="1"/>
          </p:cNvPicPr>
          <p:nvPr/>
        </p:nvPicPr>
        <p:blipFill>
          <a:blip r:embed="rId2"/>
          <a:stretch>
            <a:fillRect/>
          </a:stretch>
        </p:blipFill>
        <p:spPr>
          <a:xfrm>
            <a:off x="5360069" y="1592086"/>
            <a:ext cx="3263187" cy="3827855"/>
          </a:xfrm>
          <a:prstGeom prst="rect">
            <a:avLst/>
          </a:prstGeom>
        </p:spPr>
      </p:pic>
      <p:sp>
        <p:nvSpPr>
          <p:cNvPr id="7" name="TextBox 6">
            <a:extLst>
              <a:ext uri="{FF2B5EF4-FFF2-40B4-BE49-F238E27FC236}">
                <a16:creationId xmlns:a16="http://schemas.microsoft.com/office/drawing/2014/main" id="{C4828483-29D5-8741-91D5-3EEFBB46A0B4}"/>
              </a:ext>
            </a:extLst>
          </p:cNvPr>
          <p:cNvSpPr txBox="1"/>
          <p:nvPr/>
        </p:nvSpPr>
        <p:spPr>
          <a:xfrm>
            <a:off x="552959" y="1861909"/>
            <a:ext cx="4303854" cy="3970318"/>
          </a:xfrm>
          <a:prstGeom prst="rect">
            <a:avLst/>
          </a:prstGeom>
          <a:noFill/>
        </p:spPr>
        <p:txBody>
          <a:bodyPr wrap="square" rtlCol="0">
            <a:spAutoFit/>
          </a:bodyPr>
          <a:lstStyle/>
          <a:p>
            <a:r>
              <a:rPr lang="en-US" sz="2100" b="1" u="sng" dirty="0"/>
              <a:t>Summary:</a:t>
            </a:r>
          </a:p>
          <a:p>
            <a:endParaRPr lang="en-US" sz="2100" dirty="0"/>
          </a:p>
          <a:p>
            <a:pPr marL="342900" indent="-342900">
              <a:buFont typeface="Arial" panose="020B0604020202020204" pitchFamily="34" charset="0"/>
              <a:buChar char="•"/>
            </a:pPr>
            <a:r>
              <a:rPr lang="en-US" sz="2100" dirty="0"/>
              <a:t>Need to define prediction problem</a:t>
            </a:r>
          </a:p>
          <a:p>
            <a:pPr marL="342900" indent="-342900">
              <a:buFont typeface="Arial" panose="020B0604020202020204" pitchFamily="34" charset="0"/>
              <a:buChar char="•"/>
            </a:pPr>
            <a:r>
              <a:rPr lang="en-US" sz="2100" dirty="0"/>
              <a:t>Need to define the target population and outcome cohorts</a:t>
            </a:r>
          </a:p>
          <a:p>
            <a:pPr marL="342900" indent="-342900">
              <a:buFont typeface="Arial" panose="020B0604020202020204" pitchFamily="34" charset="0"/>
              <a:buChar char="•"/>
            </a:pPr>
            <a:r>
              <a:rPr lang="en-US" sz="2100" dirty="0"/>
              <a:t>Need to specify covariate settings</a:t>
            </a:r>
          </a:p>
          <a:p>
            <a:pPr marL="342900" indent="-342900">
              <a:buFont typeface="Arial" panose="020B0604020202020204" pitchFamily="34" charset="0"/>
              <a:buChar char="•"/>
            </a:pPr>
            <a:r>
              <a:rPr lang="en-US" sz="2100" dirty="0"/>
              <a:t>Need to specify population settings – this modifies target population and creates labels </a:t>
            </a:r>
          </a:p>
        </p:txBody>
      </p:sp>
    </p:spTree>
    <p:extLst>
      <p:ext uri="{BB962C8B-B14F-4D97-AF65-F5344CB8AC3E}">
        <p14:creationId xmlns:p14="http://schemas.microsoft.com/office/powerpoint/2010/main" val="36568983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
        <p:nvSpPr>
          <p:cNvPr id="3" name="Rectangle 2">
            <a:extLst>
              <a:ext uri="{FF2B5EF4-FFF2-40B4-BE49-F238E27FC236}">
                <a16:creationId xmlns:a16="http://schemas.microsoft.com/office/drawing/2014/main" id="{76CE1479-3EF0-554A-AED3-E2185E2E0EFC}"/>
              </a:ext>
            </a:extLst>
          </p:cNvPr>
          <p:cNvSpPr/>
          <p:nvPr/>
        </p:nvSpPr>
        <p:spPr>
          <a:xfrm>
            <a:off x="3721308" y="3475848"/>
            <a:ext cx="2934325" cy="276997"/>
          </a:xfrm>
          <a:prstGeom prst="rect">
            <a:avLst/>
          </a:prstGeom>
          <a:solidFill>
            <a:srgbClr val="C0504D">
              <a:alpha val="20000"/>
            </a:srgb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ctr">
            <a:spAutoFit/>
          </a:bodyPr>
          <a:lstStyle/>
          <a:p>
            <a:pPr defTabSz="685800" hangingPunct="0"/>
            <a:endParaRPr lang="en-US" sz="1350">
              <a:solidFill>
                <a:srgbClr val="000000"/>
              </a:solidFill>
              <a:sym typeface="Calibri"/>
            </a:endParaRPr>
          </a:p>
        </p:txBody>
      </p:sp>
      <p:sp>
        <p:nvSpPr>
          <p:cNvPr id="5" name="TextBox 4">
            <a:extLst>
              <a:ext uri="{FF2B5EF4-FFF2-40B4-BE49-F238E27FC236}">
                <a16:creationId xmlns:a16="http://schemas.microsoft.com/office/drawing/2014/main" id="{BB75AF3E-4D13-C144-B716-B780B4BE81BC}"/>
              </a:ext>
            </a:extLst>
          </p:cNvPr>
          <p:cNvSpPr txBox="1"/>
          <p:nvPr/>
        </p:nvSpPr>
        <p:spPr>
          <a:xfrm>
            <a:off x="3816870" y="4911553"/>
            <a:ext cx="2838763" cy="623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latin typeface="+mn-lt"/>
                <a:ea typeface="+mn-ea"/>
                <a:cs typeface="+mn-cs"/>
                <a:sym typeface="Calibri"/>
              </a:rPr>
              <a:t>Model Development Settings</a:t>
            </a:r>
          </a:p>
        </p:txBody>
      </p:sp>
    </p:spTree>
    <p:extLst>
      <p:ext uri="{BB962C8B-B14F-4D97-AF65-F5344CB8AC3E}">
        <p14:creationId xmlns:p14="http://schemas.microsoft.com/office/powerpoint/2010/main" val="18841030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E49A-09E6-9547-AC5A-7BF9BAB4E04E}"/>
              </a:ext>
            </a:extLst>
          </p:cNvPr>
          <p:cNvSpPr>
            <a:spLocks noGrp="1"/>
          </p:cNvSpPr>
          <p:nvPr>
            <p:ph type="title"/>
          </p:nvPr>
        </p:nvSpPr>
        <p:spPr/>
        <p:txBody>
          <a:bodyPr/>
          <a:lstStyle/>
          <a:p>
            <a:r>
              <a:rPr lang="en-US" dirty="0"/>
              <a:t>Train/Test Data Settings</a:t>
            </a:r>
          </a:p>
        </p:txBody>
      </p:sp>
      <p:sp>
        <p:nvSpPr>
          <p:cNvPr id="3" name="Content Placeholder 2">
            <a:extLst>
              <a:ext uri="{FF2B5EF4-FFF2-40B4-BE49-F238E27FC236}">
                <a16:creationId xmlns:a16="http://schemas.microsoft.com/office/drawing/2014/main" id="{DB7192FC-C3CA-A84A-8160-85C534A20811}"/>
              </a:ext>
            </a:extLst>
          </p:cNvPr>
          <p:cNvSpPr>
            <a:spLocks noGrp="1"/>
          </p:cNvSpPr>
          <p:nvPr>
            <p:ph type="body" idx="1"/>
          </p:nvPr>
        </p:nvSpPr>
        <p:spPr>
          <a:xfrm>
            <a:off x="457200" y="2228850"/>
            <a:ext cx="8229600" cy="3223023"/>
          </a:xfrm>
        </p:spPr>
        <p:txBody>
          <a:bodyPr/>
          <a:lstStyle/>
          <a:p>
            <a:r>
              <a:rPr lang="en-US" dirty="0"/>
              <a:t>Train/Test %</a:t>
            </a:r>
          </a:p>
          <a:p>
            <a:pPr lvl="1"/>
            <a:r>
              <a:rPr lang="en-US" dirty="0"/>
              <a:t>e.g., 75/25</a:t>
            </a:r>
          </a:p>
          <a:p>
            <a:r>
              <a:rPr lang="en-US" dirty="0"/>
              <a:t>Split Seed</a:t>
            </a:r>
          </a:p>
          <a:p>
            <a:pPr lvl="1"/>
            <a:r>
              <a:rPr lang="en-US" dirty="0"/>
              <a:t>e.g., 1</a:t>
            </a:r>
          </a:p>
          <a:p>
            <a:r>
              <a:rPr lang="en-US" dirty="0"/>
              <a:t>Split type </a:t>
            </a:r>
          </a:p>
          <a:p>
            <a:pPr lvl="1"/>
            <a:r>
              <a:rPr lang="en-US" dirty="0"/>
              <a:t>e.g., time or person</a:t>
            </a:r>
          </a:p>
        </p:txBody>
      </p:sp>
      <p:pic>
        <p:nvPicPr>
          <p:cNvPr id="4" name="Picture 3">
            <a:extLst>
              <a:ext uri="{FF2B5EF4-FFF2-40B4-BE49-F238E27FC236}">
                <a16:creationId xmlns:a16="http://schemas.microsoft.com/office/drawing/2014/main" id="{C2F95489-E326-714D-B91D-0B9615D052AF}"/>
              </a:ext>
            </a:extLst>
          </p:cNvPr>
          <p:cNvPicPr>
            <a:picLocks noChangeAspect="1"/>
          </p:cNvPicPr>
          <p:nvPr/>
        </p:nvPicPr>
        <p:blipFill>
          <a:blip r:embed="rId3"/>
          <a:stretch>
            <a:fillRect/>
          </a:stretch>
        </p:blipFill>
        <p:spPr>
          <a:xfrm>
            <a:off x="4254157" y="1889191"/>
            <a:ext cx="4423619" cy="3263504"/>
          </a:xfrm>
          <a:prstGeom prst="rect">
            <a:avLst/>
          </a:prstGeom>
        </p:spPr>
      </p:pic>
    </p:spTree>
    <p:extLst>
      <p:ext uri="{BB962C8B-B14F-4D97-AF65-F5344CB8AC3E}">
        <p14:creationId xmlns:p14="http://schemas.microsoft.com/office/powerpoint/2010/main" val="26559906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10-83F4-5C48-9889-83DB951C8C20}"/>
              </a:ext>
            </a:extLst>
          </p:cNvPr>
          <p:cNvSpPr>
            <a:spLocks noGrp="1"/>
          </p:cNvSpPr>
          <p:nvPr>
            <p:ph type="title"/>
          </p:nvPr>
        </p:nvSpPr>
        <p:spPr/>
        <p:txBody>
          <a:bodyPr/>
          <a:lstStyle/>
          <a:p>
            <a:r>
              <a:rPr lang="en-US" dirty="0"/>
              <a:t>Training Classifier</a:t>
            </a:r>
          </a:p>
        </p:txBody>
      </p:sp>
      <p:sp>
        <p:nvSpPr>
          <p:cNvPr id="3" name="Content Placeholder 2">
            <a:extLst>
              <a:ext uri="{FF2B5EF4-FFF2-40B4-BE49-F238E27FC236}">
                <a16:creationId xmlns:a16="http://schemas.microsoft.com/office/drawing/2014/main" id="{6DCDB64E-FFBE-A24A-9C80-662EA2D5EDC3}"/>
              </a:ext>
            </a:extLst>
          </p:cNvPr>
          <p:cNvSpPr>
            <a:spLocks noGrp="1"/>
          </p:cNvSpPr>
          <p:nvPr>
            <p:ph type="body" idx="1"/>
          </p:nvPr>
        </p:nvSpPr>
        <p:spPr>
          <a:xfrm>
            <a:off x="502318" y="2226468"/>
            <a:ext cx="4345405" cy="3263504"/>
          </a:xfrm>
        </p:spPr>
        <p:txBody>
          <a:bodyPr>
            <a:normAutofit fontScale="70000" lnSpcReduction="20000"/>
          </a:bodyPr>
          <a:lstStyle/>
          <a:p>
            <a:r>
              <a:rPr lang="en-US" dirty="0"/>
              <a:t>Learns to map covariates to class</a:t>
            </a:r>
          </a:p>
          <a:p>
            <a:endParaRPr lang="en-US" dirty="0"/>
          </a:p>
          <a:p>
            <a:r>
              <a:rPr lang="en-US" dirty="0"/>
              <a:t>Effectively about learning a decision boundary that partitions the two classes</a:t>
            </a:r>
          </a:p>
          <a:p>
            <a:endParaRPr lang="en-US" dirty="0"/>
          </a:p>
          <a:p>
            <a:r>
              <a:rPr lang="en-US" dirty="0"/>
              <a:t>Different classifiers lead to different decisions boundaries</a:t>
            </a:r>
          </a:p>
        </p:txBody>
      </p:sp>
      <p:pic>
        <p:nvPicPr>
          <p:cNvPr id="4" name="Picture 3">
            <a:extLst>
              <a:ext uri="{FF2B5EF4-FFF2-40B4-BE49-F238E27FC236}">
                <a16:creationId xmlns:a16="http://schemas.microsoft.com/office/drawing/2014/main" id="{A0A654C2-D6EF-084F-8F56-93BD5AC14B0F}"/>
              </a:ext>
            </a:extLst>
          </p:cNvPr>
          <p:cNvPicPr>
            <a:picLocks noChangeAspect="1"/>
          </p:cNvPicPr>
          <p:nvPr/>
        </p:nvPicPr>
        <p:blipFill>
          <a:blip r:embed="rId2"/>
          <a:stretch>
            <a:fillRect/>
          </a:stretch>
        </p:blipFill>
        <p:spPr>
          <a:xfrm>
            <a:off x="4974055" y="2530235"/>
            <a:ext cx="3541295" cy="2655971"/>
          </a:xfrm>
          <a:prstGeom prst="rect">
            <a:avLst/>
          </a:prstGeom>
        </p:spPr>
      </p:pic>
    </p:spTree>
    <p:extLst>
      <p:ext uri="{BB962C8B-B14F-4D97-AF65-F5344CB8AC3E}">
        <p14:creationId xmlns:p14="http://schemas.microsoft.com/office/powerpoint/2010/main" val="5571529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40E2-5F20-6146-9E96-E558F9DE4EC9}"/>
              </a:ext>
            </a:extLst>
          </p:cNvPr>
          <p:cNvSpPr>
            <a:spLocks noGrp="1"/>
          </p:cNvSpPr>
          <p:nvPr>
            <p:ph type="title"/>
          </p:nvPr>
        </p:nvSpPr>
        <p:spPr>
          <a:xfrm>
            <a:off x="628650" y="1189159"/>
            <a:ext cx="7886700" cy="994172"/>
          </a:xfrm>
        </p:spPr>
        <p:txBody>
          <a:bodyPr/>
          <a:lstStyle/>
          <a:p>
            <a:r>
              <a:rPr lang="en-US" dirty="0"/>
              <a:t>Training Settings</a:t>
            </a:r>
          </a:p>
        </p:txBody>
      </p:sp>
      <p:sp>
        <p:nvSpPr>
          <p:cNvPr id="3" name="Content Placeholder 2">
            <a:extLst>
              <a:ext uri="{FF2B5EF4-FFF2-40B4-BE49-F238E27FC236}">
                <a16:creationId xmlns:a16="http://schemas.microsoft.com/office/drawing/2014/main" id="{E27D5BC4-E424-3145-AFC2-1AC707A95DF5}"/>
              </a:ext>
            </a:extLst>
          </p:cNvPr>
          <p:cNvSpPr>
            <a:spLocks noGrp="1"/>
          </p:cNvSpPr>
          <p:nvPr>
            <p:ph type="body" idx="1"/>
          </p:nvPr>
        </p:nvSpPr>
        <p:spPr>
          <a:xfrm>
            <a:off x="457200" y="2183331"/>
            <a:ext cx="8229600" cy="3268543"/>
          </a:xfrm>
        </p:spPr>
        <p:txBody>
          <a:bodyPr/>
          <a:lstStyle/>
          <a:p>
            <a:r>
              <a:rPr lang="en-US" dirty="0"/>
              <a:t>Select the machine learning models that will be trained</a:t>
            </a:r>
          </a:p>
          <a:p>
            <a:r>
              <a:rPr lang="en-US" dirty="0"/>
              <a:t>Define the hyper-parameter search strategy</a:t>
            </a:r>
          </a:p>
        </p:txBody>
      </p:sp>
    </p:spTree>
    <p:extLst>
      <p:ext uri="{BB962C8B-B14F-4D97-AF65-F5344CB8AC3E}">
        <p14:creationId xmlns:p14="http://schemas.microsoft.com/office/powerpoint/2010/main" val="21057217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40E2-5F20-6146-9E96-E558F9DE4EC9}"/>
              </a:ext>
            </a:extLst>
          </p:cNvPr>
          <p:cNvSpPr>
            <a:spLocks noGrp="1"/>
          </p:cNvSpPr>
          <p:nvPr>
            <p:ph type="title"/>
          </p:nvPr>
        </p:nvSpPr>
        <p:spPr>
          <a:xfrm>
            <a:off x="472191" y="2880441"/>
            <a:ext cx="3161297" cy="994172"/>
          </a:xfrm>
        </p:spPr>
        <p:txBody>
          <a:bodyPr/>
          <a:lstStyle/>
          <a:p>
            <a:r>
              <a:rPr lang="en-US" dirty="0"/>
              <a:t>Library of classifiers built in</a:t>
            </a:r>
          </a:p>
        </p:txBody>
      </p:sp>
      <p:pic>
        <p:nvPicPr>
          <p:cNvPr id="5" name="Picture 4">
            <a:extLst>
              <a:ext uri="{FF2B5EF4-FFF2-40B4-BE49-F238E27FC236}">
                <a16:creationId xmlns:a16="http://schemas.microsoft.com/office/drawing/2014/main" id="{B15ADE4A-E53F-4B4F-9A95-C677B1F3B615}"/>
              </a:ext>
            </a:extLst>
          </p:cNvPr>
          <p:cNvPicPr>
            <a:picLocks noChangeAspect="1"/>
          </p:cNvPicPr>
          <p:nvPr/>
        </p:nvPicPr>
        <p:blipFill>
          <a:blip r:embed="rId3"/>
          <a:stretch>
            <a:fillRect/>
          </a:stretch>
        </p:blipFill>
        <p:spPr>
          <a:xfrm>
            <a:off x="4101767" y="1189158"/>
            <a:ext cx="4838700" cy="4591050"/>
          </a:xfrm>
          <a:prstGeom prst="rect">
            <a:avLst/>
          </a:prstGeom>
        </p:spPr>
      </p:pic>
      <p:pic>
        <p:nvPicPr>
          <p:cNvPr id="6" name="Picture 5">
            <a:extLst>
              <a:ext uri="{FF2B5EF4-FFF2-40B4-BE49-F238E27FC236}">
                <a16:creationId xmlns:a16="http://schemas.microsoft.com/office/drawing/2014/main" id="{CBCD4683-D6A8-9D4C-AC48-07C4499BC421}"/>
              </a:ext>
            </a:extLst>
          </p:cNvPr>
          <p:cNvPicPr>
            <a:picLocks noChangeAspect="1"/>
          </p:cNvPicPr>
          <p:nvPr/>
        </p:nvPicPr>
        <p:blipFill>
          <a:blip r:embed="rId4"/>
          <a:stretch>
            <a:fillRect/>
          </a:stretch>
        </p:blipFill>
        <p:spPr>
          <a:xfrm>
            <a:off x="4449502" y="1686244"/>
            <a:ext cx="200025" cy="200025"/>
          </a:xfrm>
          <a:prstGeom prst="rect">
            <a:avLst/>
          </a:prstGeom>
        </p:spPr>
      </p:pic>
      <p:pic>
        <p:nvPicPr>
          <p:cNvPr id="8" name="Picture 7">
            <a:extLst>
              <a:ext uri="{FF2B5EF4-FFF2-40B4-BE49-F238E27FC236}">
                <a16:creationId xmlns:a16="http://schemas.microsoft.com/office/drawing/2014/main" id="{9510043C-F72D-6B4C-9C89-55D3A08EDD61}"/>
              </a:ext>
            </a:extLst>
          </p:cNvPr>
          <p:cNvPicPr>
            <a:picLocks noChangeAspect="1"/>
          </p:cNvPicPr>
          <p:nvPr/>
        </p:nvPicPr>
        <p:blipFill>
          <a:blip r:embed="rId5"/>
          <a:stretch>
            <a:fillRect/>
          </a:stretch>
        </p:blipFill>
        <p:spPr>
          <a:xfrm>
            <a:off x="4449502" y="2183330"/>
            <a:ext cx="200025" cy="200025"/>
          </a:xfrm>
          <a:prstGeom prst="rect">
            <a:avLst/>
          </a:prstGeom>
        </p:spPr>
      </p:pic>
      <p:pic>
        <p:nvPicPr>
          <p:cNvPr id="9" name="Picture 8">
            <a:extLst>
              <a:ext uri="{FF2B5EF4-FFF2-40B4-BE49-F238E27FC236}">
                <a16:creationId xmlns:a16="http://schemas.microsoft.com/office/drawing/2014/main" id="{4F8B73C7-9225-C543-B54A-5123736EA244}"/>
              </a:ext>
            </a:extLst>
          </p:cNvPr>
          <p:cNvPicPr>
            <a:picLocks noChangeAspect="1"/>
          </p:cNvPicPr>
          <p:nvPr/>
        </p:nvPicPr>
        <p:blipFill>
          <a:blip r:embed="rId6"/>
          <a:stretch>
            <a:fillRect/>
          </a:stretch>
        </p:blipFill>
        <p:spPr>
          <a:xfrm>
            <a:off x="4449502" y="2680415"/>
            <a:ext cx="200025" cy="200025"/>
          </a:xfrm>
          <a:prstGeom prst="rect">
            <a:avLst/>
          </a:prstGeom>
        </p:spPr>
      </p:pic>
      <p:pic>
        <p:nvPicPr>
          <p:cNvPr id="10" name="Picture 9">
            <a:extLst>
              <a:ext uri="{FF2B5EF4-FFF2-40B4-BE49-F238E27FC236}">
                <a16:creationId xmlns:a16="http://schemas.microsoft.com/office/drawing/2014/main" id="{4F474AA2-8C5B-CD47-8CC5-94EAACC5014D}"/>
              </a:ext>
            </a:extLst>
          </p:cNvPr>
          <p:cNvPicPr>
            <a:picLocks noChangeAspect="1"/>
          </p:cNvPicPr>
          <p:nvPr/>
        </p:nvPicPr>
        <p:blipFill>
          <a:blip r:embed="rId7"/>
          <a:stretch>
            <a:fillRect/>
          </a:stretch>
        </p:blipFill>
        <p:spPr>
          <a:xfrm>
            <a:off x="4462463" y="3102896"/>
            <a:ext cx="219075" cy="219075"/>
          </a:xfrm>
          <a:prstGeom prst="rect">
            <a:avLst/>
          </a:prstGeom>
        </p:spPr>
      </p:pic>
      <p:pic>
        <p:nvPicPr>
          <p:cNvPr id="11" name="Picture 10">
            <a:extLst>
              <a:ext uri="{FF2B5EF4-FFF2-40B4-BE49-F238E27FC236}">
                <a16:creationId xmlns:a16="http://schemas.microsoft.com/office/drawing/2014/main" id="{0642A1D7-8C38-E144-A7FB-ADF359B5F666}"/>
              </a:ext>
            </a:extLst>
          </p:cNvPr>
          <p:cNvPicPr>
            <a:picLocks noChangeAspect="1"/>
          </p:cNvPicPr>
          <p:nvPr/>
        </p:nvPicPr>
        <p:blipFill>
          <a:blip r:embed="rId8"/>
          <a:stretch>
            <a:fillRect/>
          </a:stretch>
        </p:blipFill>
        <p:spPr>
          <a:xfrm>
            <a:off x="4471988" y="3563602"/>
            <a:ext cx="200025" cy="200025"/>
          </a:xfrm>
          <a:prstGeom prst="rect">
            <a:avLst/>
          </a:prstGeom>
        </p:spPr>
      </p:pic>
      <p:pic>
        <p:nvPicPr>
          <p:cNvPr id="12" name="Picture 11">
            <a:extLst>
              <a:ext uri="{FF2B5EF4-FFF2-40B4-BE49-F238E27FC236}">
                <a16:creationId xmlns:a16="http://schemas.microsoft.com/office/drawing/2014/main" id="{37C4C815-4481-EB47-B0D0-76AB67BE498E}"/>
              </a:ext>
            </a:extLst>
          </p:cNvPr>
          <p:cNvPicPr>
            <a:picLocks noChangeAspect="1"/>
          </p:cNvPicPr>
          <p:nvPr/>
        </p:nvPicPr>
        <p:blipFill>
          <a:blip r:embed="rId9"/>
          <a:stretch>
            <a:fillRect/>
          </a:stretch>
        </p:blipFill>
        <p:spPr>
          <a:xfrm>
            <a:off x="4481513" y="4001501"/>
            <a:ext cx="180975" cy="190500"/>
          </a:xfrm>
          <a:prstGeom prst="rect">
            <a:avLst/>
          </a:prstGeom>
        </p:spPr>
      </p:pic>
      <p:pic>
        <p:nvPicPr>
          <p:cNvPr id="13" name="Picture 12">
            <a:extLst>
              <a:ext uri="{FF2B5EF4-FFF2-40B4-BE49-F238E27FC236}">
                <a16:creationId xmlns:a16="http://schemas.microsoft.com/office/drawing/2014/main" id="{1EC759F7-A379-AA46-9AD6-7F38E53E0F07}"/>
              </a:ext>
            </a:extLst>
          </p:cNvPr>
          <p:cNvPicPr>
            <a:picLocks noChangeAspect="1"/>
          </p:cNvPicPr>
          <p:nvPr/>
        </p:nvPicPr>
        <p:blipFill>
          <a:blip r:embed="rId10"/>
          <a:stretch>
            <a:fillRect/>
          </a:stretch>
        </p:blipFill>
        <p:spPr>
          <a:xfrm>
            <a:off x="4467225" y="4425113"/>
            <a:ext cx="209550" cy="209550"/>
          </a:xfrm>
          <a:prstGeom prst="rect">
            <a:avLst/>
          </a:prstGeom>
        </p:spPr>
      </p:pic>
      <p:pic>
        <p:nvPicPr>
          <p:cNvPr id="14" name="Picture 13">
            <a:extLst>
              <a:ext uri="{FF2B5EF4-FFF2-40B4-BE49-F238E27FC236}">
                <a16:creationId xmlns:a16="http://schemas.microsoft.com/office/drawing/2014/main" id="{EA662B57-3A74-3848-AAEC-499094D888A9}"/>
              </a:ext>
            </a:extLst>
          </p:cNvPr>
          <p:cNvPicPr>
            <a:picLocks noChangeAspect="1"/>
          </p:cNvPicPr>
          <p:nvPr/>
        </p:nvPicPr>
        <p:blipFill>
          <a:blip r:embed="rId11"/>
          <a:stretch>
            <a:fillRect/>
          </a:stretch>
        </p:blipFill>
        <p:spPr>
          <a:xfrm>
            <a:off x="4462463" y="4925678"/>
            <a:ext cx="219075" cy="219075"/>
          </a:xfrm>
          <a:prstGeom prst="rect">
            <a:avLst/>
          </a:prstGeom>
        </p:spPr>
      </p:pic>
    </p:spTree>
    <p:extLst>
      <p:ext uri="{BB962C8B-B14F-4D97-AF65-F5344CB8AC3E}">
        <p14:creationId xmlns:p14="http://schemas.microsoft.com/office/powerpoint/2010/main" val="4188491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40E2-5F20-6146-9E96-E558F9DE4EC9}"/>
              </a:ext>
            </a:extLst>
          </p:cNvPr>
          <p:cNvSpPr>
            <a:spLocks noGrp="1"/>
          </p:cNvSpPr>
          <p:nvPr>
            <p:ph type="title"/>
          </p:nvPr>
        </p:nvSpPr>
        <p:spPr>
          <a:xfrm>
            <a:off x="628650" y="1189159"/>
            <a:ext cx="7886700" cy="994172"/>
          </a:xfrm>
        </p:spPr>
        <p:txBody>
          <a:bodyPr/>
          <a:lstStyle/>
          <a:p>
            <a:r>
              <a:rPr lang="en-US" dirty="0"/>
              <a:t>What are hyper-parameters?</a:t>
            </a:r>
          </a:p>
        </p:txBody>
      </p:sp>
      <p:sp>
        <p:nvSpPr>
          <p:cNvPr id="3" name="Content Placeholder 2">
            <a:extLst>
              <a:ext uri="{FF2B5EF4-FFF2-40B4-BE49-F238E27FC236}">
                <a16:creationId xmlns:a16="http://schemas.microsoft.com/office/drawing/2014/main" id="{E27D5BC4-E424-3145-AFC2-1AC707A95DF5}"/>
              </a:ext>
            </a:extLst>
          </p:cNvPr>
          <p:cNvSpPr>
            <a:spLocks noGrp="1"/>
          </p:cNvSpPr>
          <p:nvPr>
            <p:ph type="body" idx="1"/>
          </p:nvPr>
        </p:nvSpPr>
        <p:spPr>
          <a:xfrm>
            <a:off x="628650" y="2226469"/>
            <a:ext cx="3511745" cy="3263504"/>
          </a:xfrm>
        </p:spPr>
        <p:txBody>
          <a:bodyPr>
            <a:normAutofit fontScale="70000" lnSpcReduction="20000"/>
          </a:bodyPr>
          <a:lstStyle/>
          <a:p>
            <a:pPr marL="0" indent="0">
              <a:buNone/>
            </a:pPr>
            <a:endParaRPr lang="en-US" dirty="0"/>
          </a:p>
          <a:p>
            <a:r>
              <a:rPr lang="en-US" dirty="0"/>
              <a:t>They control the complexity of a model</a:t>
            </a:r>
          </a:p>
          <a:p>
            <a:r>
              <a:rPr lang="en-US" dirty="0"/>
              <a:t>E.g., if we wanted to fit a neural network the topology of the network defines the complexity of the model (few layers and a small number of nodes = more simple)</a:t>
            </a:r>
          </a:p>
          <a:p>
            <a:endParaRPr lang="en-US" dirty="0"/>
          </a:p>
          <a:p>
            <a:endParaRPr lang="en-US" dirty="0"/>
          </a:p>
        </p:txBody>
      </p:sp>
      <p:pic>
        <p:nvPicPr>
          <p:cNvPr id="6" name="Picture 5">
            <a:extLst>
              <a:ext uri="{FF2B5EF4-FFF2-40B4-BE49-F238E27FC236}">
                <a16:creationId xmlns:a16="http://schemas.microsoft.com/office/drawing/2014/main" id="{3EC4A0A6-A79B-B44B-8836-06B78041660C}"/>
              </a:ext>
            </a:extLst>
          </p:cNvPr>
          <p:cNvPicPr>
            <a:picLocks noChangeAspect="1"/>
          </p:cNvPicPr>
          <p:nvPr/>
        </p:nvPicPr>
        <p:blipFill>
          <a:blip r:embed="rId3"/>
          <a:stretch>
            <a:fillRect/>
          </a:stretch>
        </p:blipFill>
        <p:spPr>
          <a:xfrm>
            <a:off x="4270208" y="2396133"/>
            <a:ext cx="4610100" cy="2924175"/>
          </a:xfrm>
          <a:prstGeom prst="rect">
            <a:avLst/>
          </a:prstGeom>
        </p:spPr>
      </p:pic>
      <p:pic>
        <p:nvPicPr>
          <p:cNvPr id="7" name="Picture 6">
            <a:extLst>
              <a:ext uri="{FF2B5EF4-FFF2-40B4-BE49-F238E27FC236}">
                <a16:creationId xmlns:a16="http://schemas.microsoft.com/office/drawing/2014/main" id="{D375AB94-C4C5-F748-B571-FFB08A963569}"/>
              </a:ext>
            </a:extLst>
          </p:cNvPr>
          <p:cNvPicPr>
            <a:picLocks noChangeAspect="1"/>
          </p:cNvPicPr>
          <p:nvPr/>
        </p:nvPicPr>
        <p:blipFill>
          <a:blip r:embed="rId4"/>
          <a:stretch>
            <a:fillRect/>
          </a:stretch>
        </p:blipFill>
        <p:spPr>
          <a:xfrm>
            <a:off x="4675772" y="3018924"/>
            <a:ext cx="1063291" cy="1023910"/>
          </a:xfrm>
          <a:prstGeom prst="rect">
            <a:avLst/>
          </a:prstGeom>
        </p:spPr>
      </p:pic>
      <p:pic>
        <p:nvPicPr>
          <p:cNvPr id="8" name="Picture 7">
            <a:extLst>
              <a:ext uri="{FF2B5EF4-FFF2-40B4-BE49-F238E27FC236}">
                <a16:creationId xmlns:a16="http://schemas.microsoft.com/office/drawing/2014/main" id="{878F65B1-D3C3-0342-9285-647C37C836BB}"/>
              </a:ext>
            </a:extLst>
          </p:cNvPr>
          <p:cNvPicPr>
            <a:picLocks noChangeAspect="1"/>
          </p:cNvPicPr>
          <p:nvPr/>
        </p:nvPicPr>
        <p:blipFill>
          <a:blip r:embed="rId5"/>
          <a:stretch>
            <a:fillRect/>
          </a:stretch>
        </p:blipFill>
        <p:spPr>
          <a:xfrm>
            <a:off x="7149930" y="2937570"/>
            <a:ext cx="1365421" cy="1186616"/>
          </a:xfrm>
          <a:prstGeom prst="rect">
            <a:avLst/>
          </a:prstGeom>
        </p:spPr>
      </p:pic>
      <p:pic>
        <p:nvPicPr>
          <p:cNvPr id="9" name="Picture 8">
            <a:extLst>
              <a:ext uri="{FF2B5EF4-FFF2-40B4-BE49-F238E27FC236}">
                <a16:creationId xmlns:a16="http://schemas.microsoft.com/office/drawing/2014/main" id="{DCAF3E98-9878-294F-BE4C-26E5907D1D57}"/>
              </a:ext>
            </a:extLst>
          </p:cNvPr>
          <p:cNvPicPr>
            <a:picLocks noChangeAspect="1"/>
          </p:cNvPicPr>
          <p:nvPr/>
        </p:nvPicPr>
        <p:blipFill>
          <a:blip r:embed="rId6"/>
          <a:stretch>
            <a:fillRect/>
          </a:stretch>
        </p:blipFill>
        <p:spPr>
          <a:xfrm>
            <a:off x="5985125" y="3370136"/>
            <a:ext cx="2400412" cy="321484"/>
          </a:xfrm>
          <a:prstGeom prst="rect">
            <a:avLst/>
          </a:prstGeom>
        </p:spPr>
      </p:pic>
    </p:spTree>
    <p:extLst>
      <p:ext uri="{BB962C8B-B14F-4D97-AF65-F5344CB8AC3E}">
        <p14:creationId xmlns:p14="http://schemas.microsoft.com/office/powerpoint/2010/main" val="76585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79347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7F72-8AF2-1048-9F5A-4D431FDA6C2F}"/>
              </a:ext>
            </a:extLst>
          </p:cNvPr>
          <p:cNvSpPr>
            <a:spLocks noGrp="1"/>
          </p:cNvSpPr>
          <p:nvPr>
            <p:ph type="title"/>
          </p:nvPr>
        </p:nvSpPr>
        <p:spPr/>
        <p:txBody>
          <a:bodyPr/>
          <a:lstStyle/>
          <a:p>
            <a:r>
              <a:rPr lang="en-US" dirty="0"/>
              <a:t>Over vs Under fitting</a:t>
            </a:r>
          </a:p>
        </p:txBody>
      </p:sp>
      <p:pic>
        <p:nvPicPr>
          <p:cNvPr id="5" name="Picture 4">
            <a:extLst>
              <a:ext uri="{FF2B5EF4-FFF2-40B4-BE49-F238E27FC236}">
                <a16:creationId xmlns:a16="http://schemas.microsoft.com/office/drawing/2014/main" id="{B76E4670-2D76-614A-8E34-E5F17C5CE8EC}"/>
              </a:ext>
            </a:extLst>
          </p:cNvPr>
          <p:cNvPicPr>
            <a:picLocks noChangeAspect="1"/>
          </p:cNvPicPr>
          <p:nvPr/>
        </p:nvPicPr>
        <p:blipFill>
          <a:blip r:embed="rId2"/>
          <a:stretch>
            <a:fillRect/>
          </a:stretch>
        </p:blipFill>
        <p:spPr>
          <a:xfrm>
            <a:off x="1314451" y="2344904"/>
            <a:ext cx="6515099" cy="3358092"/>
          </a:xfrm>
          <a:prstGeom prst="rect">
            <a:avLst/>
          </a:prstGeom>
        </p:spPr>
      </p:pic>
    </p:spTree>
    <p:extLst>
      <p:ext uri="{BB962C8B-B14F-4D97-AF65-F5344CB8AC3E}">
        <p14:creationId xmlns:p14="http://schemas.microsoft.com/office/powerpoint/2010/main" val="25842164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7F72-8AF2-1048-9F5A-4D431FDA6C2F}"/>
              </a:ext>
            </a:extLst>
          </p:cNvPr>
          <p:cNvSpPr>
            <a:spLocks noGrp="1"/>
          </p:cNvSpPr>
          <p:nvPr>
            <p:ph type="title"/>
          </p:nvPr>
        </p:nvSpPr>
        <p:spPr/>
        <p:txBody>
          <a:bodyPr/>
          <a:lstStyle/>
          <a:p>
            <a:r>
              <a:rPr lang="en-US" dirty="0"/>
              <a:t>Over vs Under fitting</a:t>
            </a:r>
          </a:p>
        </p:txBody>
      </p:sp>
      <p:pic>
        <p:nvPicPr>
          <p:cNvPr id="4" name="Picture 3">
            <a:extLst>
              <a:ext uri="{FF2B5EF4-FFF2-40B4-BE49-F238E27FC236}">
                <a16:creationId xmlns:a16="http://schemas.microsoft.com/office/drawing/2014/main" id="{C09D79C5-CE8E-2C41-9C6A-83CFAF1A4F4B}"/>
              </a:ext>
            </a:extLst>
          </p:cNvPr>
          <p:cNvPicPr>
            <a:picLocks noChangeAspect="1"/>
          </p:cNvPicPr>
          <p:nvPr/>
        </p:nvPicPr>
        <p:blipFill>
          <a:blip r:embed="rId2"/>
          <a:stretch>
            <a:fillRect/>
          </a:stretch>
        </p:blipFill>
        <p:spPr>
          <a:xfrm>
            <a:off x="1029517" y="2354180"/>
            <a:ext cx="6496235" cy="3415164"/>
          </a:xfrm>
          <a:prstGeom prst="rect">
            <a:avLst/>
          </a:prstGeom>
        </p:spPr>
      </p:pic>
    </p:spTree>
    <p:extLst>
      <p:ext uri="{BB962C8B-B14F-4D97-AF65-F5344CB8AC3E}">
        <p14:creationId xmlns:p14="http://schemas.microsoft.com/office/powerpoint/2010/main" val="13739387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1BB1F-E2D7-0B4C-83D7-CFF4CEA52CE1}"/>
              </a:ext>
            </a:extLst>
          </p:cNvPr>
          <p:cNvPicPr>
            <a:picLocks noChangeAspect="1"/>
          </p:cNvPicPr>
          <p:nvPr/>
        </p:nvPicPr>
        <p:blipFill>
          <a:blip r:embed="rId2"/>
          <a:stretch>
            <a:fillRect/>
          </a:stretch>
        </p:blipFill>
        <p:spPr>
          <a:xfrm>
            <a:off x="5360069" y="1592086"/>
            <a:ext cx="3263187" cy="3827855"/>
          </a:xfrm>
          <a:prstGeom prst="rect">
            <a:avLst/>
          </a:prstGeom>
        </p:spPr>
      </p:pic>
      <p:sp>
        <p:nvSpPr>
          <p:cNvPr id="7" name="TextBox 6">
            <a:extLst>
              <a:ext uri="{FF2B5EF4-FFF2-40B4-BE49-F238E27FC236}">
                <a16:creationId xmlns:a16="http://schemas.microsoft.com/office/drawing/2014/main" id="{C4828483-29D5-8741-91D5-3EEFBB46A0B4}"/>
              </a:ext>
            </a:extLst>
          </p:cNvPr>
          <p:cNvSpPr txBox="1"/>
          <p:nvPr/>
        </p:nvSpPr>
        <p:spPr>
          <a:xfrm>
            <a:off x="552959" y="1861909"/>
            <a:ext cx="4303854" cy="3323987"/>
          </a:xfrm>
          <a:prstGeom prst="rect">
            <a:avLst/>
          </a:prstGeom>
          <a:noFill/>
        </p:spPr>
        <p:txBody>
          <a:bodyPr wrap="square" rtlCol="0">
            <a:spAutoFit/>
          </a:bodyPr>
          <a:lstStyle/>
          <a:p>
            <a:r>
              <a:rPr lang="en-US" sz="2100" b="1" u="sng" dirty="0"/>
              <a:t>Summary:</a:t>
            </a:r>
          </a:p>
          <a:p>
            <a:endParaRPr lang="en-US" sz="2100" dirty="0"/>
          </a:p>
          <a:p>
            <a:pPr marL="342900" indent="-342900">
              <a:buFont typeface="Arial" panose="020B0604020202020204" pitchFamily="34" charset="0"/>
              <a:buChar char="•"/>
            </a:pPr>
            <a:r>
              <a:rPr lang="en-US" sz="2100" dirty="0"/>
              <a:t>We suggest trying multiple classifiers </a:t>
            </a:r>
          </a:p>
          <a:p>
            <a:pPr marL="342900" indent="-342900">
              <a:buFont typeface="Arial" panose="020B0604020202020204" pitchFamily="34" charset="0"/>
              <a:buChar char="•"/>
            </a:pPr>
            <a:r>
              <a:rPr lang="en-US" sz="2100" dirty="0"/>
              <a:t>We have a large library of classifiers but you can also add custom ones</a:t>
            </a:r>
          </a:p>
          <a:p>
            <a:pPr marL="342900" indent="-342900">
              <a:buFont typeface="Arial" panose="020B0604020202020204" pitchFamily="34" charset="0"/>
              <a:buChar char="•"/>
            </a:pPr>
            <a:r>
              <a:rPr lang="en-US" sz="2100" dirty="0"/>
              <a:t>We have default hyper-parameter grid searches but you can expand this</a:t>
            </a:r>
          </a:p>
        </p:txBody>
      </p:sp>
    </p:spTree>
    <p:extLst>
      <p:ext uri="{BB962C8B-B14F-4D97-AF65-F5344CB8AC3E}">
        <p14:creationId xmlns:p14="http://schemas.microsoft.com/office/powerpoint/2010/main" val="39481262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
        <p:nvSpPr>
          <p:cNvPr id="5" name="TextBox 4">
            <a:extLst>
              <a:ext uri="{FF2B5EF4-FFF2-40B4-BE49-F238E27FC236}">
                <a16:creationId xmlns:a16="http://schemas.microsoft.com/office/drawing/2014/main" id="{BB75AF3E-4D13-C144-B716-B780B4BE81BC}"/>
              </a:ext>
            </a:extLst>
          </p:cNvPr>
          <p:cNvSpPr txBox="1"/>
          <p:nvPr/>
        </p:nvSpPr>
        <p:spPr>
          <a:xfrm>
            <a:off x="5848038" y="4457856"/>
            <a:ext cx="2838763" cy="346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latin typeface="+mn-lt"/>
                <a:ea typeface="+mn-ea"/>
                <a:cs typeface="+mn-cs"/>
                <a:sym typeface="Calibri"/>
              </a:rPr>
              <a:t>Model Evaluation</a:t>
            </a:r>
          </a:p>
        </p:txBody>
      </p:sp>
      <p:sp>
        <p:nvSpPr>
          <p:cNvPr id="7" name="Rectangle 6">
            <a:extLst>
              <a:ext uri="{FF2B5EF4-FFF2-40B4-BE49-F238E27FC236}">
                <a16:creationId xmlns:a16="http://schemas.microsoft.com/office/drawing/2014/main" id="{025509FF-6043-CB4A-98EB-BFD371224334}"/>
              </a:ext>
            </a:extLst>
          </p:cNvPr>
          <p:cNvSpPr/>
          <p:nvPr/>
        </p:nvSpPr>
        <p:spPr>
          <a:xfrm>
            <a:off x="3721308" y="3856927"/>
            <a:ext cx="4159771" cy="276997"/>
          </a:xfrm>
          <a:prstGeom prst="rect">
            <a:avLst/>
          </a:prstGeom>
          <a:solidFill>
            <a:srgbClr val="C00000">
              <a:alpha val="20000"/>
            </a:srgb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ctr">
            <a:spAutoFit/>
          </a:bodyPr>
          <a:lstStyle/>
          <a:p>
            <a:pPr defTabSz="685800" hangingPunct="0"/>
            <a:endParaRPr lang="en-US" sz="1350">
              <a:solidFill>
                <a:srgbClr val="000000"/>
              </a:solidFill>
              <a:sym typeface="Calibri"/>
            </a:endParaRPr>
          </a:p>
        </p:txBody>
      </p:sp>
    </p:spTree>
    <p:extLst>
      <p:ext uri="{BB962C8B-B14F-4D97-AF65-F5344CB8AC3E}">
        <p14:creationId xmlns:p14="http://schemas.microsoft.com/office/powerpoint/2010/main" val="33446589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8B2730-1C25-6B4A-9FC6-86A0791CA284}"/>
              </a:ext>
            </a:extLst>
          </p:cNvPr>
          <p:cNvPicPr>
            <a:picLocks noChangeAspect="1"/>
          </p:cNvPicPr>
          <p:nvPr/>
        </p:nvPicPr>
        <p:blipFill>
          <a:blip r:embed="rId2"/>
          <a:stretch>
            <a:fillRect/>
          </a:stretch>
        </p:blipFill>
        <p:spPr>
          <a:xfrm>
            <a:off x="0" y="1770672"/>
            <a:ext cx="9144000" cy="3878787"/>
          </a:xfrm>
          <a:prstGeom prst="rect">
            <a:avLst/>
          </a:prstGeom>
        </p:spPr>
      </p:pic>
      <p:sp>
        <p:nvSpPr>
          <p:cNvPr id="4" name="Title 1">
            <a:extLst>
              <a:ext uri="{FF2B5EF4-FFF2-40B4-BE49-F238E27FC236}">
                <a16:creationId xmlns:a16="http://schemas.microsoft.com/office/drawing/2014/main" id="{F07E5BDC-C697-F244-8966-2F5FA6E57683}"/>
              </a:ext>
            </a:extLst>
          </p:cNvPr>
          <p:cNvSpPr txBox="1">
            <a:spLocks/>
          </p:cNvSpPr>
          <p:nvPr/>
        </p:nvSpPr>
        <p:spPr>
          <a:xfrm>
            <a:off x="1143000" y="971550"/>
            <a:ext cx="7543800" cy="628650"/>
          </a:xfrm>
          <a:prstGeom prst="rect">
            <a:avLst/>
          </a:prstGeom>
        </p:spPr>
        <p:txBody>
          <a:bodyPr/>
          <a:lstStyle>
            <a:lvl1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1pPr>
            <a:lvl2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2pPr>
            <a:lvl3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3pPr>
            <a:lvl4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4pPr>
            <a:lvl5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5pPr>
            <a:lvl6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6pPr>
            <a:lvl7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7pPr>
            <a:lvl8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8pPr>
            <a:lvl9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9pPr>
          </a:lstStyle>
          <a:p>
            <a:r>
              <a:rPr lang="en-US" sz="3000" dirty="0"/>
              <a:t>Metrics/Plots </a:t>
            </a:r>
          </a:p>
        </p:txBody>
      </p:sp>
    </p:spTree>
    <p:extLst>
      <p:ext uri="{BB962C8B-B14F-4D97-AF65-F5344CB8AC3E}">
        <p14:creationId xmlns:p14="http://schemas.microsoft.com/office/powerpoint/2010/main" val="402227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AE8A71-9DE0-9E48-B5F7-03CB3E998CDD}"/>
              </a:ext>
            </a:extLst>
          </p:cNvPr>
          <p:cNvPicPr>
            <a:picLocks noChangeAspect="1"/>
          </p:cNvPicPr>
          <p:nvPr/>
        </p:nvPicPr>
        <p:blipFill>
          <a:blip r:embed="rId2"/>
          <a:stretch>
            <a:fillRect/>
          </a:stretch>
        </p:blipFill>
        <p:spPr>
          <a:xfrm>
            <a:off x="0" y="1758066"/>
            <a:ext cx="9144000" cy="3904000"/>
          </a:xfrm>
          <a:prstGeom prst="rect">
            <a:avLst/>
          </a:prstGeom>
        </p:spPr>
      </p:pic>
      <p:sp>
        <p:nvSpPr>
          <p:cNvPr id="5" name="Title 1">
            <a:extLst>
              <a:ext uri="{FF2B5EF4-FFF2-40B4-BE49-F238E27FC236}">
                <a16:creationId xmlns:a16="http://schemas.microsoft.com/office/drawing/2014/main" id="{FC5E5FE3-7B63-2A43-A83C-E0BFA46EE3BF}"/>
              </a:ext>
            </a:extLst>
          </p:cNvPr>
          <p:cNvSpPr txBox="1">
            <a:spLocks/>
          </p:cNvSpPr>
          <p:nvPr/>
        </p:nvSpPr>
        <p:spPr>
          <a:xfrm>
            <a:off x="1143000" y="971550"/>
            <a:ext cx="7543800" cy="628650"/>
          </a:xfrm>
          <a:prstGeom prst="rect">
            <a:avLst/>
          </a:prstGeom>
        </p:spPr>
        <p:txBody>
          <a:bodyPr/>
          <a:lstStyle>
            <a:lvl1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1pPr>
            <a:lvl2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2pPr>
            <a:lvl3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3pPr>
            <a:lvl4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4pPr>
            <a:lvl5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5pPr>
            <a:lvl6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6pPr>
            <a:lvl7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7pPr>
            <a:lvl8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8pPr>
            <a:lvl9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9pPr>
          </a:lstStyle>
          <a:p>
            <a:r>
              <a:rPr lang="en-US" sz="3000" dirty="0"/>
              <a:t>View Interactively via Shiny</a:t>
            </a:r>
          </a:p>
        </p:txBody>
      </p:sp>
    </p:spTree>
    <p:extLst>
      <p:ext uri="{BB962C8B-B14F-4D97-AF65-F5344CB8AC3E}">
        <p14:creationId xmlns:p14="http://schemas.microsoft.com/office/powerpoint/2010/main" val="2171511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lstStyle/>
          <a:p>
            <a:r>
              <a:rPr lang="en-US" dirty="0"/>
              <a:t>Demo: Using Atlas to design a PLP study</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206365"/>
            <a:ext cx="8229600" cy="3245508"/>
          </a:xfrm>
        </p:spPr>
        <p:txBody>
          <a:bodyPr/>
          <a:lstStyle/>
          <a:p>
            <a:r>
              <a:rPr lang="en-US" dirty="0"/>
              <a:t>How to add Target and Outcome cohorts</a:t>
            </a:r>
          </a:p>
          <a:p>
            <a:r>
              <a:rPr lang="en-US" dirty="0"/>
              <a:t>How to define population settings</a:t>
            </a:r>
          </a:p>
          <a:p>
            <a:r>
              <a:rPr lang="en-US" dirty="0"/>
              <a:t>How to define covariate settings</a:t>
            </a:r>
          </a:p>
          <a:p>
            <a:r>
              <a:rPr lang="en-US" dirty="0"/>
              <a:t>How to define model settings</a:t>
            </a:r>
          </a:p>
          <a:p>
            <a:r>
              <a:rPr lang="en-US" dirty="0"/>
              <a:t>How to save/load/copy/delete PLP analysis</a:t>
            </a:r>
          </a:p>
          <a:p>
            <a:r>
              <a:rPr lang="en-US" dirty="0"/>
              <a:t>How to download R package for running study</a:t>
            </a:r>
          </a:p>
          <a:p>
            <a:endParaRPr lang="en-US" dirty="0"/>
          </a:p>
        </p:txBody>
      </p:sp>
    </p:spTree>
    <p:extLst>
      <p:ext uri="{BB962C8B-B14F-4D97-AF65-F5344CB8AC3E}">
        <p14:creationId xmlns:p14="http://schemas.microsoft.com/office/powerpoint/2010/main" val="42756342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lstStyle/>
          <a:p>
            <a:r>
              <a:rPr lang="en-US" dirty="0"/>
              <a:t>Demo: Building the R package</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138910"/>
            <a:ext cx="8229600" cy="3312964"/>
          </a:xfrm>
        </p:spPr>
        <p:txBody>
          <a:bodyPr/>
          <a:lstStyle/>
          <a:p>
            <a:r>
              <a:rPr lang="en-US" dirty="0"/>
              <a:t>How to open the R package in R studio</a:t>
            </a:r>
          </a:p>
          <a:p>
            <a:r>
              <a:rPr lang="en-US" dirty="0"/>
              <a:t>Details about files to edit</a:t>
            </a:r>
          </a:p>
          <a:p>
            <a:r>
              <a:rPr lang="en-US" dirty="0"/>
              <a:t>How to build the package </a:t>
            </a:r>
          </a:p>
          <a:p>
            <a:r>
              <a:rPr lang="en-US" dirty="0"/>
              <a:t>How to run the package</a:t>
            </a:r>
          </a:p>
          <a:p>
            <a:endParaRPr lang="en-US" dirty="0"/>
          </a:p>
        </p:txBody>
      </p:sp>
    </p:spTree>
    <p:extLst>
      <p:ext uri="{BB962C8B-B14F-4D97-AF65-F5344CB8AC3E}">
        <p14:creationId xmlns:p14="http://schemas.microsoft.com/office/powerpoint/2010/main" val="39036614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lstStyle/>
          <a:p>
            <a:r>
              <a:rPr lang="en-US" dirty="0"/>
              <a:t>Demo: Viewing the Shiny App</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071453"/>
            <a:ext cx="8229600" cy="3380420"/>
          </a:xfrm>
        </p:spPr>
        <p:txBody>
          <a:bodyPr/>
          <a:lstStyle/>
          <a:p>
            <a:r>
              <a:rPr lang="en-US" dirty="0"/>
              <a:t>How to view results interactively </a:t>
            </a:r>
          </a:p>
          <a:p>
            <a:r>
              <a:rPr lang="en-US" dirty="0"/>
              <a:t>How to view settings</a:t>
            </a:r>
          </a:p>
          <a:p>
            <a:r>
              <a:rPr lang="en-US" dirty="0"/>
              <a:t>How to view performance</a:t>
            </a:r>
          </a:p>
          <a:p>
            <a:r>
              <a:rPr lang="en-US" dirty="0"/>
              <a:t>How to view model</a:t>
            </a:r>
          </a:p>
          <a:p>
            <a:r>
              <a:rPr lang="en-US" dirty="0"/>
              <a:t>How to view log</a:t>
            </a:r>
          </a:p>
          <a:p>
            <a:endParaRPr lang="en-US" dirty="0"/>
          </a:p>
        </p:txBody>
      </p:sp>
    </p:spTree>
    <p:extLst>
      <p:ext uri="{BB962C8B-B14F-4D97-AF65-F5344CB8AC3E}">
        <p14:creationId xmlns:p14="http://schemas.microsoft.com/office/powerpoint/2010/main" val="39652309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normAutofit fontScale="90000"/>
          </a:bodyPr>
          <a:lstStyle/>
          <a:p>
            <a:r>
              <a:rPr lang="en-US" dirty="0"/>
              <a:t>Demo: Creating the validation package and adding to </a:t>
            </a:r>
            <a:r>
              <a:rPr lang="en-US" dirty="0" err="1"/>
              <a:t>github</a:t>
            </a:r>
            <a:endParaRPr lang="en-US" dirty="0"/>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296306"/>
            <a:ext cx="8229600" cy="3155567"/>
          </a:xfrm>
        </p:spPr>
        <p:txBody>
          <a:bodyPr/>
          <a:lstStyle/>
          <a:p>
            <a:r>
              <a:rPr lang="en-US" dirty="0"/>
              <a:t>How to create the validation package </a:t>
            </a:r>
          </a:p>
          <a:p>
            <a:r>
              <a:rPr lang="en-US" dirty="0"/>
              <a:t>How to add a package to </a:t>
            </a:r>
            <a:r>
              <a:rPr lang="en-US" dirty="0" err="1"/>
              <a:t>github</a:t>
            </a:r>
            <a:r>
              <a:rPr lang="en-US" dirty="0"/>
              <a:t> for external validation </a:t>
            </a:r>
          </a:p>
          <a:p>
            <a:endParaRPr lang="en-US" dirty="0"/>
          </a:p>
        </p:txBody>
      </p:sp>
    </p:spTree>
    <p:extLst>
      <p:ext uri="{BB962C8B-B14F-4D97-AF65-F5344CB8AC3E}">
        <p14:creationId xmlns:p14="http://schemas.microsoft.com/office/powerpoint/2010/main" val="1491906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09524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Disease onset and progression</a:t>
                      </a:r>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Amongst patients who are newly diagnosed with </a:t>
                      </a:r>
                      <a:r>
                        <a:rPr lang="en-US" sz="2800" b="1" dirty="0">
                          <a:solidFill>
                            <a:srgbClr val="00B050"/>
                          </a:solidFill>
                        </a:rPr>
                        <a:t>&lt;insert your favorite disease&gt;</a:t>
                      </a:r>
                      <a:r>
                        <a:rPr lang="en-US" sz="2800" dirty="0"/>
                        <a:t>, which patients will go on to have </a:t>
                      </a:r>
                      <a:r>
                        <a:rPr lang="en-US" sz="2800" b="1" dirty="0">
                          <a:solidFill>
                            <a:srgbClr val="FF0000"/>
                          </a:solidFill>
                        </a:rPr>
                        <a:t>&lt;another disease or related complication&gt;</a:t>
                      </a:r>
                      <a:r>
                        <a:rPr lang="en-US" sz="2800" dirty="0">
                          <a:solidFill>
                            <a:srgbClr val="FF0000"/>
                          </a:solidFill>
                        </a:rPr>
                        <a:t> </a:t>
                      </a:r>
                      <a:r>
                        <a:rPr lang="en-US" sz="2800" dirty="0"/>
                        <a:t>within </a:t>
                      </a:r>
                      <a:r>
                        <a:rPr lang="en-US" sz="2800" b="1" dirty="0">
                          <a:solidFill>
                            <a:schemeClr val="accent4"/>
                          </a:solidFill>
                        </a:rPr>
                        <a:t>&lt;time horizon from diagnosis&gt;</a:t>
                      </a:r>
                      <a:r>
                        <a:rPr lang="en-US" sz="2800" dirty="0">
                          <a:solidFill>
                            <a:schemeClr val="accent4"/>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Among newly diagnosed </a:t>
                      </a:r>
                      <a:r>
                        <a:rPr lang="en-US" sz="2800" dirty="0" err="1"/>
                        <a:t>AFib</a:t>
                      </a:r>
                      <a:r>
                        <a:rPr lang="en-US" sz="2800" dirty="0"/>
                        <a:t> patients, which will go onto to have ischemic stroke in next 3 years?</a:t>
                      </a:r>
                      <a:endParaRPr lang="en-GB" sz="2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4"/>
                        </a:solidFill>
                      </a:endParaRPr>
                    </a:p>
                    <a:p>
                      <a:endParaRPr lang="en-US" sz="1200" dirty="0"/>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810888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normAutofit fontScale="90000"/>
          </a:bodyPr>
          <a:lstStyle/>
          <a:p>
            <a:r>
              <a:rPr lang="en-US" dirty="0"/>
              <a:t>Demo: Creating the journal paper template</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296306"/>
            <a:ext cx="8229600" cy="3155567"/>
          </a:xfrm>
        </p:spPr>
        <p:txBody>
          <a:bodyPr/>
          <a:lstStyle/>
          <a:p>
            <a:r>
              <a:rPr lang="en-US" dirty="0"/>
              <a:t>How to convert the results into a template journal paper document</a:t>
            </a:r>
          </a:p>
        </p:txBody>
      </p:sp>
    </p:spTree>
    <p:extLst>
      <p:ext uri="{BB962C8B-B14F-4D97-AF65-F5344CB8AC3E}">
        <p14:creationId xmlns:p14="http://schemas.microsoft.com/office/powerpoint/2010/main" val="30622757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6" name="Title 1"/>
          <p:cNvSpPr txBox="1">
            <a:spLocks noGrp="1"/>
          </p:cNvSpPr>
          <p:nvPr>
            <p:ph type="title"/>
          </p:nvPr>
        </p:nvSpPr>
        <p:spPr>
          <a:xfrm>
            <a:off x="1143000" y="152399"/>
            <a:ext cx="7543800" cy="838201"/>
          </a:xfrm>
          <a:prstGeom prst="rect">
            <a:avLst/>
          </a:prstGeom>
        </p:spPr>
        <p:txBody>
          <a:bodyPr/>
          <a:lstStyle/>
          <a:p>
            <a:r>
              <a:t>Questions?</a:t>
            </a:r>
          </a:p>
        </p:txBody>
      </p:sp>
      <p:pic>
        <p:nvPicPr>
          <p:cNvPr id="23537" name="Picture 4" descr="Picture 4"/>
          <p:cNvPicPr>
            <a:picLocks noChangeAspect="1"/>
          </p:cNvPicPr>
          <p:nvPr/>
        </p:nvPicPr>
        <p:blipFill>
          <a:blip r:embed="rId2"/>
          <a:stretch>
            <a:fillRect/>
          </a:stretch>
        </p:blipFill>
        <p:spPr>
          <a:xfrm>
            <a:off x="1524000" y="1182110"/>
            <a:ext cx="2929224" cy="5105401"/>
          </a:xfrm>
          <a:prstGeom prst="rect">
            <a:avLst/>
          </a:prstGeom>
          <a:ln w="12700">
            <a:miter lim="400000"/>
          </a:ln>
        </p:spPr>
      </p:pic>
      <p:pic>
        <p:nvPicPr>
          <p:cNvPr id="23538" name="Picture 5" descr="Picture 5"/>
          <p:cNvPicPr>
            <a:picLocks noChangeAspect="1"/>
          </p:cNvPicPr>
          <p:nvPr/>
        </p:nvPicPr>
        <p:blipFill>
          <a:blip r:embed="rId3"/>
          <a:stretch>
            <a:fillRect/>
          </a:stretch>
        </p:blipFill>
        <p:spPr>
          <a:xfrm>
            <a:off x="5023220" y="1079427"/>
            <a:ext cx="3047053" cy="5310766"/>
          </a:xfrm>
          <a:prstGeom prst="rect">
            <a:avLst/>
          </a:prstGeom>
          <a:ln w="12700">
            <a:miter lim="400000"/>
          </a:ln>
        </p:spPr>
      </p:pic>
    </p:spTree>
    <p:extLst>
      <p:ext uri="{BB962C8B-B14F-4D97-AF65-F5344CB8AC3E}">
        <p14:creationId xmlns:p14="http://schemas.microsoft.com/office/powerpoint/2010/main" val="12305327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142</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359117804"/>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962562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55924" y="1981200"/>
            <a:ext cx="6096000" cy="1755774"/>
          </a:xfrm>
        </p:spPr>
        <p:txBody>
          <a:bodyPr/>
          <a:lstStyle/>
          <a:p>
            <a:r>
              <a:rPr lang="en-US" b="1"/>
              <a:t>T</a:t>
            </a:r>
            <a:r>
              <a:rPr lang="en-US"/>
              <a:t>ransparent </a:t>
            </a:r>
            <a:r>
              <a:rPr lang="en-US" b="1"/>
              <a:t>R</a:t>
            </a:r>
            <a:r>
              <a:rPr lang="en-US"/>
              <a:t>eporting of a multivariable prediction model for </a:t>
            </a:r>
            <a:r>
              <a:rPr lang="en-US" b="1"/>
              <a:t>I</a:t>
            </a:r>
            <a:r>
              <a:rPr lang="en-US"/>
              <a:t>ndividual </a:t>
            </a:r>
            <a:r>
              <a:rPr lang="en-US" b="1"/>
              <a:t>P</a:t>
            </a:r>
            <a:r>
              <a:rPr lang="en-US"/>
              <a:t>rognosis </a:t>
            </a:r>
            <a:r>
              <a:rPr lang="en-US" b="1"/>
              <a:t>O</a:t>
            </a:r>
            <a:r>
              <a:rPr lang="en-US"/>
              <a:t>r </a:t>
            </a:r>
            <a:r>
              <a:rPr lang="en-US" b="1"/>
              <a:t>D</a:t>
            </a:r>
            <a:r>
              <a:rPr lang="en-US"/>
              <a:t>iagnosis (TRIPOD)</a:t>
            </a:r>
            <a:endParaRPr lang="en-US" dirty="0"/>
          </a:p>
        </p:txBody>
      </p:sp>
      <p:sp>
        <p:nvSpPr>
          <p:cNvPr id="3" name="Subtitle 2"/>
          <p:cNvSpPr>
            <a:spLocks noGrp="1"/>
          </p:cNvSpPr>
          <p:nvPr>
            <p:ph type="subTitle" idx="1"/>
          </p:nvPr>
        </p:nvSpPr>
        <p:spPr>
          <a:xfrm>
            <a:off x="2364889" y="4419600"/>
            <a:ext cx="6096000" cy="1752600"/>
          </a:xfrm>
        </p:spPr>
        <p:txBody>
          <a:bodyPr/>
          <a:lstStyle/>
          <a:p>
            <a:r>
              <a:rPr lang="en-US" dirty="0"/>
              <a:t>Ross Williams</a:t>
            </a:r>
          </a:p>
          <a:p>
            <a:r>
              <a:rPr lang="en-US" dirty="0"/>
              <a:t>Erasmus MC</a:t>
            </a:r>
          </a:p>
        </p:txBody>
      </p:sp>
    </p:spTree>
    <p:extLst>
      <p:ext uri="{BB962C8B-B14F-4D97-AF65-F5344CB8AC3E}">
        <p14:creationId xmlns:p14="http://schemas.microsoft.com/office/powerpoint/2010/main" val="26779216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457200" y="1219200"/>
            <a:ext cx="8458200" cy="4906962"/>
          </a:xfrm>
        </p:spPr>
        <p:txBody>
          <a:bodyPr/>
          <a:lstStyle/>
          <a:p>
            <a:pPr marL="717550" indent="-514350">
              <a:buFont typeface="+mj-lt"/>
              <a:buAutoNum type="arabicPeriod"/>
            </a:pPr>
            <a:r>
              <a:rPr lang="en-US" dirty="0"/>
              <a:t>Basics of good reporting for prediction models</a:t>
            </a:r>
          </a:p>
          <a:p>
            <a:pPr marL="717550" indent="-514350">
              <a:buFont typeface="+mj-lt"/>
              <a:buAutoNum type="arabicPeriod"/>
            </a:pPr>
            <a:endParaRPr lang="en-US" dirty="0"/>
          </a:p>
          <a:p>
            <a:pPr marL="717550" indent="-514350">
              <a:buFont typeface="+mj-lt"/>
              <a:buAutoNum type="arabicPeriod"/>
            </a:pPr>
            <a:r>
              <a:rPr lang="en-US" dirty="0"/>
              <a:t> Review of the TRIPOD Statement</a:t>
            </a:r>
          </a:p>
          <a:p>
            <a:pPr marL="717550" indent="-514350">
              <a:buFont typeface="+mj-lt"/>
              <a:buAutoNum type="arabicPeriod"/>
            </a:pPr>
            <a:endParaRPr lang="en-US" dirty="0"/>
          </a:p>
          <a:p>
            <a:pPr marL="717550" indent="-514350">
              <a:buFont typeface="+mj-lt"/>
              <a:buAutoNum type="arabicPeriod"/>
            </a:pPr>
            <a:r>
              <a:rPr lang="en-US" dirty="0"/>
              <a:t> Small group discussion of sample paper</a:t>
            </a:r>
          </a:p>
          <a:p>
            <a:pPr marL="717550" indent="-514350">
              <a:buFont typeface="+mj-lt"/>
              <a:buAutoNum type="arabicPeriod"/>
            </a:pPr>
            <a:endParaRPr lang="en-US" dirty="0"/>
          </a:p>
          <a:p>
            <a:pPr marL="717550" indent="-514350">
              <a:buFont typeface="+mj-lt"/>
              <a:buAutoNum type="arabicPeriod"/>
            </a:pPr>
            <a:r>
              <a:rPr lang="en-US" dirty="0"/>
              <a:t> Large group summary of small group findings</a:t>
            </a:r>
          </a:p>
        </p:txBody>
      </p:sp>
    </p:spTree>
    <p:extLst>
      <p:ext uri="{BB962C8B-B14F-4D97-AF65-F5344CB8AC3E}">
        <p14:creationId xmlns:p14="http://schemas.microsoft.com/office/powerpoint/2010/main" val="37381219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83C8-378C-436D-8392-11D842694BFA}"/>
              </a:ext>
            </a:extLst>
          </p:cNvPr>
          <p:cNvSpPr>
            <a:spLocks noGrp="1"/>
          </p:cNvSpPr>
          <p:nvPr>
            <p:ph type="title"/>
          </p:nvPr>
        </p:nvSpPr>
        <p:spPr/>
        <p:txBody>
          <a:bodyPr/>
          <a:lstStyle/>
          <a:p>
            <a:pPr marL="203200"/>
            <a:r>
              <a:rPr lang="en-US" dirty="0"/>
              <a:t>Requirements for clinical implementation</a:t>
            </a:r>
          </a:p>
        </p:txBody>
      </p:sp>
      <p:sp>
        <p:nvSpPr>
          <p:cNvPr id="3" name="Text Placeholder 2">
            <a:extLst>
              <a:ext uri="{FF2B5EF4-FFF2-40B4-BE49-F238E27FC236}">
                <a16:creationId xmlns:a16="http://schemas.microsoft.com/office/drawing/2014/main" id="{35158DD7-5741-4A5E-AEBE-A5277B8D2743}"/>
              </a:ext>
            </a:extLst>
          </p:cNvPr>
          <p:cNvSpPr>
            <a:spLocks noGrp="1"/>
          </p:cNvSpPr>
          <p:nvPr>
            <p:ph type="body" idx="1"/>
          </p:nvPr>
        </p:nvSpPr>
        <p:spPr/>
        <p:txBody>
          <a:bodyPr/>
          <a:lstStyle/>
          <a:p>
            <a:pPr marL="630238" indent="-273050">
              <a:spcBef>
                <a:spcPts val="600"/>
              </a:spcBef>
              <a:buFont typeface="Arial" panose="020B0604020202020204" pitchFamily="34" charset="0"/>
              <a:buChar char="•"/>
            </a:pPr>
            <a:r>
              <a:rPr lang="en-US" dirty="0"/>
              <a:t>Clinical setting</a:t>
            </a:r>
          </a:p>
          <a:p>
            <a:pPr marL="987425" lvl="2" indent="-230188">
              <a:spcBef>
                <a:spcPts val="600"/>
              </a:spcBef>
              <a:buFont typeface="Arial" panose="020B0604020202020204" pitchFamily="34" charset="0"/>
              <a:buChar char="•"/>
            </a:pPr>
            <a:r>
              <a:rPr lang="en-US" dirty="0"/>
              <a:t>Clinician should be able to identify for who, predicting what, in what time-at-risk</a:t>
            </a:r>
          </a:p>
          <a:p>
            <a:pPr marL="987425" lvl="1" indent="-230188">
              <a:spcBef>
                <a:spcPts val="600"/>
              </a:spcBef>
              <a:buFont typeface="Arial" panose="020B0604020202020204" pitchFamily="34" charset="0"/>
              <a:buChar char="•"/>
            </a:pPr>
            <a:endParaRPr lang="en-US" dirty="0"/>
          </a:p>
          <a:p>
            <a:pPr marL="712788" indent="-265113">
              <a:spcBef>
                <a:spcPts val="600"/>
              </a:spcBef>
              <a:buFont typeface="Arial" panose="020B0604020202020204" pitchFamily="34" charset="0"/>
              <a:buChar char="•"/>
            </a:pPr>
            <a:r>
              <a:rPr lang="en-US" dirty="0"/>
              <a:t>Evidence of performance</a:t>
            </a:r>
          </a:p>
          <a:p>
            <a:pPr marL="987425" lvl="2" indent="-230188">
              <a:spcBef>
                <a:spcPts val="600"/>
              </a:spcBef>
              <a:buFont typeface="Arial" panose="020B0604020202020204" pitchFamily="34" charset="0"/>
              <a:buChar char="•"/>
            </a:pPr>
            <a:r>
              <a:rPr lang="en-US" dirty="0"/>
              <a:t>Well calibrated?</a:t>
            </a:r>
          </a:p>
          <a:p>
            <a:pPr marL="987425" lvl="2" indent="-230188">
              <a:spcBef>
                <a:spcPts val="600"/>
              </a:spcBef>
              <a:buFont typeface="Arial" panose="020B0604020202020204" pitchFamily="34" charset="0"/>
              <a:buChar char="•"/>
            </a:pPr>
            <a:r>
              <a:rPr lang="en-US" dirty="0"/>
              <a:t>Good discrimination?</a:t>
            </a:r>
          </a:p>
          <a:p>
            <a:pPr marL="630238" lvl="1" indent="-273050">
              <a:spcBef>
                <a:spcPts val="600"/>
              </a:spcBef>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B20C0CBA-6C17-45CB-97BD-5F793A40F331}"/>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145</a:t>
            </a:fld>
            <a:endParaRPr lang="en-US" sz="1200" dirty="0">
              <a:solidFill>
                <a:srgbClr val="20425A"/>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F5FD4FE0-2327-1849-AD96-9CAA0EDBDE16}"/>
              </a:ext>
            </a:extLst>
          </p:cNvPr>
          <p:cNvPicPr>
            <a:picLocks noChangeAspect="1"/>
          </p:cNvPicPr>
          <p:nvPr/>
        </p:nvPicPr>
        <p:blipFill>
          <a:blip r:embed="rId3"/>
          <a:stretch>
            <a:fillRect/>
          </a:stretch>
        </p:blipFill>
        <p:spPr>
          <a:xfrm>
            <a:off x="6210300" y="2821619"/>
            <a:ext cx="1600200" cy="3883981"/>
          </a:xfrm>
          <a:prstGeom prst="rect">
            <a:avLst/>
          </a:prstGeom>
        </p:spPr>
      </p:pic>
    </p:spTree>
    <p:extLst>
      <p:ext uri="{BB962C8B-B14F-4D97-AF65-F5344CB8AC3E}">
        <p14:creationId xmlns:p14="http://schemas.microsoft.com/office/powerpoint/2010/main" val="2923401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clinical implementation</a:t>
            </a:r>
          </a:p>
        </p:txBody>
      </p:sp>
      <p:sp>
        <p:nvSpPr>
          <p:cNvPr id="3" name="Content Placeholder 2"/>
          <p:cNvSpPr>
            <a:spLocks noGrp="1"/>
          </p:cNvSpPr>
          <p:nvPr>
            <p:ph idx="1"/>
          </p:nvPr>
        </p:nvSpPr>
        <p:spPr>
          <a:xfrm>
            <a:off x="381000" y="1808970"/>
            <a:ext cx="8229600" cy="4906962"/>
          </a:xfrm>
        </p:spPr>
        <p:txBody>
          <a:bodyPr>
            <a:normAutofit/>
          </a:bodyPr>
          <a:lstStyle/>
          <a:p>
            <a:pPr marL="203200" indent="0" algn="ctr">
              <a:buNone/>
            </a:pPr>
            <a:r>
              <a:rPr lang="en-US" b="1" dirty="0"/>
              <a:t>Most models reported in the literature do not provide enough information to impact clinical practice</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marL="203200" indent="0">
              <a:buNone/>
            </a:pPr>
            <a:endParaRPr lang="en-US" b="1" dirty="0"/>
          </a:p>
        </p:txBody>
      </p:sp>
    </p:spTree>
    <p:extLst>
      <p:ext uri="{BB962C8B-B14F-4D97-AF65-F5344CB8AC3E}">
        <p14:creationId xmlns:p14="http://schemas.microsoft.com/office/powerpoint/2010/main" val="551227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686800" cy="4906962"/>
          </a:xfrm>
        </p:spPr>
        <p:txBody>
          <a:bodyPr>
            <a:normAutofit lnSpcReduction="10000"/>
          </a:bodyPr>
          <a:lstStyle/>
          <a:p>
            <a:pPr marL="539750" indent="-336550"/>
            <a:endParaRPr lang="en-US" dirty="0"/>
          </a:p>
          <a:p>
            <a:pPr marL="539750" indent="-336550"/>
            <a:endParaRPr lang="en-US" dirty="0"/>
          </a:p>
          <a:p>
            <a:pPr marL="539750" indent="-336550"/>
            <a:endParaRPr lang="en-US" dirty="0"/>
          </a:p>
          <a:p>
            <a:pPr marL="539750" indent="-336550"/>
            <a:endParaRPr lang="en-US" dirty="0"/>
          </a:p>
          <a:p>
            <a:pPr marL="203200" indent="0">
              <a:buNone/>
            </a:pPr>
            <a:endParaRPr lang="en-US" sz="2400" dirty="0"/>
          </a:p>
          <a:p>
            <a:pPr marL="203200" indent="0">
              <a:buNone/>
            </a:pPr>
            <a:endParaRPr lang="en-US" sz="2400" dirty="0"/>
          </a:p>
          <a:p>
            <a:pPr marL="203200" indent="0">
              <a:buNone/>
            </a:pPr>
            <a:r>
              <a:rPr lang="en-US" sz="2400" dirty="0"/>
              <a:t>Developed by 25+ member committee of prediction modeling experts</a:t>
            </a:r>
          </a:p>
          <a:p>
            <a:pPr marL="203200" indent="0">
              <a:buNone/>
            </a:pPr>
            <a:endParaRPr lang="en-US" sz="2400" dirty="0"/>
          </a:p>
          <a:p>
            <a:pPr marL="203200" indent="0">
              <a:buNone/>
            </a:pPr>
            <a:r>
              <a:rPr lang="en-US" sz="2400" dirty="0"/>
              <a:t>Reduced from 76 to 22 items</a:t>
            </a:r>
          </a:p>
        </p:txBody>
      </p:sp>
      <p:pic>
        <p:nvPicPr>
          <p:cNvPr id="5" name="Picture 4" descr="A screenshot of a cell phone&#10;&#10;Description generated with very high confidence">
            <a:extLst>
              <a:ext uri="{FF2B5EF4-FFF2-40B4-BE49-F238E27FC236}">
                <a16:creationId xmlns:a16="http://schemas.microsoft.com/office/drawing/2014/main" id="{1046D015-6383-43C4-A7F4-D4CA190A63BA}"/>
              </a:ext>
            </a:extLst>
          </p:cNvPr>
          <p:cNvPicPr>
            <a:picLocks noChangeAspect="1"/>
          </p:cNvPicPr>
          <p:nvPr/>
        </p:nvPicPr>
        <p:blipFill>
          <a:blip r:embed="rId2"/>
          <a:stretch>
            <a:fillRect/>
          </a:stretch>
        </p:blipFill>
        <p:spPr>
          <a:xfrm>
            <a:off x="1371600" y="381000"/>
            <a:ext cx="6868005" cy="3500589"/>
          </a:xfrm>
          <a:prstGeom prst="rect">
            <a:avLst/>
          </a:prstGeom>
        </p:spPr>
      </p:pic>
      <p:sp>
        <p:nvSpPr>
          <p:cNvPr id="7" name="TextBox 6">
            <a:extLst>
              <a:ext uri="{FF2B5EF4-FFF2-40B4-BE49-F238E27FC236}">
                <a16:creationId xmlns:a16="http://schemas.microsoft.com/office/drawing/2014/main" id="{A13E378E-B48C-4C8F-A076-35A172DC5EF5}"/>
              </a:ext>
            </a:extLst>
          </p:cNvPr>
          <p:cNvSpPr txBox="1"/>
          <p:nvPr/>
        </p:nvSpPr>
        <p:spPr>
          <a:xfrm>
            <a:off x="533400" y="6477000"/>
            <a:ext cx="2810385" cy="523220"/>
          </a:xfrm>
          <a:prstGeom prst="rect">
            <a:avLst/>
          </a:prstGeom>
          <a:noFill/>
        </p:spPr>
        <p:txBody>
          <a:bodyPr wrap="none" rtlCol="0">
            <a:spAutoFit/>
          </a:bodyPr>
          <a:lstStyle/>
          <a:p>
            <a:r>
              <a:rPr lang="en-US" dirty="0"/>
              <a:t>https://www.tripod-statement.org/</a:t>
            </a:r>
          </a:p>
          <a:p>
            <a:endParaRPr lang="en-GB" dirty="0"/>
          </a:p>
        </p:txBody>
      </p:sp>
    </p:spTree>
    <p:extLst>
      <p:ext uri="{BB962C8B-B14F-4D97-AF65-F5344CB8AC3E}">
        <p14:creationId xmlns:p14="http://schemas.microsoft.com/office/powerpoint/2010/main" val="16319407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Title</a:t>
            </a:r>
          </a:p>
        </p:txBody>
      </p:sp>
      <p:sp>
        <p:nvSpPr>
          <p:cNvPr id="3" name="Content Placeholder 2"/>
          <p:cNvSpPr>
            <a:spLocks noGrp="1"/>
          </p:cNvSpPr>
          <p:nvPr>
            <p:ph idx="1"/>
          </p:nvPr>
        </p:nvSpPr>
        <p:spPr/>
        <p:txBody>
          <a:bodyPr>
            <a:normAutofit/>
          </a:bodyPr>
          <a:lstStyle/>
          <a:p>
            <a:pPr marL="203200" indent="0">
              <a:buNone/>
            </a:pPr>
            <a:r>
              <a:rPr lang="en-US" dirty="0"/>
              <a:t>Concise summary of the model</a:t>
            </a:r>
          </a:p>
          <a:p>
            <a:pPr marL="203200" indent="0">
              <a:buNone/>
            </a:pPr>
            <a:endParaRPr lang="en-US" sz="2400" dirty="0"/>
          </a:p>
          <a:p>
            <a:pPr marL="203200" indent="0">
              <a:buNone/>
            </a:pPr>
            <a:endParaRPr lang="en-US" sz="2400" dirty="0"/>
          </a:p>
          <a:p>
            <a:pPr marL="203200" indent="0">
              <a:buNone/>
            </a:pPr>
            <a:r>
              <a:rPr lang="en-US" sz="2800" dirty="0"/>
              <a:t>“</a:t>
            </a:r>
            <a:r>
              <a:rPr lang="en-US" sz="2800" b="1" dirty="0"/>
              <a:t>Development and validation</a:t>
            </a:r>
            <a:r>
              <a:rPr lang="en-US" sz="2800" dirty="0"/>
              <a:t> of a clinical score to </a:t>
            </a:r>
            <a:r>
              <a:rPr lang="en-US" sz="2800" b="1" dirty="0"/>
              <a:t>estimate the probability of coronary artery disease</a:t>
            </a:r>
            <a:r>
              <a:rPr lang="en-US" sz="2800" dirty="0"/>
              <a:t> in </a:t>
            </a:r>
            <a:r>
              <a:rPr lang="en-US" sz="2800" b="1" dirty="0"/>
              <a:t>men and women presenting with suspected coronary disease</a:t>
            </a:r>
            <a:r>
              <a:rPr lang="en-US" sz="2800" dirty="0"/>
              <a:t>”</a:t>
            </a:r>
          </a:p>
        </p:txBody>
      </p:sp>
    </p:spTree>
    <p:extLst>
      <p:ext uri="{BB962C8B-B14F-4D97-AF65-F5344CB8AC3E}">
        <p14:creationId xmlns:p14="http://schemas.microsoft.com/office/powerpoint/2010/main" val="36415723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Background and Objectives</a:t>
            </a:r>
          </a:p>
        </p:txBody>
      </p:sp>
      <p:sp>
        <p:nvSpPr>
          <p:cNvPr id="3" name="Content Placeholder 2"/>
          <p:cNvSpPr>
            <a:spLocks noGrp="1"/>
          </p:cNvSpPr>
          <p:nvPr>
            <p:ph idx="1"/>
          </p:nvPr>
        </p:nvSpPr>
        <p:spPr/>
        <p:txBody>
          <a:bodyPr>
            <a:normAutofit/>
          </a:bodyPr>
          <a:lstStyle/>
          <a:p>
            <a:pPr marL="203200" indent="0">
              <a:buNone/>
            </a:pPr>
            <a:r>
              <a:rPr lang="en-US" dirty="0"/>
              <a:t>What was the goal for developing this model?</a:t>
            </a:r>
          </a:p>
          <a:p>
            <a:pPr marL="203200" indent="0">
              <a:buNone/>
            </a:pPr>
            <a:endParaRPr lang="en-US" dirty="0"/>
          </a:p>
          <a:p>
            <a:pPr marL="203200" indent="0">
              <a:buNone/>
            </a:pPr>
            <a:r>
              <a:rPr lang="en-US" sz="2800" dirty="0"/>
              <a:t>“The aim of this study was to </a:t>
            </a:r>
            <a:r>
              <a:rPr lang="en-US" sz="2800" b="1" dirty="0"/>
              <a:t>develop and validate</a:t>
            </a:r>
            <a:r>
              <a:rPr lang="en-US" sz="2800" dirty="0"/>
              <a:t> a </a:t>
            </a:r>
            <a:r>
              <a:rPr lang="en-US" sz="2800" b="1" dirty="0"/>
              <a:t>clinical prediction rule</a:t>
            </a:r>
            <a:r>
              <a:rPr lang="en-US" sz="2800" dirty="0"/>
              <a:t> in </a:t>
            </a:r>
            <a:r>
              <a:rPr lang="en-US" sz="2800" b="1" dirty="0"/>
              <a:t>women presenting with breast symptoms</a:t>
            </a:r>
            <a:r>
              <a:rPr lang="en-US" sz="2800" dirty="0"/>
              <a:t>, so that a </a:t>
            </a:r>
            <a:r>
              <a:rPr lang="en-US" sz="2800" b="1" dirty="0"/>
              <a:t>more evidence based approach to referral</a:t>
            </a:r>
            <a:r>
              <a:rPr lang="en-US" sz="2800" dirty="0"/>
              <a:t>—which would include urgent referral under the 2 week rule—could be implemented as part of clinical practice guidance.”</a:t>
            </a:r>
          </a:p>
        </p:txBody>
      </p:sp>
    </p:spTree>
    <p:extLst>
      <p:ext uri="{BB962C8B-B14F-4D97-AF65-F5344CB8AC3E}">
        <p14:creationId xmlns:p14="http://schemas.microsoft.com/office/powerpoint/2010/main" val="3959996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52196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Treatment</a:t>
                      </a:r>
                      <a:r>
                        <a:rPr lang="en-US" sz="1800" b="1" baseline="0" dirty="0"/>
                        <a:t> choice</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Amongst patients with </a:t>
                      </a:r>
                      <a:r>
                        <a:rPr lang="en-US" sz="2800" b="1" dirty="0">
                          <a:solidFill>
                            <a:srgbClr val="00B050"/>
                          </a:solidFill>
                        </a:rPr>
                        <a:t>&lt;indicated disease&gt; who are treated with either &lt;treatment 1&gt; or &lt;treatment 2&gt;</a:t>
                      </a:r>
                      <a:r>
                        <a:rPr lang="en-US" sz="2800" dirty="0"/>
                        <a:t>, which patients were treated with </a:t>
                      </a:r>
                      <a:r>
                        <a:rPr lang="en-US" sz="2800" b="1" dirty="0">
                          <a:solidFill>
                            <a:srgbClr val="FF0000"/>
                          </a:solidFill>
                        </a:rPr>
                        <a:t>&lt;treatment 1&gt; </a:t>
                      </a:r>
                      <a:r>
                        <a:rPr lang="en-US" sz="2800" dirty="0"/>
                        <a:t>(</a:t>
                      </a:r>
                      <a:r>
                        <a:rPr lang="en-US" sz="2800" b="1" dirty="0">
                          <a:solidFill>
                            <a:schemeClr val="accent4"/>
                          </a:solidFill>
                        </a:rPr>
                        <a:t>on day 0</a:t>
                      </a:r>
                      <a:r>
                        <a:rPr lang="en-US" sz="280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accent4"/>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800" dirty="0">
                        <a:solidFill>
                          <a:schemeClr val="accent4"/>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 </a:t>
                      </a:r>
                      <a:r>
                        <a:rPr lang="en-US" sz="2800" dirty="0" err="1"/>
                        <a:t>AFib</a:t>
                      </a:r>
                      <a:r>
                        <a:rPr lang="en-US" sz="2800" dirty="0"/>
                        <a:t> patients who took either warfarin or rivaroxaban, which patients got warfarin?   (as defined for propensity score model)</a:t>
                      </a:r>
                      <a:endParaRPr lang="en-GB" sz="2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4"/>
                        </a:solidFill>
                      </a:endParaRPr>
                    </a:p>
                    <a:p>
                      <a:endParaRPr lang="en-US" sz="1200" dirty="0"/>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7259937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Methods - Source of Data</a:t>
            </a:r>
          </a:p>
        </p:txBody>
      </p:sp>
      <p:sp>
        <p:nvSpPr>
          <p:cNvPr id="3" name="Content Placeholder 2"/>
          <p:cNvSpPr>
            <a:spLocks noGrp="1"/>
          </p:cNvSpPr>
          <p:nvPr>
            <p:ph idx="1"/>
          </p:nvPr>
        </p:nvSpPr>
        <p:spPr>
          <a:xfrm>
            <a:off x="152400" y="1219200"/>
            <a:ext cx="8686800" cy="4906962"/>
          </a:xfrm>
        </p:spPr>
        <p:txBody>
          <a:bodyPr>
            <a:normAutofit lnSpcReduction="10000"/>
          </a:bodyPr>
          <a:lstStyle/>
          <a:p>
            <a:pPr marL="203200" indent="0">
              <a:buNone/>
            </a:pPr>
            <a:r>
              <a:rPr lang="en-US" sz="2800" dirty="0"/>
              <a:t>Gives an indication of applicability and quality of the data</a:t>
            </a:r>
          </a:p>
          <a:p>
            <a:pPr marL="203200" indent="0">
              <a:buNone/>
            </a:pPr>
            <a:endParaRPr lang="en-US" dirty="0"/>
          </a:p>
          <a:p>
            <a:pPr marL="203200" indent="0">
              <a:buNone/>
            </a:pPr>
            <a:r>
              <a:rPr lang="en-US" sz="2800" dirty="0"/>
              <a:t>“The population based sample used for this report included </a:t>
            </a:r>
            <a:r>
              <a:rPr lang="en-US" sz="2800" b="1" dirty="0"/>
              <a:t>2489 men and 2856 women 30 to 74 years old</a:t>
            </a:r>
            <a:r>
              <a:rPr lang="en-US" sz="2800" dirty="0"/>
              <a:t> at the time of their </a:t>
            </a:r>
            <a:r>
              <a:rPr lang="en-US" sz="2800" b="1" dirty="0"/>
              <a:t>Framingham Heart Study</a:t>
            </a:r>
            <a:r>
              <a:rPr lang="en-US" sz="2800" dirty="0"/>
              <a:t> examination in 1971 to 1974. Participants attended either the 11th examination of the original Framingham cohort or the initial examination of the Framingham Offspring Study. Similar research protocols were used in each study, and </a:t>
            </a:r>
            <a:r>
              <a:rPr lang="en-US" sz="2800" b="1" dirty="0"/>
              <a:t>persons with overt coronary heart disease at the baseline examination were excluded</a:t>
            </a:r>
            <a:r>
              <a:rPr lang="en-US" sz="2800" dirty="0"/>
              <a:t>.”</a:t>
            </a:r>
          </a:p>
        </p:txBody>
      </p:sp>
    </p:spTree>
    <p:extLst>
      <p:ext uri="{BB962C8B-B14F-4D97-AF65-F5344CB8AC3E}">
        <p14:creationId xmlns:p14="http://schemas.microsoft.com/office/powerpoint/2010/main" val="21151942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Methods- Outcome</a:t>
            </a:r>
          </a:p>
        </p:txBody>
      </p:sp>
      <p:sp>
        <p:nvSpPr>
          <p:cNvPr id="3" name="Content Placeholder 2"/>
          <p:cNvSpPr>
            <a:spLocks noGrp="1"/>
          </p:cNvSpPr>
          <p:nvPr>
            <p:ph idx="1"/>
          </p:nvPr>
        </p:nvSpPr>
        <p:spPr/>
        <p:txBody>
          <a:bodyPr>
            <a:normAutofit/>
          </a:bodyPr>
          <a:lstStyle/>
          <a:p>
            <a:pPr marL="203200" indent="0">
              <a:buNone/>
            </a:pPr>
            <a:r>
              <a:rPr lang="en-US" sz="2400" dirty="0"/>
              <a:t>What was predicted and how was it measured?</a:t>
            </a:r>
          </a:p>
          <a:p>
            <a:pPr marL="203200" indent="0">
              <a:buNone/>
            </a:pPr>
            <a:endParaRPr lang="en-US" sz="2400" dirty="0"/>
          </a:p>
          <a:p>
            <a:pPr marL="203200" indent="0">
              <a:buNone/>
            </a:pPr>
            <a:r>
              <a:rPr lang="en-US" sz="2400" dirty="0"/>
              <a:t> “Breast Cancer Ascertainment: </a:t>
            </a:r>
            <a:r>
              <a:rPr lang="en-US" sz="2400" b="1" dirty="0"/>
              <a:t>Incident diagnoses of breast cancer</a:t>
            </a:r>
            <a:r>
              <a:rPr lang="en-US" sz="2400" dirty="0"/>
              <a:t> were </a:t>
            </a:r>
            <a:r>
              <a:rPr lang="en-US" sz="2400" b="1" dirty="0"/>
              <a:t>ascertained by self-report on biennial follow up questionnaires</a:t>
            </a:r>
            <a:r>
              <a:rPr lang="en-US" sz="2400" dirty="0"/>
              <a:t> from 1997 to 2005. We learned of deaths from family members, the US Postal Service, and the National Death Index. We identified 1084 incident breast cancers, and </a:t>
            </a:r>
            <a:r>
              <a:rPr lang="en-US" sz="2400" b="1" dirty="0"/>
              <a:t>1007 (93%) were confirmed by medical record or by cancer registry data</a:t>
            </a:r>
            <a:r>
              <a:rPr lang="en-US" sz="2400" dirty="0"/>
              <a:t> from 24 states in which 96% of participants resided at baseline.”</a:t>
            </a:r>
          </a:p>
        </p:txBody>
      </p:sp>
    </p:spTree>
    <p:extLst>
      <p:ext uri="{BB962C8B-B14F-4D97-AF65-F5344CB8AC3E}">
        <p14:creationId xmlns:p14="http://schemas.microsoft.com/office/powerpoint/2010/main" val="1150693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Methods- Predictors</a:t>
            </a:r>
          </a:p>
        </p:txBody>
      </p:sp>
      <p:sp>
        <p:nvSpPr>
          <p:cNvPr id="3" name="Content Placeholder 2"/>
          <p:cNvSpPr>
            <a:spLocks noGrp="1"/>
          </p:cNvSpPr>
          <p:nvPr>
            <p:ph idx="1"/>
          </p:nvPr>
        </p:nvSpPr>
        <p:spPr/>
        <p:txBody>
          <a:bodyPr>
            <a:normAutofit fontScale="77500" lnSpcReduction="20000"/>
          </a:bodyPr>
          <a:lstStyle/>
          <a:p>
            <a:pPr marL="203200" indent="0">
              <a:buNone/>
            </a:pPr>
            <a:r>
              <a:rPr lang="en-US" dirty="0"/>
              <a:t>What was used to inform the model?  When was the data collected?</a:t>
            </a:r>
          </a:p>
          <a:p>
            <a:pPr marL="203200" indent="0">
              <a:buNone/>
            </a:pPr>
            <a:endParaRPr lang="en-US" dirty="0"/>
          </a:p>
          <a:p>
            <a:pPr marL="203200" indent="0">
              <a:buNone/>
            </a:pPr>
            <a:r>
              <a:rPr lang="en-US" dirty="0"/>
              <a:t>“The following data were extracted for each patient: </a:t>
            </a:r>
            <a:r>
              <a:rPr lang="en-US" b="1" dirty="0"/>
              <a:t>gender, aspartate aminotransferase in IU/L, alanine aminotransferase in IU/L, aspartate</a:t>
            </a:r>
            <a:r>
              <a:rPr lang="en-US" dirty="0"/>
              <a:t> aminotransferase/alanine aminotransferase ratio, total bilirubin (mg/dl), albumin (g/dl), transferrin saturation (%), mean corpuscular volume (μm3), platelet count ( × 103/mm3), and prothrombin time(s). . . . </a:t>
            </a:r>
            <a:r>
              <a:rPr lang="en-US" b="1" dirty="0"/>
              <a:t>All laboratory tests were performed within 90 days before liver biopsy</a:t>
            </a:r>
            <a:r>
              <a:rPr lang="en-US" dirty="0"/>
              <a:t>. In the case of repeated test, the results closest to the time of the biopsy were used. No data obtained after the biopsy were used.</a:t>
            </a:r>
          </a:p>
        </p:txBody>
      </p:sp>
    </p:spTree>
    <p:extLst>
      <p:ext uri="{BB962C8B-B14F-4D97-AF65-F5344CB8AC3E}">
        <p14:creationId xmlns:p14="http://schemas.microsoft.com/office/powerpoint/2010/main" val="9733316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Methods - Statistics</a:t>
            </a:r>
          </a:p>
        </p:txBody>
      </p:sp>
      <p:sp>
        <p:nvSpPr>
          <p:cNvPr id="3" name="Content Placeholder 2"/>
          <p:cNvSpPr>
            <a:spLocks noGrp="1"/>
          </p:cNvSpPr>
          <p:nvPr>
            <p:ph idx="1"/>
          </p:nvPr>
        </p:nvSpPr>
        <p:spPr/>
        <p:txBody>
          <a:bodyPr>
            <a:normAutofit fontScale="70000" lnSpcReduction="20000"/>
          </a:bodyPr>
          <a:lstStyle/>
          <a:p>
            <a:pPr marL="203200" indent="0">
              <a:buNone/>
            </a:pPr>
            <a:r>
              <a:rPr lang="en-US" dirty="0"/>
              <a:t>What type of model was used and how was performance assessed?</a:t>
            </a:r>
          </a:p>
          <a:p>
            <a:pPr marL="203200" indent="0">
              <a:buNone/>
            </a:pPr>
            <a:endParaRPr lang="en-US" dirty="0"/>
          </a:p>
          <a:p>
            <a:pPr marL="203200" indent="0">
              <a:buNone/>
            </a:pPr>
            <a:r>
              <a:rPr lang="en-US" dirty="0"/>
              <a:t>“We used the </a:t>
            </a:r>
            <a:r>
              <a:rPr lang="en-US" b="1" dirty="0"/>
              <a:t>Cox proportional hazards model</a:t>
            </a:r>
            <a:r>
              <a:rPr lang="en-US" dirty="0"/>
              <a:t> in the derivation dataset to estimate the coefficients associated with each potential risk factor [predictor] for the first ever recorded diagnosis of cardiovascular disease for men and women separately.”</a:t>
            </a:r>
          </a:p>
          <a:p>
            <a:pPr marL="203200" indent="0">
              <a:buNone/>
            </a:pPr>
            <a:endParaRPr lang="en-US" dirty="0"/>
          </a:p>
          <a:p>
            <a:pPr marL="203200" indent="0">
              <a:buNone/>
            </a:pPr>
            <a:r>
              <a:rPr lang="en-US" dirty="0"/>
              <a:t>“We assessed the predictive performance of the QRISK2- 2011 risk score on the THIN cohort by </a:t>
            </a:r>
            <a:r>
              <a:rPr lang="en-US" b="1" dirty="0"/>
              <a:t>examining measures of calibration and discrimination</a:t>
            </a:r>
            <a:r>
              <a:rPr lang="en-US" dirty="0"/>
              <a:t>… </a:t>
            </a:r>
            <a:r>
              <a:rPr lang="en-US" b="1" dirty="0"/>
              <a:t>Calibration</a:t>
            </a:r>
            <a:r>
              <a:rPr lang="en-US" dirty="0"/>
              <a:t> of the risk score  predictions was assessed by </a:t>
            </a:r>
            <a:r>
              <a:rPr lang="en-US" b="1" dirty="0"/>
              <a:t>plotting observed proportions versus predicted probabilities</a:t>
            </a:r>
            <a:r>
              <a:rPr lang="en-US" dirty="0"/>
              <a:t> and by calculating the calibration slope… </a:t>
            </a:r>
            <a:r>
              <a:rPr lang="en-US" b="1" dirty="0"/>
              <a:t>Discrimination</a:t>
            </a:r>
            <a:r>
              <a:rPr lang="en-US" dirty="0"/>
              <a:t> … quantified by </a:t>
            </a:r>
            <a:r>
              <a:rPr lang="en-US" b="1" dirty="0"/>
              <a:t>calculating the area under the receiver operating characteristic curve statistic</a:t>
            </a:r>
            <a:r>
              <a:rPr lang="en-US" dirty="0"/>
              <a:t>; a value of 0.5 represents chance and 1 represents perfect discrimination.”</a:t>
            </a:r>
          </a:p>
        </p:txBody>
      </p:sp>
    </p:spTree>
    <p:extLst>
      <p:ext uri="{BB962C8B-B14F-4D97-AF65-F5344CB8AC3E}">
        <p14:creationId xmlns:p14="http://schemas.microsoft.com/office/powerpoint/2010/main" val="35978958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 Results – Model Specification</a:t>
            </a:r>
          </a:p>
        </p:txBody>
      </p:sp>
      <p:sp>
        <p:nvSpPr>
          <p:cNvPr id="3" name="Content Placeholder 2"/>
          <p:cNvSpPr>
            <a:spLocks noGrp="1"/>
          </p:cNvSpPr>
          <p:nvPr>
            <p:ph idx="1"/>
          </p:nvPr>
        </p:nvSpPr>
        <p:spPr/>
        <p:txBody>
          <a:bodyPr/>
          <a:lstStyle/>
          <a:p>
            <a:pPr marL="203200" indent="0" algn="ctr">
              <a:buNone/>
            </a:pPr>
            <a:r>
              <a:rPr lang="en-US" sz="2400" dirty="0"/>
              <a:t>What were the predictors and how were they used to inform the final prediction?</a:t>
            </a:r>
          </a:p>
          <a:p>
            <a:pPr marL="20320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52035"/>
            <a:ext cx="4730902" cy="388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9235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 Results - Performance</a:t>
            </a:r>
          </a:p>
        </p:txBody>
      </p:sp>
      <p:sp>
        <p:nvSpPr>
          <p:cNvPr id="3" name="Content Placeholder 2"/>
          <p:cNvSpPr>
            <a:spLocks noGrp="1"/>
          </p:cNvSpPr>
          <p:nvPr>
            <p:ph idx="1"/>
          </p:nvPr>
        </p:nvSpPr>
        <p:spPr/>
        <p:txBody>
          <a:bodyPr/>
          <a:lstStyle/>
          <a:p>
            <a:pPr marL="203200" indent="0">
              <a:buNone/>
            </a:pPr>
            <a:r>
              <a:rPr lang="en-US" dirty="0"/>
              <a:t>How well did the model perform based on the specified metrics?</a:t>
            </a:r>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19400"/>
            <a:ext cx="3163738"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469" y="2895600"/>
            <a:ext cx="3672114"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6066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Group Discussion</a:t>
            </a:r>
          </a:p>
        </p:txBody>
      </p:sp>
      <p:sp>
        <p:nvSpPr>
          <p:cNvPr id="3" name="Content Placeholder 2"/>
          <p:cNvSpPr>
            <a:spLocks noGrp="1"/>
          </p:cNvSpPr>
          <p:nvPr>
            <p:ph idx="1"/>
          </p:nvPr>
        </p:nvSpPr>
        <p:spPr/>
        <p:txBody>
          <a:bodyPr>
            <a:normAutofit fontScale="92500"/>
          </a:bodyPr>
          <a:lstStyle/>
          <a:p>
            <a:pPr marL="496888" indent="-293688"/>
            <a:r>
              <a:rPr lang="en-US" dirty="0"/>
              <a:t>Review “Validation of Clinical Classification Schemes for Predicting Stroke Results From the National Registry of Atrial Fibrillation” Gage et al.</a:t>
            </a:r>
          </a:p>
          <a:p>
            <a:pPr marL="577850" indent="-374650"/>
            <a:r>
              <a:rPr lang="en-US" dirty="0"/>
              <a:t>Group assignment for filling in the TRIPOD table</a:t>
            </a:r>
          </a:p>
          <a:p>
            <a:pPr marL="577850" indent="-374650"/>
            <a:r>
              <a:rPr lang="en-US" dirty="0"/>
              <a:t>Grade each item:</a:t>
            </a:r>
          </a:p>
          <a:p>
            <a:pPr marL="977900" lvl="2" indent="-374650"/>
            <a:r>
              <a:rPr lang="en-US" dirty="0"/>
              <a:t>A: completely fulfills the requirement</a:t>
            </a:r>
          </a:p>
          <a:p>
            <a:pPr marL="977900" lvl="2" indent="-374650"/>
            <a:r>
              <a:rPr lang="en-US" dirty="0"/>
              <a:t>C: partially fulfills the requirement</a:t>
            </a:r>
          </a:p>
          <a:p>
            <a:pPr marL="977900" lvl="2" indent="-374650"/>
            <a:r>
              <a:rPr lang="en-US" dirty="0"/>
              <a:t>F: does not fulfill the requirement</a:t>
            </a:r>
          </a:p>
          <a:p>
            <a:pPr marL="577850" indent="-374650"/>
            <a:r>
              <a:rPr lang="en-US" dirty="0"/>
              <a:t>Take about 20 minutes</a:t>
            </a:r>
          </a:p>
        </p:txBody>
      </p:sp>
    </p:spTree>
    <p:extLst>
      <p:ext uri="{BB962C8B-B14F-4D97-AF65-F5344CB8AC3E}">
        <p14:creationId xmlns:p14="http://schemas.microsoft.com/office/powerpoint/2010/main" val="37156591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9C3-8E01-462E-925F-B395A7A58F93}"/>
              </a:ext>
            </a:extLst>
          </p:cNvPr>
          <p:cNvSpPr>
            <a:spLocks noGrp="1"/>
          </p:cNvSpPr>
          <p:nvPr>
            <p:ph type="title"/>
          </p:nvPr>
        </p:nvSpPr>
        <p:spPr/>
        <p:txBody>
          <a:bodyPr/>
          <a:lstStyle/>
          <a:p>
            <a:r>
              <a:rPr lang="en-US" dirty="0"/>
              <a:t>Quiz time!</a:t>
            </a:r>
          </a:p>
        </p:txBody>
      </p:sp>
      <p:sp>
        <p:nvSpPr>
          <p:cNvPr id="3" name="Text Placeholder 2">
            <a:extLst>
              <a:ext uri="{FF2B5EF4-FFF2-40B4-BE49-F238E27FC236}">
                <a16:creationId xmlns:a16="http://schemas.microsoft.com/office/drawing/2014/main" id="{5B607ED5-5CED-44D7-923F-E2757FA4C42F}"/>
              </a:ext>
            </a:extLst>
          </p:cNvPr>
          <p:cNvSpPr>
            <a:spLocks noGrp="1"/>
          </p:cNvSpPr>
          <p:nvPr>
            <p:ph type="body" idx="1"/>
          </p:nvPr>
        </p:nvSpPr>
        <p:spPr/>
        <p:txBody>
          <a:bodyPr/>
          <a:lstStyle/>
          <a:p>
            <a:pPr marL="444500" indent="-241300"/>
            <a:r>
              <a:rPr lang="en-US" dirty="0"/>
              <a:t>All questions framed as whether the paper we read meets one specific part of the Tripod statement</a:t>
            </a:r>
          </a:p>
          <a:p>
            <a:pPr marL="444500" indent="-241300"/>
            <a:r>
              <a:rPr lang="en-US" dirty="0"/>
              <a:t>The quiz consists of:</a:t>
            </a:r>
          </a:p>
          <a:p>
            <a:pPr marL="844550" lvl="1" indent="-241300"/>
            <a:r>
              <a:rPr lang="en-US" dirty="0"/>
              <a:t>10 multiple choice questions</a:t>
            </a:r>
          </a:p>
          <a:p>
            <a:pPr marL="844550" lvl="1" indent="-241300"/>
            <a:r>
              <a:rPr lang="en-US" dirty="0"/>
              <a:t>The faster you answer correctly, the better your score</a:t>
            </a:r>
          </a:p>
          <a:p>
            <a:pPr marL="444500" indent="-241300"/>
            <a:r>
              <a:rPr lang="en-US" dirty="0"/>
              <a:t>There is </a:t>
            </a:r>
            <a:r>
              <a:rPr lang="en-US"/>
              <a:t>a prize…</a:t>
            </a:r>
            <a:endParaRPr lang="en-US" dirty="0"/>
          </a:p>
        </p:txBody>
      </p:sp>
      <p:sp>
        <p:nvSpPr>
          <p:cNvPr id="4" name="Slide Number Placeholder 3">
            <a:extLst>
              <a:ext uri="{FF2B5EF4-FFF2-40B4-BE49-F238E27FC236}">
                <a16:creationId xmlns:a16="http://schemas.microsoft.com/office/drawing/2014/main" id="{6E2F6D2B-1C80-44E2-869E-AC4233BCB2D5}"/>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157</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12460944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C42D-D2C8-9246-8B76-E06788A40F57}"/>
              </a:ext>
            </a:extLst>
          </p:cNvPr>
          <p:cNvSpPr>
            <a:spLocks noGrp="1"/>
          </p:cNvSpPr>
          <p:nvPr>
            <p:ph type="title"/>
          </p:nvPr>
        </p:nvSpPr>
        <p:spPr>
          <a:xfrm>
            <a:off x="1221766" y="49205"/>
            <a:ext cx="5605629" cy="994172"/>
          </a:xfrm>
        </p:spPr>
        <p:txBody>
          <a:bodyPr>
            <a:normAutofit fontScale="90000"/>
          </a:bodyPr>
          <a:lstStyle/>
          <a:p>
            <a:r>
              <a:rPr lang="en-US" sz="3850" dirty="0"/>
              <a:t>Online training environment</a:t>
            </a:r>
          </a:p>
        </p:txBody>
      </p:sp>
      <p:sp>
        <p:nvSpPr>
          <p:cNvPr id="3" name="Text Placeholder 2">
            <a:extLst>
              <a:ext uri="{FF2B5EF4-FFF2-40B4-BE49-F238E27FC236}">
                <a16:creationId xmlns:a16="http://schemas.microsoft.com/office/drawing/2014/main" id="{D848CC8A-574F-1744-819D-D24EE0F339DA}"/>
              </a:ext>
            </a:extLst>
          </p:cNvPr>
          <p:cNvSpPr>
            <a:spLocks noGrp="1"/>
          </p:cNvSpPr>
          <p:nvPr>
            <p:ph type="body" idx="1"/>
          </p:nvPr>
        </p:nvSpPr>
        <p:spPr>
          <a:xfrm>
            <a:off x="226894" y="1625398"/>
            <a:ext cx="8690212" cy="3788227"/>
          </a:xfrm>
        </p:spPr>
        <p:txBody>
          <a:bodyPr anchor="ctr">
            <a:normAutofit fontScale="85000" lnSpcReduction="20000"/>
          </a:bodyPr>
          <a:lstStyle/>
          <a:p>
            <a:pPr marL="203200" indent="0">
              <a:buNone/>
            </a:pPr>
            <a:r>
              <a:rPr lang="en-US" sz="1900" dirty="0"/>
              <a:t>We will be working in R Studio and Atlas:</a:t>
            </a:r>
          </a:p>
          <a:p>
            <a:pPr marL="203200" indent="0">
              <a:buNone/>
            </a:pPr>
            <a:endParaRPr lang="en-US" sz="1900" dirty="0"/>
          </a:p>
          <a:p>
            <a:pPr marL="203200" indent="0">
              <a:buNone/>
            </a:pPr>
            <a:r>
              <a:rPr lang="en-US" dirty="0"/>
              <a:t>RStudio: </a:t>
            </a:r>
          </a:p>
          <a:p>
            <a:pPr marL="203200" indent="0">
              <a:buNone/>
            </a:pPr>
            <a:r>
              <a:rPr lang="en-US" u="sng" dirty="0">
                <a:hlinkClick r:id="rId2" tooltip="https://eur01.safelinks.protection.outlook.com/?url=https%3A%2F%2Frstudio.plp.ohdsitutorials.amazingawsdemos.com%2F&amp;data=02%7C01%7Cp.rijnbeek%40erasmusmc.nl%7C6f331c6512f64dd08bfd08d73875e6c1%7C526638ba6af34b0fa532a1a511f4ac80%7C0%7C0%7C637039951350799691&amp;sdata=OSQvmue%2Fdoc72mo5S7bqJGi5d1chnBlFcDkxD9uP2U4%3D&amp;reserved=0"/>
              </a:rPr>
              <a:t>https://rstudio.plp.ohdsitutorials.amazingawsdemos.com/</a:t>
            </a:r>
            <a:endParaRPr lang="en-US" u="sng" dirty="0"/>
          </a:p>
          <a:p>
            <a:pPr marL="203200" indent="0">
              <a:buNone/>
            </a:pPr>
            <a:endParaRPr lang="en-US" dirty="0"/>
          </a:p>
          <a:p>
            <a:pPr marL="203200" indent="0">
              <a:buNone/>
            </a:pPr>
            <a:r>
              <a:rPr lang="en-US" dirty="0"/>
              <a:t>Atlas:   </a:t>
            </a:r>
          </a:p>
          <a:p>
            <a:pPr marL="203200" indent="0">
              <a:buNone/>
            </a:pPr>
            <a:r>
              <a:rPr lang="en-US" u="sng" dirty="0">
                <a:hlinkClick r:id="rId3" tooltip="https://eur01.safelinks.protection.outlook.com/?url=https%3A%2F%2Fplp.ohdsitutorials.amazingawsdemos.com%2F&amp;data=02%7C01%7Cp.rijnbeek%40erasmusmc.nl%7C6f331c6512f64dd08bfd08d73875e6c1%7C526638ba6af34b0fa532a1a511f4ac80%7C0%7C0%7C637039951350789683&amp;sdata=FWuVOt1uj1Ez4IaiAbJ5o1Vm5x4Jh5Au3AhyuKmnnik%3D&amp;reserved=0"/>
              </a:rPr>
              <a:t>https://plp.ohdsitutorials.amazingawsdemos.com/</a:t>
            </a:r>
            <a:r>
              <a:rPr lang="en-US" dirty="0"/>
              <a:t> </a:t>
            </a:r>
          </a:p>
          <a:p>
            <a:pPr marL="203200" indent="0">
              <a:buNone/>
            </a:pPr>
            <a:endParaRPr lang="en-US" sz="1900" dirty="0"/>
          </a:p>
          <a:p>
            <a:pPr marL="203200" indent="0">
              <a:buNone/>
            </a:pPr>
            <a:r>
              <a:rPr lang="en-US" sz="1900" dirty="0"/>
              <a:t>Username: </a:t>
            </a:r>
            <a:r>
              <a:rPr lang="en-US" sz="1900" b="1" dirty="0" err="1"/>
              <a:t>userX</a:t>
            </a:r>
            <a:r>
              <a:rPr lang="en-US" sz="1900" dirty="0"/>
              <a:t>  (X you can find on agenda)</a:t>
            </a:r>
          </a:p>
          <a:p>
            <a:pPr marL="203200" indent="0">
              <a:buNone/>
            </a:pPr>
            <a:r>
              <a:rPr lang="en-US" sz="1900" dirty="0"/>
              <a:t>Password: </a:t>
            </a:r>
            <a:r>
              <a:rPr lang="en-US" sz="1900" b="1" dirty="0"/>
              <a:t>Password1</a:t>
            </a:r>
            <a:endParaRPr lang="en-US" sz="1900" dirty="0"/>
          </a:p>
          <a:p>
            <a:pPr marL="203200" indent="0">
              <a:buNone/>
            </a:pPr>
            <a:r>
              <a:rPr lang="en-US" sz="1900" b="1" dirty="0"/>
              <a:t>Please use Chrome for the exercises.</a:t>
            </a:r>
          </a:p>
        </p:txBody>
      </p:sp>
      <p:pic>
        <p:nvPicPr>
          <p:cNvPr id="5" name="Picture 4">
            <a:extLst>
              <a:ext uri="{FF2B5EF4-FFF2-40B4-BE49-F238E27FC236}">
                <a16:creationId xmlns:a16="http://schemas.microsoft.com/office/drawing/2014/main" id="{B12A1C63-8BE1-2642-9FE4-A11F33E88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4766921"/>
            <a:ext cx="2047875" cy="1228725"/>
          </a:xfrm>
          <a:prstGeom prst="rect">
            <a:avLst/>
          </a:prstGeom>
        </p:spPr>
      </p:pic>
    </p:spTree>
    <p:extLst>
      <p:ext uri="{BB962C8B-B14F-4D97-AF65-F5344CB8AC3E}">
        <p14:creationId xmlns:p14="http://schemas.microsoft.com/office/powerpoint/2010/main" val="22262432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20425A"/>
                </a:solidFill>
                <a:latin typeface="Calibri"/>
                <a:ea typeface="Calibri"/>
                <a:cs typeface="Calibri"/>
                <a:sym typeface="Calibri"/>
              </a:rPr>
              <a:t>159</a:t>
            </a:fld>
            <a:endParaRPr lang="en-US" sz="1200" b="0" i="0" u="none" strike="noStrike" cap="none">
              <a:solidFill>
                <a:srgbClr val="20425A"/>
              </a:solidFill>
              <a:latin typeface="Calibri"/>
              <a:ea typeface="Calibri"/>
              <a:cs typeface="Calibri"/>
              <a:sym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99" y="1447800"/>
            <a:ext cx="4064000" cy="3048000"/>
          </a:xfrm>
          <a:prstGeom prst="rect">
            <a:avLst/>
          </a:prstGeom>
        </p:spPr>
      </p:pic>
      <p:sp>
        <p:nvSpPr>
          <p:cNvPr id="6" name="TextBox 5"/>
          <p:cNvSpPr txBox="1"/>
          <p:nvPr/>
        </p:nvSpPr>
        <p:spPr>
          <a:xfrm>
            <a:off x="3190356" y="255657"/>
            <a:ext cx="2864887" cy="707886"/>
          </a:xfrm>
          <a:prstGeom prst="rect">
            <a:avLst/>
          </a:prstGeom>
          <a:noFill/>
        </p:spPr>
        <p:txBody>
          <a:bodyPr wrap="none" rtlCol="0">
            <a:spAutoFit/>
          </a:bodyPr>
          <a:lstStyle/>
          <a:p>
            <a:r>
              <a:rPr lang="en-US" sz="4000" dirty="0"/>
              <a:t>Lunch Time</a:t>
            </a:r>
          </a:p>
        </p:txBody>
      </p:sp>
    </p:spTree>
    <p:extLst>
      <p:ext uri="{BB962C8B-B14F-4D97-AF65-F5344CB8AC3E}">
        <p14:creationId xmlns:p14="http://schemas.microsoft.com/office/powerpoint/2010/main" val="527930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Treatment response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chronically-used drug&gt;</a:t>
                      </a:r>
                      <a:r>
                        <a:rPr lang="en-US" sz="2800" dirty="0"/>
                        <a:t>, which patients will</a:t>
                      </a:r>
                      <a:r>
                        <a:rPr lang="en-US" sz="2800" baseline="0" dirty="0"/>
                        <a:t> </a:t>
                      </a:r>
                      <a:r>
                        <a:rPr lang="en-US" sz="2800" b="1" baseline="0" dirty="0">
                          <a:solidFill>
                            <a:srgbClr val="FF0000"/>
                          </a:solidFill>
                        </a:rPr>
                        <a:t>&lt;insert desired effect&gt;</a:t>
                      </a:r>
                      <a:r>
                        <a:rPr lang="en-US" sz="2800" dirty="0">
                          <a:solidFill>
                            <a:srgbClr val="FF0000"/>
                          </a:solidFill>
                        </a:rPr>
                        <a:t> </a:t>
                      </a:r>
                      <a:r>
                        <a:rPr lang="en-US" sz="2800" dirty="0"/>
                        <a:t>in </a:t>
                      </a:r>
                      <a:r>
                        <a:rPr lang="en-US" sz="2800" b="1" dirty="0">
                          <a:solidFill>
                            <a:schemeClr val="accent4"/>
                          </a:solidFill>
                        </a:rPr>
                        <a:t>&lt;time window&gt;</a:t>
                      </a:r>
                      <a:r>
                        <a:rPr lang="en-US" sz="2800" dirty="0">
                          <a:solidFill>
                            <a:schemeClr val="tx1"/>
                          </a:solidFill>
                        </a:rPr>
                        <a:t>?</a:t>
                      </a:r>
                    </a:p>
                    <a:p>
                      <a:endParaRPr lang="en-US" sz="2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Which patients with T2DM who start on metformin stay on metformin after 3 years?</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177928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160</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203555754"/>
              </p:ext>
            </p:extLst>
          </p:nvPr>
        </p:nvGraphicFramePr>
        <p:xfrm>
          <a:off x="381000" y="1219200"/>
          <a:ext cx="8382000" cy="4942522"/>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Exercise: Selection of prediction problem </a:t>
                      </a:r>
                      <a:endParaRPr lang="en-US" sz="1200" dirty="0">
                        <a:effectLst/>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Presentation: What is Patient-Level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US" sz="1200" dirty="0">
                          <a:effectLst/>
                        </a:rPr>
                        <a:t>Guided tour through implementing patient-level prediction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8567118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0" name="Title 1"/>
          <p:cNvSpPr txBox="1">
            <a:spLocks noGrp="1"/>
          </p:cNvSpPr>
          <p:nvPr>
            <p:ph type="ctrTitle"/>
          </p:nvPr>
        </p:nvSpPr>
        <p:spPr>
          <a:prstGeom prst="rect">
            <a:avLst/>
          </a:prstGeom>
        </p:spPr>
        <p:txBody>
          <a:bodyPr>
            <a:normAutofit fontScale="90000"/>
          </a:bodyPr>
          <a:lstStyle/>
          <a:p>
            <a:pPr defTabSz="594359">
              <a:defRPr sz="2600" b="1"/>
            </a:pPr>
            <a:r>
              <a:t>Exercise: </a:t>
            </a:r>
            <a:br/>
            <a:r>
              <a:rPr b="0">
                <a:solidFill>
                  <a:srgbClr val="000000"/>
                </a:solidFill>
              </a:rPr>
              <a:t>Guided tour through implementing patient-level prediction </a:t>
            </a:r>
            <a:br>
              <a:rPr b="0">
                <a:solidFill>
                  <a:srgbClr val="000000"/>
                </a:solidFill>
              </a:rPr>
            </a:br>
            <a:endParaRPr b="0">
              <a:solidFill>
                <a:srgbClr val="000000"/>
              </a:solidFill>
            </a:endParaRPr>
          </a:p>
        </p:txBody>
      </p:sp>
    </p:spTree>
    <p:extLst>
      <p:ext uri="{BB962C8B-B14F-4D97-AF65-F5344CB8AC3E}">
        <p14:creationId xmlns:p14="http://schemas.microsoft.com/office/powerpoint/2010/main" val="6454251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2" name="Rectangle 1"/>
          <p:cNvSpPr/>
          <p:nvPr/>
        </p:nvSpPr>
        <p:spPr>
          <a:xfrm>
            <a:off x="3622507" y="20781"/>
            <a:ext cx="5521493" cy="6837220"/>
          </a:xfrm>
          <a:prstGeom prst="rect">
            <a:avLst/>
          </a:prstGeom>
          <a:solidFill>
            <a:schemeClr val="accent1"/>
          </a:solidFill>
          <a:ln w="25400">
            <a:solidFill>
              <a:srgbClr val="3A5E8A"/>
            </a:solidFill>
          </a:ln>
        </p:spPr>
        <p:txBody>
          <a:bodyPr lIns="45719" rIns="45719" anchor="ctr"/>
          <a:lstStyle/>
          <a:p>
            <a:pPr algn="ctr">
              <a:defRPr>
                <a:solidFill>
                  <a:srgbClr val="FFFFFF"/>
                </a:solidFill>
              </a:defRPr>
            </a:pPr>
            <a:endParaRPr/>
          </a:p>
        </p:txBody>
      </p:sp>
      <p:pic>
        <p:nvPicPr>
          <p:cNvPr id="23603" name="Picture 3" descr="Picture 3"/>
          <p:cNvPicPr>
            <a:picLocks noChangeAspect="1"/>
          </p:cNvPicPr>
          <p:nvPr/>
        </p:nvPicPr>
        <p:blipFill>
          <a:blip r:embed="rId2"/>
          <a:stretch>
            <a:fillRect/>
          </a:stretch>
        </p:blipFill>
        <p:spPr>
          <a:xfrm>
            <a:off x="1067991" y="2759335"/>
            <a:ext cx="1331679" cy="1331680"/>
          </a:xfrm>
          <a:prstGeom prst="rect">
            <a:avLst/>
          </a:prstGeom>
          <a:ln w="12700">
            <a:miter lim="400000"/>
          </a:ln>
        </p:spPr>
      </p:pic>
      <p:sp>
        <p:nvSpPr>
          <p:cNvPr id="23604" name="Content Placeholder 2"/>
          <p:cNvSpPr txBox="1">
            <a:spLocks noGrp="1"/>
          </p:cNvSpPr>
          <p:nvPr>
            <p:ph type="body" sz="half" idx="1"/>
          </p:nvPr>
        </p:nvSpPr>
        <p:spPr>
          <a:xfrm>
            <a:off x="3871431" y="2485898"/>
            <a:ext cx="5175587" cy="3210233"/>
          </a:xfrm>
          <a:prstGeom prst="rect">
            <a:avLst/>
          </a:prstGeom>
        </p:spPr>
        <p:txBody>
          <a:bodyPr/>
          <a:lstStyle/>
          <a:p>
            <a:pPr marL="0" indent="0" defTabSz="813816">
              <a:spcBef>
                <a:spcPts val="500"/>
              </a:spcBef>
              <a:buSzTx/>
              <a:buNone/>
              <a:defRPr sz="2492">
                <a:solidFill>
                  <a:srgbClr val="FFFFFF"/>
                </a:solidFill>
              </a:defRPr>
            </a:pPr>
            <a:r>
              <a:t>In target population (</a:t>
            </a:r>
            <a:r>
              <a:rPr b="1"/>
              <a:t>PLP training: T : patients newly diagnosed with Atrial fibrillation)</a:t>
            </a:r>
            <a:r>
              <a:t> predict who will develop outcome (</a:t>
            </a:r>
            <a:r>
              <a:rPr b="1"/>
              <a:t>PLP training: O - hospitalized ischemic stroke events)</a:t>
            </a:r>
            <a:r>
              <a:t> during the period from 0 days from cohort start date to 1000 days</a:t>
            </a:r>
            <a:r>
              <a:rPr>
                <a:solidFill>
                  <a:srgbClr val="BFBFBF"/>
                </a:solidFill>
              </a:rPr>
              <a:t>. </a:t>
            </a:r>
          </a:p>
        </p:txBody>
      </p:sp>
      <p:sp>
        <p:nvSpPr>
          <p:cNvPr id="23605" name="Title 1"/>
          <p:cNvSpPr txBox="1">
            <a:spLocks noGrp="1"/>
          </p:cNvSpPr>
          <p:nvPr>
            <p:ph type="title"/>
          </p:nvPr>
        </p:nvSpPr>
        <p:spPr>
          <a:xfrm>
            <a:off x="3892213" y="175531"/>
            <a:ext cx="4713470" cy="1984787"/>
          </a:xfrm>
          <a:prstGeom prst="rect">
            <a:avLst/>
          </a:prstGeom>
        </p:spPr>
        <p:txBody>
          <a:bodyPr anchor="b"/>
          <a:lstStyle>
            <a:lvl1pPr>
              <a:defRPr sz="3500" b="1">
                <a:solidFill>
                  <a:srgbClr val="FFFFFF"/>
                </a:solidFill>
              </a:defRPr>
            </a:lvl1pPr>
          </a:lstStyle>
          <a:p>
            <a:r>
              <a:t>Task (Modified CHADS2 model)</a:t>
            </a:r>
          </a:p>
        </p:txBody>
      </p:sp>
    </p:spTree>
    <p:extLst>
      <p:ext uri="{BB962C8B-B14F-4D97-AF65-F5344CB8AC3E}">
        <p14:creationId xmlns:p14="http://schemas.microsoft.com/office/powerpoint/2010/main" val="33567373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9"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163</a:t>
            </a:fld>
            <a:endParaRPr/>
          </a:p>
        </p:txBody>
      </p:sp>
      <p:sp>
        <p:nvSpPr>
          <p:cNvPr id="23607" name="Title 1"/>
          <p:cNvSpPr txBox="1">
            <a:spLocks noGrp="1"/>
          </p:cNvSpPr>
          <p:nvPr>
            <p:ph type="title" idx="4294967295"/>
          </p:nvPr>
        </p:nvSpPr>
        <p:spPr>
          <a:xfrm>
            <a:off x="0" y="593725"/>
            <a:ext cx="8521700" cy="763588"/>
          </a:xfrm>
          <a:prstGeom prst="rect">
            <a:avLst/>
          </a:prstGeom>
        </p:spPr>
        <p:txBody>
          <a:bodyPr>
            <a:normAutofit fontScale="90000"/>
          </a:bodyPr>
          <a:lstStyle>
            <a:lvl1pPr defTabSz="886968">
              <a:defRPr sz="3880"/>
            </a:lvl1pPr>
          </a:lstStyle>
          <a:p>
            <a:r>
              <a:t>Example</a:t>
            </a:r>
          </a:p>
        </p:txBody>
      </p:sp>
      <p:sp>
        <p:nvSpPr>
          <p:cNvPr id="23608" name="Text Placeholder 2"/>
          <p:cNvSpPr txBox="1">
            <a:spLocks noGrp="1"/>
          </p:cNvSpPr>
          <p:nvPr>
            <p:ph type="body" idx="4294967295"/>
          </p:nvPr>
        </p:nvSpPr>
        <p:spPr>
          <a:xfrm>
            <a:off x="0" y="1536700"/>
            <a:ext cx="8521700" cy="4554538"/>
          </a:xfrm>
          <a:prstGeom prst="rect">
            <a:avLst/>
          </a:prstGeom>
        </p:spPr>
        <p:txBody>
          <a:bodyPr/>
          <a:lstStyle/>
          <a:p>
            <a:pPr marL="203200" indent="0">
              <a:buNone/>
            </a:pPr>
            <a:r>
              <a:rPr dirty="0"/>
              <a:t>We implemented three models in OPTUM for the prediction problem:</a:t>
            </a:r>
          </a:p>
          <a:p>
            <a:endParaRPr dirty="0"/>
          </a:p>
          <a:p>
            <a:pPr marL="717550" indent="-514350">
              <a:buFontTx/>
              <a:buAutoNum type="arabicPeriod"/>
            </a:pPr>
            <a:r>
              <a:rPr dirty="0"/>
              <a:t>CHAD2 model</a:t>
            </a:r>
          </a:p>
          <a:p>
            <a:pPr marL="717550" indent="-514350">
              <a:buFontTx/>
              <a:buAutoNum type="arabicPeriod"/>
            </a:pPr>
            <a:r>
              <a:rPr dirty="0"/>
              <a:t>PLP model using 5 CHAD2 variables (and descendants)</a:t>
            </a:r>
          </a:p>
          <a:p>
            <a:pPr marL="717550" indent="-514350">
              <a:buFontTx/>
              <a:buAutoNum type="arabicPeriod"/>
            </a:pPr>
            <a:r>
              <a:rPr dirty="0"/>
              <a:t>PLP model using all variables </a:t>
            </a:r>
          </a:p>
        </p:txBody>
      </p:sp>
    </p:spTree>
    <p:extLst>
      <p:ext uri="{BB962C8B-B14F-4D97-AF65-F5344CB8AC3E}">
        <p14:creationId xmlns:p14="http://schemas.microsoft.com/office/powerpoint/2010/main" val="7295219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C53B0-D9C5-6442-8A53-69C5B936E7D2}"/>
              </a:ext>
            </a:extLst>
          </p:cNvPr>
          <p:cNvSpPr>
            <a:spLocks noGrp="1"/>
          </p:cNvSpPr>
          <p:nvPr>
            <p:ph type="title"/>
          </p:nvPr>
        </p:nvSpPr>
        <p:spPr/>
        <p:txBody>
          <a:bodyPr>
            <a:normAutofit/>
          </a:bodyPr>
          <a:lstStyle/>
          <a:p>
            <a:r>
              <a:rPr lang="en-US" sz="8000" dirty="0"/>
              <a:t>DEMO</a:t>
            </a:r>
          </a:p>
        </p:txBody>
      </p:sp>
      <p:sp>
        <p:nvSpPr>
          <p:cNvPr id="5" name="Text Placeholder 4">
            <a:extLst>
              <a:ext uri="{FF2B5EF4-FFF2-40B4-BE49-F238E27FC236}">
                <a16:creationId xmlns:a16="http://schemas.microsoft.com/office/drawing/2014/main" id="{C9A79B6B-9253-A44A-820B-56717421D09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6029894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1" name="Title 1"/>
          <p:cNvSpPr txBox="1">
            <a:spLocks noGrp="1"/>
          </p:cNvSpPr>
          <p:nvPr>
            <p:ph type="title"/>
          </p:nvPr>
        </p:nvSpPr>
        <p:spPr>
          <a:xfrm>
            <a:off x="1143000" y="152399"/>
            <a:ext cx="7543800" cy="838201"/>
          </a:xfrm>
          <a:prstGeom prst="rect">
            <a:avLst/>
          </a:prstGeom>
        </p:spPr>
        <p:txBody>
          <a:bodyPr>
            <a:normAutofit fontScale="90000"/>
          </a:bodyPr>
          <a:lstStyle>
            <a:lvl1pPr defTabSz="493776">
              <a:defRPr sz="2160"/>
            </a:lvl1pPr>
          </a:lstStyle>
          <a:p>
            <a:r>
              <a:t>Predicting Stroke in Patients with Atrial Fibrillation: OPTUM results </a:t>
            </a:r>
          </a:p>
        </p:txBody>
      </p:sp>
      <p:sp>
        <p:nvSpPr>
          <p:cNvPr id="23612" name="Slide Number Placeholder 3"/>
          <p:cNvSpPr txBox="1">
            <a:spLocks noGrp="1"/>
          </p:cNvSpPr>
          <p:nvPr>
            <p:ph type="sldNum" sz="quarter" idx="2"/>
          </p:nvPr>
        </p:nvSpPr>
        <p:spPr>
          <a:xfrm>
            <a:off x="8800137" y="6540837"/>
            <a:ext cx="343863" cy="2692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165</a:t>
            </a:fld>
            <a:endParaRPr/>
          </a:p>
        </p:txBody>
      </p:sp>
      <p:pic>
        <p:nvPicPr>
          <p:cNvPr id="23613" name="Picture 9" descr="Picture 9"/>
          <p:cNvPicPr>
            <a:picLocks noChangeAspect="1"/>
          </p:cNvPicPr>
          <p:nvPr/>
        </p:nvPicPr>
        <p:blipFill>
          <a:blip r:embed="rId2"/>
          <a:stretch>
            <a:fillRect/>
          </a:stretch>
        </p:blipFill>
        <p:spPr>
          <a:xfrm>
            <a:off x="911771" y="1600200"/>
            <a:ext cx="5189484" cy="4670534"/>
          </a:xfrm>
          <a:prstGeom prst="rect">
            <a:avLst/>
          </a:prstGeom>
          <a:ln w="12700">
            <a:miter lim="400000"/>
          </a:ln>
        </p:spPr>
      </p:pic>
      <p:pic>
        <p:nvPicPr>
          <p:cNvPr id="23614" name="Picture 10" descr="Picture 10"/>
          <p:cNvPicPr>
            <a:picLocks noChangeAspect="1"/>
          </p:cNvPicPr>
          <p:nvPr/>
        </p:nvPicPr>
        <p:blipFill>
          <a:blip r:embed="rId3">
            <a:alphaModFix amt="70000"/>
          </a:blip>
          <a:stretch>
            <a:fillRect/>
          </a:stretch>
        </p:blipFill>
        <p:spPr>
          <a:xfrm>
            <a:off x="917028" y="1600200"/>
            <a:ext cx="5189483" cy="4670534"/>
          </a:xfrm>
          <a:prstGeom prst="rect">
            <a:avLst/>
          </a:prstGeom>
          <a:ln w="12700">
            <a:miter lim="400000"/>
          </a:ln>
        </p:spPr>
      </p:pic>
      <p:pic>
        <p:nvPicPr>
          <p:cNvPr id="23615" name="Picture 11" descr="Picture 11"/>
          <p:cNvPicPr>
            <a:picLocks noChangeAspect="1"/>
          </p:cNvPicPr>
          <p:nvPr/>
        </p:nvPicPr>
        <p:blipFill>
          <a:blip r:embed="rId4">
            <a:alphaModFix amt="50000"/>
          </a:blip>
          <a:stretch>
            <a:fillRect/>
          </a:stretch>
        </p:blipFill>
        <p:spPr>
          <a:xfrm>
            <a:off x="914400" y="1600200"/>
            <a:ext cx="5189483" cy="4670534"/>
          </a:xfrm>
          <a:prstGeom prst="rect">
            <a:avLst/>
          </a:prstGeom>
          <a:ln w="12700">
            <a:miter lim="400000"/>
          </a:ln>
        </p:spPr>
      </p:pic>
      <p:sp>
        <p:nvSpPr>
          <p:cNvPr id="23616" name="Rectangle 13"/>
          <p:cNvSpPr/>
          <p:nvPr/>
        </p:nvSpPr>
        <p:spPr>
          <a:xfrm>
            <a:off x="6109137" y="1708222"/>
            <a:ext cx="609601" cy="45720"/>
          </a:xfrm>
          <a:prstGeom prst="rect">
            <a:avLst/>
          </a:prstGeom>
          <a:solidFill>
            <a:srgbClr val="FF0000"/>
          </a:solidFill>
          <a:ln w="25400">
            <a:solidFill>
              <a:srgbClr val="3A5E8A"/>
            </a:solidFill>
          </a:ln>
        </p:spPr>
        <p:txBody>
          <a:bodyPr lIns="45719" rIns="45719" anchor="ctr"/>
          <a:lstStyle/>
          <a:p>
            <a:pPr algn="ctr">
              <a:defRPr>
                <a:solidFill>
                  <a:srgbClr val="FFFFFF"/>
                </a:solidFill>
              </a:defRPr>
            </a:pPr>
            <a:endParaRPr/>
          </a:p>
        </p:txBody>
      </p:sp>
      <p:sp>
        <p:nvSpPr>
          <p:cNvPr id="23617" name="Rectangle 14"/>
          <p:cNvSpPr/>
          <p:nvPr/>
        </p:nvSpPr>
        <p:spPr>
          <a:xfrm>
            <a:off x="6109137" y="1898722"/>
            <a:ext cx="609601" cy="45720"/>
          </a:xfrm>
          <a:prstGeom prst="rect">
            <a:avLst/>
          </a:prstGeom>
          <a:solidFill>
            <a:schemeClr val="accent1"/>
          </a:solidFill>
          <a:ln w="25400">
            <a:solidFill>
              <a:srgbClr val="3A5E8A"/>
            </a:solidFill>
          </a:ln>
        </p:spPr>
        <p:txBody>
          <a:bodyPr lIns="45719" rIns="45719" anchor="ctr"/>
          <a:lstStyle/>
          <a:p>
            <a:pPr algn="ctr">
              <a:defRPr>
                <a:solidFill>
                  <a:srgbClr val="FFFFFF"/>
                </a:solidFill>
              </a:defRPr>
            </a:pPr>
            <a:endParaRPr/>
          </a:p>
        </p:txBody>
      </p:sp>
      <p:sp>
        <p:nvSpPr>
          <p:cNvPr id="23618" name="Rectangle 15"/>
          <p:cNvSpPr/>
          <p:nvPr/>
        </p:nvSpPr>
        <p:spPr>
          <a:xfrm>
            <a:off x="6109137" y="2089223"/>
            <a:ext cx="609601" cy="45720"/>
          </a:xfrm>
          <a:prstGeom prst="rect">
            <a:avLst/>
          </a:prstGeom>
          <a:solidFill>
            <a:srgbClr val="BFBFBF"/>
          </a:solidFill>
          <a:ln w="25400">
            <a:solidFill>
              <a:srgbClr val="3A5E8A"/>
            </a:solidFill>
          </a:ln>
        </p:spPr>
        <p:txBody>
          <a:bodyPr lIns="45719" rIns="45719" anchor="ctr"/>
          <a:lstStyle/>
          <a:p>
            <a:pPr algn="ctr">
              <a:defRPr>
                <a:solidFill>
                  <a:srgbClr val="FFFFFF"/>
                </a:solidFill>
              </a:defRPr>
            </a:pPr>
            <a:endParaRPr/>
          </a:p>
        </p:txBody>
      </p:sp>
      <p:sp>
        <p:nvSpPr>
          <p:cNvPr id="23619" name="TextBox 16"/>
          <p:cNvSpPr txBox="1"/>
          <p:nvPr/>
        </p:nvSpPr>
        <p:spPr>
          <a:xfrm>
            <a:off x="6718737" y="1592580"/>
            <a:ext cx="990601" cy="293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pPr>
            <a:r>
              <a:t>CHADS</a:t>
            </a:r>
            <a:r>
              <a:rPr baseline="-25000"/>
              <a:t>2</a:t>
            </a:r>
          </a:p>
        </p:txBody>
      </p:sp>
      <p:sp>
        <p:nvSpPr>
          <p:cNvPr id="23620" name="TextBox 17"/>
          <p:cNvSpPr txBox="1"/>
          <p:nvPr/>
        </p:nvSpPr>
        <p:spPr>
          <a:xfrm>
            <a:off x="6718737" y="1770993"/>
            <a:ext cx="2057400" cy="293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pPr>
            <a:r>
              <a:t>CHADS</a:t>
            </a:r>
            <a:r>
              <a:rPr baseline="-25000"/>
              <a:t>2 </a:t>
            </a:r>
            <a:r>
              <a:t> variables</a:t>
            </a:r>
          </a:p>
        </p:txBody>
      </p:sp>
      <p:sp>
        <p:nvSpPr>
          <p:cNvPr id="23621" name="TextBox 18"/>
          <p:cNvSpPr txBox="1"/>
          <p:nvPr/>
        </p:nvSpPr>
        <p:spPr>
          <a:xfrm>
            <a:off x="6718737" y="1978020"/>
            <a:ext cx="2057400"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vl1pPr>
          </a:lstStyle>
          <a:p>
            <a:r>
              <a:t>All variables</a:t>
            </a:r>
          </a:p>
        </p:txBody>
      </p:sp>
      <p:sp>
        <p:nvSpPr>
          <p:cNvPr id="23622" name="TextBox 19"/>
          <p:cNvSpPr txBox="1"/>
          <p:nvPr/>
        </p:nvSpPr>
        <p:spPr>
          <a:xfrm>
            <a:off x="8090335" y="1400445"/>
            <a:ext cx="685801"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lvl1pPr>
          </a:lstStyle>
          <a:p>
            <a:r>
              <a:t>AUC</a:t>
            </a:r>
          </a:p>
        </p:txBody>
      </p:sp>
      <p:sp>
        <p:nvSpPr>
          <p:cNvPr id="23623" name="TextBox 20"/>
          <p:cNvSpPr txBox="1"/>
          <p:nvPr/>
        </p:nvSpPr>
        <p:spPr>
          <a:xfrm>
            <a:off x="8090335" y="1613804"/>
            <a:ext cx="685801"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vl1pPr>
          </a:lstStyle>
          <a:p>
            <a:r>
              <a:t>0.72</a:t>
            </a:r>
          </a:p>
        </p:txBody>
      </p:sp>
      <p:sp>
        <p:nvSpPr>
          <p:cNvPr id="23624" name="TextBox 21"/>
          <p:cNvSpPr txBox="1"/>
          <p:nvPr/>
        </p:nvSpPr>
        <p:spPr>
          <a:xfrm>
            <a:off x="8090335" y="1788044"/>
            <a:ext cx="68580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vl1pPr>
          </a:lstStyle>
          <a:p>
            <a:r>
              <a:t>0.76</a:t>
            </a:r>
          </a:p>
        </p:txBody>
      </p:sp>
      <p:sp>
        <p:nvSpPr>
          <p:cNvPr id="23625" name="TextBox 22"/>
          <p:cNvSpPr txBox="1"/>
          <p:nvPr/>
        </p:nvSpPr>
        <p:spPr>
          <a:xfrm>
            <a:off x="8096902" y="1972262"/>
            <a:ext cx="68580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vl1pPr>
          </a:lstStyle>
          <a:p>
            <a:r>
              <a:t>0.82</a:t>
            </a:r>
          </a:p>
        </p:txBody>
      </p:sp>
    </p:spTree>
    <p:extLst>
      <p:ext uri="{BB962C8B-B14F-4D97-AF65-F5344CB8AC3E}">
        <p14:creationId xmlns:p14="http://schemas.microsoft.com/office/powerpoint/2010/main" val="116538430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36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36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361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362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236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361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362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2362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36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23615"/>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2362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362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3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3" grpId="0" animBg="1" advAuto="0"/>
      <p:bldP spid="23614" grpId="0" animBg="1" advAuto="0"/>
      <p:bldP spid="23615" grpId="0" animBg="1" advAuto="0"/>
      <p:bldP spid="23616" grpId="0" animBg="1" advAuto="0"/>
      <p:bldP spid="23617" grpId="0" animBg="1" advAuto="0"/>
      <p:bldP spid="23618" grpId="0" animBg="1" advAuto="0"/>
      <p:bldP spid="23619" grpId="0" animBg="1" advAuto="0"/>
      <p:bldP spid="23620" grpId="0" animBg="1" advAuto="0"/>
      <p:bldP spid="23621" grpId="0" animBg="1" advAuto="0"/>
      <p:bldP spid="23622" grpId="0" animBg="1" advAuto="0"/>
      <p:bldP spid="23623" grpId="0" animBg="1" advAuto="0"/>
      <p:bldP spid="23624" grpId="0" animBg="1" advAuto="0"/>
      <p:bldP spid="23625" grpId="0" animBg="1" advAuto="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7" name="Title 1"/>
          <p:cNvSpPr txBox="1">
            <a:spLocks noGrp="1"/>
          </p:cNvSpPr>
          <p:nvPr>
            <p:ph type="title"/>
          </p:nvPr>
        </p:nvSpPr>
        <p:spPr>
          <a:xfrm>
            <a:off x="1143000" y="152399"/>
            <a:ext cx="7543800" cy="838201"/>
          </a:xfrm>
          <a:prstGeom prst="rect">
            <a:avLst/>
          </a:prstGeom>
        </p:spPr>
        <p:txBody>
          <a:bodyPr/>
          <a:lstStyle/>
          <a:p>
            <a:r>
              <a:t>Let’s take a 15 min break</a:t>
            </a:r>
          </a:p>
        </p:txBody>
      </p:sp>
      <p:sp>
        <p:nvSpPr>
          <p:cNvPr id="23628" name="Slide Number Placeholder 3"/>
          <p:cNvSpPr txBox="1">
            <a:spLocks noGrp="1"/>
          </p:cNvSpPr>
          <p:nvPr>
            <p:ph type="sldNum" sz="quarter" idx="2"/>
          </p:nvPr>
        </p:nvSpPr>
        <p:spPr>
          <a:xfrm>
            <a:off x="8800137" y="6540837"/>
            <a:ext cx="343863" cy="2692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166</a:t>
            </a:fld>
            <a:endParaRPr/>
          </a:p>
        </p:txBody>
      </p:sp>
      <p:pic>
        <p:nvPicPr>
          <p:cNvPr id="23629" name="Picture 5" descr="Picture 5"/>
          <p:cNvPicPr>
            <a:picLocks/>
          </p:cNvPicPr>
          <p:nvPr/>
        </p:nvPicPr>
        <p:blipFill>
          <a:blip r:embed="rId2"/>
          <a:stretch>
            <a:fillRect/>
          </a:stretch>
        </p:blipFill>
        <p:spPr>
          <a:xfrm>
            <a:off x="2667000" y="1600200"/>
            <a:ext cx="3182621" cy="4546600"/>
          </a:xfrm>
          <a:prstGeom prst="rect">
            <a:avLst/>
          </a:prstGeom>
          <a:ln w="12700">
            <a:miter lim="400000"/>
          </a:ln>
        </p:spPr>
      </p:pic>
    </p:spTree>
    <p:extLst>
      <p:ext uri="{BB962C8B-B14F-4D97-AF65-F5344CB8AC3E}">
        <p14:creationId xmlns:p14="http://schemas.microsoft.com/office/powerpoint/2010/main" val="21192177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167</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3889445783"/>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Guided tour through implementing patient-level prediction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GB" sz="1200" dirty="0">
                          <a:effectLst/>
                        </a:rPr>
                        <a:t>Exercise: Design and implement your own patient-level prediction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8434277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6" name="Title 1"/>
          <p:cNvSpPr txBox="1">
            <a:spLocks noGrp="1"/>
          </p:cNvSpPr>
          <p:nvPr>
            <p:ph type="ctrTitle"/>
          </p:nvPr>
        </p:nvSpPr>
        <p:spPr>
          <a:prstGeom prst="rect">
            <a:avLst/>
          </a:prstGeom>
        </p:spPr>
        <p:txBody>
          <a:bodyPr>
            <a:normAutofit fontScale="90000"/>
          </a:bodyPr>
          <a:lstStyle/>
          <a:p>
            <a:pPr defTabSz="813816">
              <a:defRPr sz="3559" b="1"/>
            </a:pPr>
            <a:r>
              <a:t>Exercise: </a:t>
            </a:r>
            <a:br/>
            <a:r>
              <a:rPr b="0"/>
              <a:t>Design and implement your own patient-level prediction</a:t>
            </a:r>
          </a:p>
        </p:txBody>
      </p:sp>
      <p:sp>
        <p:nvSpPr>
          <p:cNvPr id="23637" name="Subtitle 2"/>
          <p:cNvSpPr txBox="1">
            <a:spLocks noGrp="1"/>
          </p:cNvSpPr>
          <p:nvPr>
            <p:ph type="subTitle" sz="quarter" idx="1"/>
          </p:nvPr>
        </p:nvSpPr>
        <p:spPr>
          <a:xfrm>
            <a:off x="2362200" y="4495800"/>
            <a:ext cx="6096000" cy="1752600"/>
          </a:xfrm>
          <a:prstGeom prst="rect">
            <a:avLst/>
          </a:prstGeom>
        </p:spPr>
        <p:txBody>
          <a:bodyPr/>
          <a:lstStyle/>
          <a:p>
            <a:endParaRPr/>
          </a:p>
        </p:txBody>
      </p:sp>
    </p:spTree>
    <p:extLst>
      <p:ext uri="{BB962C8B-B14F-4D97-AF65-F5344CB8AC3E}">
        <p14:creationId xmlns:p14="http://schemas.microsoft.com/office/powerpoint/2010/main" val="14216120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B1A7-18A4-2140-BDF3-A3F7EEDB68F3}"/>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A5910013-EA6D-614A-B10E-4042EA577FFE}"/>
              </a:ext>
            </a:extLst>
          </p:cNvPr>
          <p:cNvSpPr>
            <a:spLocks noGrp="1"/>
          </p:cNvSpPr>
          <p:nvPr>
            <p:ph type="body" idx="1"/>
          </p:nvPr>
        </p:nvSpPr>
        <p:spPr/>
        <p:txBody>
          <a:bodyPr/>
          <a:lstStyle/>
          <a:p>
            <a:pPr marL="541338" indent="-338138"/>
            <a:r>
              <a:rPr lang="en-US" dirty="0"/>
              <a:t>Read the Patient-Level Prediction Vignette</a:t>
            </a:r>
          </a:p>
          <a:p>
            <a:pPr marL="541338" indent="-338138"/>
            <a:r>
              <a:rPr lang="en-US" dirty="0"/>
              <a:t>You can define new cohorts in Atlas or use those that are there</a:t>
            </a:r>
          </a:p>
          <a:p>
            <a:pPr marL="203200" indent="0">
              <a:buNone/>
            </a:pPr>
            <a:endParaRPr lang="en-US" dirty="0"/>
          </a:p>
          <a:p>
            <a:pPr marL="203200" indent="0">
              <a:buNone/>
            </a:pPr>
            <a:r>
              <a:rPr lang="en-US" dirty="0"/>
              <a:t>Option 1: Make a study package through Atlas</a:t>
            </a:r>
          </a:p>
          <a:p>
            <a:pPr marL="203200" indent="0">
              <a:buNone/>
            </a:pPr>
            <a:r>
              <a:rPr lang="en-US" dirty="0"/>
              <a:t>Option 2: Make your own script by following 		the vignette</a:t>
            </a:r>
          </a:p>
          <a:p>
            <a:pPr marL="203200" indent="0">
              <a:buNone/>
            </a:pPr>
            <a:endParaRPr lang="en-US" dirty="0"/>
          </a:p>
          <a:p>
            <a:pPr marL="203200" indent="0">
              <a:buNone/>
            </a:pPr>
            <a:endParaRPr lang="en-US" dirty="0"/>
          </a:p>
          <a:p>
            <a:pPr marL="541338" indent="-338138"/>
            <a:endParaRPr lang="en-US" dirty="0"/>
          </a:p>
          <a:p>
            <a:endParaRPr lang="en-US" dirty="0"/>
          </a:p>
        </p:txBody>
      </p:sp>
    </p:spTree>
    <p:extLst>
      <p:ext uri="{BB962C8B-B14F-4D97-AF65-F5344CB8AC3E}">
        <p14:creationId xmlns:p14="http://schemas.microsoft.com/office/powerpoint/2010/main" val="320329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Treatment safety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drug&gt;, </a:t>
                      </a:r>
                      <a:r>
                        <a:rPr lang="en-US" sz="2800" dirty="0"/>
                        <a:t>which patients will experience </a:t>
                      </a:r>
                      <a:r>
                        <a:rPr lang="en-US" sz="2800" b="1" dirty="0">
                          <a:solidFill>
                            <a:srgbClr val="FF0000"/>
                          </a:solidFill>
                        </a:rPr>
                        <a:t>&lt;insert your favorite known adverse event from the drug profile&gt;</a:t>
                      </a:r>
                      <a:r>
                        <a:rPr lang="en-US" sz="2800" b="1" dirty="0">
                          <a:solidFill>
                            <a:schemeClr val="accent1">
                              <a:lumMod val="60000"/>
                              <a:lumOff val="40000"/>
                            </a:schemeClr>
                          </a:solidFill>
                        </a:rPr>
                        <a:t> </a:t>
                      </a:r>
                      <a:r>
                        <a:rPr lang="en-US" sz="2800" dirty="0"/>
                        <a:t>within </a:t>
                      </a:r>
                      <a:r>
                        <a:rPr lang="en-US" sz="2800" b="1" dirty="0">
                          <a:solidFill>
                            <a:schemeClr val="accent4"/>
                          </a:solidFill>
                        </a:rPr>
                        <a:t>&lt;time horizon following exposure start&gt;</a:t>
                      </a:r>
                      <a:r>
                        <a:rPr lang="en-US" sz="2800" dirty="0">
                          <a:solidFill>
                            <a:schemeClr val="tx1"/>
                          </a:solidFill>
                        </a:rPr>
                        <a:t>?</a:t>
                      </a:r>
                      <a:r>
                        <a:rPr lang="en-US" sz="2800" dirty="0"/>
                        <a:t> </a:t>
                      </a:r>
                    </a:p>
                    <a:p>
                      <a:endParaRPr lang="en-US" sz="28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Among new users of warfarin, which patients will have GI bleed in 1 year?</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95212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84EC-76CA-B145-B0DE-81A381B9DDFD}"/>
              </a:ext>
            </a:extLst>
          </p:cNvPr>
          <p:cNvSpPr>
            <a:spLocks noGrp="1"/>
          </p:cNvSpPr>
          <p:nvPr>
            <p:ph type="title"/>
          </p:nvPr>
        </p:nvSpPr>
        <p:spPr/>
        <p:txBody>
          <a:bodyPr/>
          <a:lstStyle/>
          <a:p>
            <a:r>
              <a:rPr lang="en-US" dirty="0"/>
              <a:t>Things to Explore</a:t>
            </a:r>
          </a:p>
        </p:txBody>
      </p:sp>
      <p:sp>
        <p:nvSpPr>
          <p:cNvPr id="3" name="Text Placeholder 2">
            <a:extLst>
              <a:ext uri="{FF2B5EF4-FFF2-40B4-BE49-F238E27FC236}">
                <a16:creationId xmlns:a16="http://schemas.microsoft.com/office/drawing/2014/main" id="{72075278-5482-FB43-B863-9E5D60CB82D2}"/>
              </a:ext>
            </a:extLst>
          </p:cNvPr>
          <p:cNvSpPr>
            <a:spLocks noGrp="1"/>
          </p:cNvSpPr>
          <p:nvPr>
            <p:ph type="body" idx="1"/>
          </p:nvPr>
        </p:nvSpPr>
        <p:spPr/>
        <p:txBody>
          <a:bodyPr/>
          <a:lstStyle/>
          <a:p>
            <a:pPr marL="717550" indent="-514350">
              <a:buAutoNum type="arabicParenR"/>
            </a:pPr>
            <a:r>
              <a:rPr lang="en-US" dirty="0"/>
              <a:t>What is the effect of the length of the time-at-risk period on performance?</a:t>
            </a:r>
          </a:p>
          <a:p>
            <a:pPr marL="717550" indent="-514350">
              <a:buAutoNum type="arabicParenR"/>
            </a:pPr>
            <a:r>
              <a:rPr lang="en-US" dirty="0"/>
              <a:t>What is the difference in performance of the algorithms?</a:t>
            </a:r>
          </a:p>
          <a:p>
            <a:pPr marL="203200" indent="0">
              <a:buNone/>
            </a:pPr>
            <a:endParaRPr lang="en-US" dirty="0"/>
          </a:p>
          <a:p>
            <a:pPr marL="203200" indent="0">
              <a:buNone/>
            </a:pPr>
            <a:r>
              <a:rPr lang="en-US" dirty="0"/>
              <a:t>Hints: </a:t>
            </a:r>
          </a:p>
          <a:p>
            <a:pPr>
              <a:buFontTx/>
              <a:buChar char="-"/>
            </a:pPr>
            <a:r>
              <a:rPr lang="en-US" dirty="0"/>
              <a:t> sample your cohorts to max 10.000 patients  to improve speed.</a:t>
            </a:r>
          </a:p>
          <a:p>
            <a:pPr>
              <a:buFontTx/>
              <a:buChar char="-"/>
            </a:pPr>
            <a:r>
              <a:rPr lang="en-US" dirty="0"/>
              <a:t> start with regularized regression.</a:t>
            </a:r>
          </a:p>
          <a:p>
            <a:pPr marL="717550" indent="-514350">
              <a:buAutoNum type="arabicParenR"/>
            </a:pPr>
            <a:endParaRPr lang="en-US" dirty="0"/>
          </a:p>
        </p:txBody>
      </p:sp>
    </p:spTree>
    <p:extLst>
      <p:ext uri="{BB962C8B-B14F-4D97-AF65-F5344CB8AC3E}">
        <p14:creationId xmlns:p14="http://schemas.microsoft.com/office/powerpoint/2010/main" val="15003791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171</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3177760291"/>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Guided tour through implementing patient-level prediction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Exercise: Design and implement your own patient-level prediction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613060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04257" y="2057400"/>
            <a:ext cx="5070698" cy="1774845"/>
          </a:xfrm>
          <a:prstGeom prst="rect">
            <a:avLst/>
          </a:prstGeom>
          <a:noFill/>
        </p:spPr>
        <p:txBody>
          <a:bodyPr wrap="square" rtlCol="0">
            <a:spAutoFit/>
          </a:bodyPr>
          <a:lstStyle/>
          <a:p>
            <a:pPr algn="ctr"/>
            <a:r>
              <a:rPr lang="en-US" sz="4800" spc="-3" dirty="0"/>
              <a:t>Lessons learned and feedback</a:t>
            </a:r>
            <a:br>
              <a:rPr lang="en-US" spc="-3" dirty="0"/>
            </a:br>
            <a:endParaRPr lang="en-US" sz="2000" baseline="30000" dirty="0"/>
          </a:p>
        </p:txBody>
      </p:sp>
    </p:spTree>
    <p:extLst>
      <p:ext uri="{BB962C8B-B14F-4D97-AF65-F5344CB8AC3E}">
        <p14:creationId xmlns:p14="http://schemas.microsoft.com/office/powerpoint/2010/main" val="9175124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Lessons Learned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43000"/>
            <a:ext cx="3976624" cy="52324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172183"/>
            <a:ext cx="3200400" cy="4267200"/>
          </a:xfrm>
          <a:prstGeom prst="rect">
            <a:avLst/>
          </a:prstGeom>
        </p:spPr>
      </p:pic>
      <p:sp>
        <p:nvSpPr>
          <p:cNvPr id="10" name="TextBox 9"/>
          <p:cNvSpPr txBox="1"/>
          <p:nvPr/>
        </p:nvSpPr>
        <p:spPr>
          <a:xfrm>
            <a:off x="1369611" y="5535729"/>
            <a:ext cx="3200400" cy="400110"/>
          </a:xfrm>
          <a:prstGeom prst="rect">
            <a:avLst/>
          </a:prstGeom>
          <a:noFill/>
        </p:spPr>
        <p:txBody>
          <a:bodyPr wrap="square" rtlCol="0">
            <a:spAutoFit/>
          </a:bodyPr>
          <a:lstStyle/>
          <a:p>
            <a:r>
              <a:rPr lang="en-US" sz="2000"/>
              <a:t>Learned </a:t>
            </a:r>
            <a:r>
              <a:rPr lang="en-US" sz="2000" dirty="0"/>
              <a:t>the PLP Dance</a:t>
            </a:r>
          </a:p>
        </p:txBody>
      </p:sp>
      <p:sp>
        <p:nvSpPr>
          <p:cNvPr id="11" name="TextBox 10"/>
          <p:cNvSpPr txBox="1"/>
          <p:nvPr/>
        </p:nvSpPr>
        <p:spPr>
          <a:xfrm>
            <a:off x="5346235" y="5535729"/>
            <a:ext cx="3406670" cy="400110"/>
          </a:xfrm>
          <a:prstGeom prst="rect">
            <a:avLst/>
          </a:prstGeom>
          <a:noFill/>
        </p:spPr>
        <p:txBody>
          <a:bodyPr wrap="square" rtlCol="0">
            <a:spAutoFit/>
          </a:bodyPr>
          <a:lstStyle/>
          <a:p>
            <a:r>
              <a:rPr lang="en-US" sz="2000"/>
              <a:t>Educated Fortune Teller</a:t>
            </a:r>
            <a:endParaRPr lang="en-US" sz="2000" dirty="0"/>
          </a:p>
        </p:txBody>
      </p:sp>
    </p:spTree>
    <p:extLst>
      <p:ext uri="{BB962C8B-B14F-4D97-AF65-F5344CB8AC3E}">
        <p14:creationId xmlns:p14="http://schemas.microsoft.com/office/powerpoint/2010/main" val="16984389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BEFE-F944-E64B-B8D6-62900D7CDA56}"/>
              </a:ext>
            </a:extLst>
          </p:cNvPr>
          <p:cNvSpPr>
            <a:spLocks noGrp="1"/>
          </p:cNvSpPr>
          <p:nvPr>
            <p:ph type="title"/>
          </p:nvPr>
        </p:nvSpPr>
        <p:spPr/>
        <p:txBody>
          <a:bodyPr/>
          <a:lstStyle/>
          <a:p>
            <a:r>
              <a:rPr lang="en-GB" dirty="0"/>
              <a:t>What’s Next?</a:t>
            </a:r>
          </a:p>
        </p:txBody>
      </p:sp>
      <p:sp>
        <p:nvSpPr>
          <p:cNvPr id="4" name="Slide Number Placeholder 3">
            <a:extLst>
              <a:ext uri="{FF2B5EF4-FFF2-40B4-BE49-F238E27FC236}">
                <a16:creationId xmlns:a16="http://schemas.microsoft.com/office/drawing/2014/main" id="{2BF1A156-9F38-824A-BEF6-97E90342F033}"/>
              </a:ext>
            </a:extLst>
          </p:cNvPr>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rgbClr val="2042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fld id="{444583ED-F364-40B3-B25B-483B5033DFA3}" type="slidenum">
              <a:rPr lang="en-US" smtClean="0"/>
              <a:pPr>
                <a:buSzPct val="25000"/>
              </a:pPr>
              <a:t>174</a:t>
            </a:fld>
            <a:endParaRPr lang="en-US" sz="900" dirty="0">
              <a:solidFill>
                <a:srgbClr val="20425A"/>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2246573B-A9E5-4242-B106-27EAA3EDE4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4896" y="2911814"/>
            <a:ext cx="4147104" cy="3354275"/>
          </a:xfrm>
          <a:prstGeom prst="rect">
            <a:avLst/>
          </a:prstGeom>
        </p:spPr>
      </p:pic>
      <p:sp>
        <p:nvSpPr>
          <p:cNvPr id="6" name="TextBox 5">
            <a:extLst>
              <a:ext uri="{FF2B5EF4-FFF2-40B4-BE49-F238E27FC236}">
                <a16:creationId xmlns:a16="http://schemas.microsoft.com/office/drawing/2014/main" id="{8DF3F8EB-BB57-F748-A8A2-FD3B1903617F}"/>
              </a:ext>
            </a:extLst>
          </p:cNvPr>
          <p:cNvSpPr txBox="1"/>
          <p:nvPr/>
        </p:nvSpPr>
        <p:spPr>
          <a:xfrm>
            <a:off x="4669551" y="2584814"/>
            <a:ext cx="4245907" cy="3554819"/>
          </a:xfrm>
          <a:prstGeom prst="rect">
            <a:avLst/>
          </a:prstGeom>
          <a:noFill/>
        </p:spPr>
        <p:txBody>
          <a:bodyPr wrap="square" rtlCol="0">
            <a:spAutoFit/>
          </a:bodyPr>
          <a:lstStyle/>
          <a:p>
            <a:r>
              <a:rPr lang="en-GB" sz="1500" b="1" dirty="0"/>
              <a:t>R-package </a:t>
            </a:r>
          </a:p>
          <a:p>
            <a:endParaRPr lang="en-GB" sz="1500" dirty="0"/>
          </a:p>
          <a:p>
            <a:r>
              <a:rPr lang="en-GB" sz="1500" dirty="0">
                <a:hlinkClick r:id="rId3"/>
              </a:rPr>
              <a:t>www.github.com/OHDSI/PatientLevelPrediction</a:t>
            </a:r>
            <a:endParaRPr lang="en-GB" sz="1500" dirty="0"/>
          </a:p>
          <a:p>
            <a:endParaRPr lang="en-GB" sz="1500" dirty="0"/>
          </a:p>
          <a:p>
            <a:pPr marL="214308" indent="-214308">
              <a:buFont typeface="Arial" panose="020B0604020202020204" pitchFamily="34" charset="0"/>
              <a:buChar char="•"/>
            </a:pPr>
            <a:r>
              <a:rPr lang="en-GB" sz="1500" dirty="0"/>
              <a:t>Vignettes</a:t>
            </a:r>
          </a:p>
          <a:p>
            <a:pPr marL="214308" indent="-214308">
              <a:buFont typeface="Arial" panose="020B0604020202020204" pitchFamily="34" charset="0"/>
              <a:buChar char="•"/>
            </a:pPr>
            <a:r>
              <a:rPr lang="en-GB" sz="1500" dirty="0"/>
              <a:t>Videos</a:t>
            </a:r>
          </a:p>
          <a:p>
            <a:pPr marL="214308" indent="-214308">
              <a:buFont typeface="Arial" panose="020B0604020202020204" pitchFamily="34" charset="0"/>
              <a:buChar char="•"/>
            </a:pPr>
            <a:r>
              <a:rPr lang="en-GB" sz="1500" dirty="0"/>
              <a:t>Online training material</a:t>
            </a:r>
          </a:p>
          <a:p>
            <a:endParaRPr lang="en-GB" sz="1500" dirty="0"/>
          </a:p>
          <a:p>
            <a:r>
              <a:rPr lang="en-GB" sz="1500" b="1" dirty="0"/>
              <a:t>Book-of-OHDSI </a:t>
            </a:r>
            <a:r>
              <a:rPr lang="en-US" sz="1500" dirty="0">
                <a:hlinkClick r:id="rId4"/>
              </a:rPr>
              <a:t>https://ohdsi.github.io/TheBookOfOhdsi/</a:t>
            </a:r>
            <a:endParaRPr lang="en-US" sz="1500" dirty="0"/>
          </a:p>
          <a:p>
            <a:endParaRPr lang="en-US" sz="1500" dirty="0"/>
          </a:p>
          <a:p>
            <a:r>
              <a:rPr lang="en-US" sz="1500" b="1" dirty="0"/>
              <a:t>Study Results</a:t>
            </a:r>
            <a:endParaRPr lang="en-US" sz="1500" dirty="0"/>
          </a:p>
          <a:p>
            <a:r>
              <a:rPr lang="en-US" sz="1500" dirty="0">
                <a:hlinkClick r:id="rId5"/>
              </a:rPr>
              <a:t>www.data.ohdsi.org</a:t>
            </a:r>
            <a:endParaRPr lang="en-US" sz="1500" dirty="0"/>
          </a:p>
          <a:p>
            <a:endParaRPr lang="en-US" sz="1500" dirty="0"/>
          </a:p>
          <a:p>
            <a:endParaRPr lang="en-GB" sz="1500" dirty="0"/>
          </a:p>
        </p:txBody>
      </p:sp>
      <p:pic>
        <p:nvPicPr>
          <p:cNvPr id="9" name="Content Placeholder 6">
            <a:extLst>
              <a:ext uri="{FF2B5EF4-FFF2-40B4-BE49-F238E27FC236}">
                <a16:creationId xmlns:a16="http://schemas.microsoft.com/office/drawing/2014/main" id="{629106B0-76E8-9C42-9F76-8ADCA6BF02A1}"/>
              </a:ext>
            </a:extLst>
          </p:cNvPr>
          <p:cNvPicPr>
            <a:picLocks noGrp="1" noChangeAspect="1"/>
          </p:cNvPicPr>
          <p:nvPr>
            <p:ph idx="1"/>
          </p:nvPr>
        </p:nvPicPr>
        <p:blipFill>
          <a:blip r:embed="rId6" cstate="screen">
            <a:extLst>
              <a:ext uri="{28A0092B-C50C-407E-A947-70E740481C1C}">
                <a14:useLocalDpi xmlns:a14="http://schemas.microsoft.com/office/drawing/2010/main"/>
              </a:ext>
            </a:extLst>
          </a:blip>
          <a:stretch>
            <a:fillRect/>
          </a:stretch>
        </p:blipFill>
        <p:spPr>
          <a:xfrm>
            <a:off x="435782" y="2453249"/>
            <a:ext cx="1916478" cy="528484"/>
          </a:xfrm>
        </p:spPr>
      </p:pic>
      <p:sp>
        <p:nvSpPr>
          <p:cNvPr id="3" name="Rectangle 2">
            <a:extLst>
              <a:ext uri="{FF2B5EF4-FFF2-40B4-BE49-F238E27FC236}">
                <a16:creationId xmlns:a16="http://schemas.microsoft.com/office/drawing/2014/main" id="{DA07D76C-189B-0842-9EE9-F43C78DBD651}"/>
              </a:ext>
            </a:extLst>
          </p:cNvPr>
          <p:cNvSpPr/>
          <p:nvPr/>
        </p:nvSpPr>
        <p:spPr>
          <a:xfrm>
            <a:off x="435782" y="1291417"/>
            <a:ext cx="4572000" cy="992579"/>
          </a:xfrm>
          <a:prstGeom prst="rect">
            <a:avLst/>
          </a:prstGeom>
        </p:spPr>
        <p:txBody>
          <a:bodyPr>
            <a:spAutoFit/>
          </a:bodyPr>
          <a:lstStyle/>
          <a:p>
            <a:pPr marL="221099" lvl="0" indent="-213955">
              <a:spcBef>
                <a:spcPts val="56"/>
              </a:spcBef>
              <a:tabLst>
                <a:tab pos="221099" algn="l"/>
                <a:tab pos="221456" algn="l"/>
              </a:tabLst>
              <a:defRPr/>
            </a:pPr>
            <a:r>
              <a:rPr lang="en-US" dirty="0"/>
              <a:t>When you write your JAMA publication;</a:t>
            </a:r>
          </a:p>
          <a:p>
            <a:pPr marL="221099" lvl="0" indent="-213955">
              <a:spcBef>
                <a:spcPts val="56"/>
              </a:spcBef>
              <a:tabLst>
                <a:tab pos="221099" algn="l"/>
                <a:tab pos="221456" algn="l"/>
              </a:tabLst>
              <a:defRPr/>
            </a:pPr>
            <a:endParaRPr lang="en-US" dirty="0"/>
          </a:p>
          <a:p>
            <a:pPr marL="350044" lvl="0" indent="-342900">
              <a:spcBef>
                <a:spcPts val="56"/>
              </a:spcBef>
              <a:buFontTx/>
              <a:buAutoNum type="arabicPeriod"/>
              <a:tabLst>
                <a:tab pos="221099" algn="l"/>
                <a:tab pos="221456" algn="l"/>
              </a:tabLst>
              <a:defRPr/>
            </a:pPr>
            <a:r>
              <a:rPr lang="en-US" dirty="0"/>
              <a:t>Follow the TRIPOD Statement.</a:t>
            </a:r>
          </a:p>
          <a:p>
            <a:pPr marL="350044" lvl="0" indent="-342900">
              <a:spcBef>
                <a:spcPts val="56"/>
              </a:spcBef>
              <a:buFontTx/>
              <a:buAutoNum type="arabicPeriod"/>
              <a:tabLst>
                <a:tab pos="221099" algn="l"/>
                <a:tab pos="221456" algn="l"/>
              </a:tabLst>
              <a:defRPr/>
            </a:pPr>
            <a:r>
              <a:rPr lang="en-US" dirty="0"/>
              <a:t>Cite our work:</a:t>
            </a:r>
          </a:p>
        </p:txBody>
      </p:sp>
    </p:spTree>
    <p:extLst>
      <p:ext uri="{BB962C8B-B14F-4D97-AF65-F5344CB8AC3E}">
        <p14:creationId xmlns:p14="http://schemas.microsoft.com/office/powerpoint/2010/main" val="23156083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2DBAE-BF77-F046-99E7-3262532B399A}"/>
              </a:ext>
            </a:extLst>
          </p:cNvPr>
          <p:cNvSpPr>
            <a:spLocks noGrp="1"/>
          </p:cNvSpPr>
          <p:nvPr>
            <p:ph type="title"/>
          </p:nvPr>
        </p:nvSpPr>
        <p:spPr/>
        <p:txBody>
          <a:bodyPr>
            <a:normAutofit fontScale="90000"/>
          </a:bodyPr>
          <a:lstStyle/>
          <a:p>
            <a:r>
              <a:rPr lang="en-US" dirty="0"/>
              <a:t>Large-Scale Patient-Level Prediction not the Future!</a:t>
            </a:r>
          </a:p>
        </p:txBody>
      </p:sp>
      <p:pic>
        <p:nvPicPr>
          <p:cNvPr id="8" name="Picture 7">
            <a:extLst>
              <a:ext uri="{FF2B5EF4-FFF2-40B4-BE49-F238E27FC236}">
                <a16:creationId xmlns:a16="http://schemas.microsoft.com/office/drawing/2014/main" id="{9168FFD9-13D8-6741-9288-21D798F84611}"/>
              </a:ext>
            </a:extLst>
          </p:cNvPr>
          <p:cNvPicPr>
            <a:picLocks noChangeAspect="1"/>
          </p:cNvPicPr>
          <p:nvPr/>
        </p:nvPicPr>
        <p:blipFill>
          <a:blip r:embed="rId2"/>
          <a:stretch>
            <a:fillRect/>
          </a:stretch>
        </p:blipFill>
        <p:spPr>
          <a:xfrm>
            <a:off x="424722" y="1371600"/>
            <a:ext cx="8294556" cy="4922852"/>
          </a:xfrm>
          <a:prstGeom prst="rect">
            <a:avLst/>
          </a:prstGeom>
        </p:spPr>
      </p:pic>
    </p:spTree>
    <p:extLst>
      <p:ext uri="{BB962C8B-B14F-4D97-AF65-F5344CB8AC3E}">
        <p14:creationId xmlns:p14="http://schemas.microsoft.com/office/powerpoint/2010/main" val="22725525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43000" y="260116"/>
            <a:ext cx="7543800" cy="622767"/>
          </a:xfrm>
          <a:prstGeom prst="rect">
            <a:avLst/>
          </a:prstGeom>
        </p:spPr>
        <p:txBody>
          <a:bodyPr vert="horz" wrap="square" lIns="0" tIns="7144" rIns="0" bIns="0" rtlCol="0" anchor="ctr" anchorCtr="0">
            <a:spAutoFit/>
          </a:bodyPr>
          <a:lstStyle/>
          <a:p>
            <a:pPr marL="7144">
              <a:spcBef>
                <a:spcPts val="56"/>
              </a:spcBef>
            </a:pPr>
            <a:r>
              <a:rPr lang="en-US" spc="-321" dirty="0">
                <a:latin typeface="Calibri" charset="0"/>
                <a:ea typeface="Calibri" charset="0"/>
                <a:cs typeface="Calibri" charset="0"/>
              </a:rPr>
              <a:t>Join the PLP Community</a:t>
            </a:r>
            <a:endParaRPr dirty="0">
              <a:latin typeface="Calibri" charset="0"/>
              <a:ea typeface="Calibri" charset="0"/>
              <a:cs typeface="Calibri" charset="0"/>
            </a:endParaRPr>
          </a:p>
        </p:txBody>
      </p:sp>
      <p:sp>
        <p:nvSpPr>
          <p:cNvPr id="53" name="Text Placeholder 52"/>
          <p:cNvSpPr>
            <a:spLocks noGrp="1"/>
          </p:cNvSpPr>
          <p:nvPr>
            <p:ph type="body" idx="1"/>
          </p:nvPr>
        </p:nvSpPr>
        <p:spPr>
          <a:xfrm>
            <a:off x="304800" y="1295400"/>
            <a:ext cx="5676900" cy="4906962"/>
          </a:xfrm>
        </p:spPr>
        <p:txBody>
          <a:bodyPr/>
          <a:lstStyle/>
          <a:p>
            <a:pPr marL="222528" indent="-215384">
              <a:spcBef>
                <a:spcPts val="56"/>
              </a:spcBef>
              <a:tabLst>
                <a:tab pos="221813" algn="l"/>
                <a:tab pos="222171" algn="l"/>
              </a:tabLst>
            </a:pPr>
            <a:r>
              <a:rPr lang="en-US" spc="62" dirty="0">
                <a:solidFill>
                  <a:srgbClr val="030505"/>
                </a:solidFill>
              </a:rPr>
              <a:t>Monthly meetings of PLP WG</a:t>
            </a:r>
          </a:p>
          <a:p>
            <a:pPr marL="222528" indent="-215384">
              <a:spcBef>
                <a:spcPts val="56"/>
              </a:spcBef>
              <a:tabLst>
                <a:tab pos="221813" algn="l"/>
                <a:tab pos="222171" algn="l"/>
              </a:tabLst>
            </a:pPr>
            <a:endParaRPr lang="en-US" spc="62" dirty="0">
              <a:solidFill>
                <a:srgbClr val="030505"/>
              </a:solidFill>
            </a:endParaRPr>
          </a:p>
          <a:p>
            <a:pPr marL="222528" indent="-215384">
              <a:spcBef>
                <a:spcPts val="56"/>
              </a:spcBef>
              <a:tabLst>
                <a:tab pos="221813" algn="l"/>
                <a:tab pos="222171" algn="l"/>
              </a:tabLst>
            </a:pPr>
            <a:r>
              <a:rPr lang="en-US" spc="62" dirty="0">
                <a:solidFill>
                  <a:srgbClr val="030505"/>
                </a:solidFill>
              </a:rPr>
              <a:t>Researchers Forum </a:t>
            </a:r>
          </a:p>
          <a:p>
            <a:pPr marL="7144" indent="0">
              <a:spcBef>
                <a:spcPts val="56"/>
              </a:spcBef>
              <a:buNone/>
              <a:tabLst>
                <a:tab pos="221813" algn="l"/>
                <a:tab pos="222171" algn="l"/>
              </a:tabLst>
            </a:pPr>
            <a:r>
              <a:rPr lang="en-US" spc="62" dirty="0">
                <a:solidFill>
                  <a:srgbClr val="030505"/>
                </a:solidFill>
              </a:rPr>
              <a:t>  (tag </a:t>
            </a:r>
            <a:r>
              <a:rPr lang="en-US" spc="62" dirty="0" err="1">
                <a:solidFill>
                  <a:srgbClr val="030505"/>
                </a:solidFill>
              </a:rPr>
              <a:t>patientprediction</a:t>
            </a:r>
            <a:r>
              <a:rPr lang="en-US" spc="62" dirty="0">
                <a:solidFill>
                  <a:srgbClr val="030505"/>
                </a:solidFill>
              </a:rPr>
              <a:t>)</a:t>
            </a:r>
          </a:p>
          <a:p>
            <a:pPr marL="222528" indent="-215384">
              <a:spcBef>
                <a:spcPts val="56"/>
              </a:spcBef>
              <a:tabLst>
                <a:tab pos="221813" algn="l"/>
                <a:tab pos="222171" algn="l"/>
              </a:tabLst>
            </a:pPr>
            <a:endParaRPr lang="en-US" dirty="0"/>
          </a:p>
          <a:p>
            <a:pPr marL="222528" marR="2858" indent="-215384">
              <a:lnSpc>
                <a:spcPct val="110400"/>
              </a:lnSpc>
              <a:spcBef>
                <a:spcPts val="1080"/>
              </a:spcBef>
              <a:tabLst>
                <a:tab pos="229672" algn="l"/>
                <a:tab pos="230029" algn="l"/>
              </a:tabLst>
            </a:pPr>
            <a:r>
              <a:rPr lang="en-US" spc="42" dirty="0">
                <a:solidFill>
                  <a:srgbClr val="030505"/>
                </a:solidFill>
              </a:rPr>
              <a:t>Become an active developer: add your own algorithms and other features</a:t>
            </a:r>
            <a:endParaRPr lang="en-US" sz="3600" dirty="0"/>
          </a:p>
          <a:p>
            <a:endParaRPr lang="en-US" dirty="0"/>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546" y="537452"/>
            <a:ext cx="4409454" cy="5911477"/>
          </a:xfrm>
          <a:prstGeom prst="rect">
            <a:avLst/>
          </a:prstGeom>
        </p:spPr>
      </p:pic>
    </p:spTree>
    <p:extLst>
      <p:ext uri="{BB962C8B-B14F-4D97-AF65-F5344CB8AC3E}">
        <p14:creationId xmlns:p14="http://schemas.microsoft.com/office/powerpoint/2010/main" val="1774845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fontAlgn="ctr">
              <a:buNone/>
            </a:pPr>
            <a:r>
              <a:rPr lang="en-US" sz="1800" b="1" dirty="0">
                <a:solidFill>
                  <a:schemeClr val="tx1"/>
                </a:solidFill>
              </a:rPr>
              <a:t>Scale up</a:t>
            </a:r>
          </a:p>
          <a:p>
            <a:pPr fontAlgn="ctr"/>
            <a:r>
              <a:rPr lang="en-US" sz="1800" dirty="0"/>
              <a:t>Increase the number of database</a:t>
            </a:r>
          </a:p>
          <a:p>
            <a:pPr fontAlgn="ctr"/>
            <a:r>
              <a:rPr lang="en-US" sz="1800" dirty="0"/>
              <a:t>Increase the number of cohorts at risk</a:t>
            </a:r>
          </a:p>
          <a:p>
            <a:pPr fontAlgn="ctr"/>
            <a:r>
              <a:rPr lang="en-US" sz="1800" dirty="0"/>
              <a:t>Increase the number of outcomes</a:t>
            </a:r>
          </a:p>
          <a:p>
            <a:pPr fontAlgn="ctr"/>
            <a:endParaRPr lang="en-US" sz="1800" dirty="0"/>
          </a:p>
          <a:p>
            <a:pPr marL="0" indent="0" fontAlgn="ctr">
              <a:buNone/>
            </a:pPr>
            <a:r>
              <a:rPr lang="en-US" sz="1800" b="1" dirty="0">
                <a:solidFill>
                  <a:schemeClr val="tx1"/>
                </a:solidFill>
              </a:rPr>
              <a:t>Method Research</a:t>
            </a:r>
          </a:p>
          <a:p>
            <a:pPr fontAlgn="ctr"/>
            <a:r>
              <a:rPr lang="en-US" sz="1800" dirty="0"/>
              <a:t>Performance </a:t>
            </a:r>
          </a:p>
          <a:p>
            <a:pPr fontAlgn="ctr"/>
            <a:r>
              <a:rPr lang="en-US" sz="1800" dirty="0"/>
              <a:t>Transportability</a:t>
            </a:r>
          </a:p>
          <a:p>
            <a:pPr fontAlgn="ctr"/>
            <a:r>
              <a:rPr lang="en-US" sz="1800" dirty="0"/>
              <a:t>Temporal information</a:t>
            </a:r>
          </a:p>
          <a:p>
            <a:pPr fontAlgn="ctr"/>
            <a:r>
              <a:rPr lang="en-US" sz="1800" dirty="0"/>
              <a:t>Textual information</a:t>
            </a:r>
          </a:p>
          <a:p>
            <a:pPr fontAlgn="ctr"/>
            <a:r>
              <a:rPr lang="is-IS" sz="1800" dirty="0"/>
              <a:t>Deep learning</a:t>
            </a:r>
          </a:p>
          <a:p>
            <a:pPr fontAlgn="ctr"/>
            <a:r>
              <a:rPr lang="is-IS" sz="1800" dirty="0"/>
              <a:t>Ensemble training</a:t>
            </a:r>
          </a:p>
          <a:p>
            <a:pPr fontAlgn="ctr"/>
            <a:r>
              <a:rPr lang="is-IS" sz="1800" dirty="0"/>
              <a:t>Learning Curves</a:t>
            </a:r>
          </a:p>
          <a:p>
            <a:pPr fontAlgn="ctr"/>
            <a:endParaRPr lang="is-IS" sz="1800" dirty="0"/>
          </a:p>
          <a:p>
            <a:pPr marL="0" indent="0" fontAlgn="ctr">
              <a:buNone/>
            </a:pPr>
            <a:r>
              <a:rPr lang="en-US" sz="1800" b="1" dirty="0">
                <a:solidFill>
                  <a:schemeClr val="tx1"/>
                </a:solidFill>
              </a:rPr>
              <a:t>Clinical impact for the patient</a:t>
            </a:r>
          </a:p>
          <a:p>
            <a:pPr fontAlgn="ctr"/>
            <a:r>
              <a:rPr lang="en-US" sz="1800" dirty="0"/>
              <a:t>How to assess?</a:t>
            </a:r>
          </a:p>
        </p:txBody>
      </p:sp>
      <p:sp>
        <p:nvSpPr>
          <p:cNvPr id="5" name="Title 1"/>
          <p:cNvSpPr>
            <a:spLocks noGrp="1"/>
          </p:cNvSpPr>
          <p:nvPr>
            <p:ph type="title"/>
          </p:nvPr>
        </p:nvSpPr>
        <p:spPr>
          <a:xfrm>
            <a:off x="1143000" y="152400"/>
            <a:ext cx="7543800" cy="838200"/>
          </a:xfrm>
        </p:spPr>
        <p:txBody>
          <a:bodyPr>
            <a:noAutofit/>
          </a:bodyPr>
          <a:lstStyle/>
          <a:p>
            <a:r>
              <a:rPr lang="en-US" sz="3200" dirty="0"/>
              <a:t>Continuation of the PLP Journey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837" y="1219200"/>
            <a:ext cx="4280963" cy="279600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239" y="1579240"/>
            <a:ext cx="953952" cy="220960"/>
          </a:xfrm>
          <a:prstGeom prst="rect">
            <a:avLst/>
          </a:prstGeom>
        </p:spPr>
      </p:pic>
      <p:sp>
        <p:nvSpPr>
          <p:cNvPr id="2" name="TextBox 1">
            <a:extLst>
              <a:ext uri="{FF2B5EF4-FFF2-40B4-BE49-F238E27FC236}">
                <a16:creationId xmlns:a16="http://schemas.microsoft.com/office/drawing/2014/main" id="{225CF122-083D-F641-93E8-A830C7385B05}"/>
              </a:ext>
            </a:extLst>
          </p:cNvPr>
          <p:cNvSpPr txBox="1"/>
          <p:nvPr/>
        </p:nvSpPr>
        <p:spPr>
          <a:xfrm>
            <a:off x="4416723" y="4375244"/>
            <a:ext cx="3886200" cy="1200329"/>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Tool Development</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Model Library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Results viewer improvements</a:t>
            </a:r>
            <a:r>
              <a:rPr lang="en-US" sz="1800"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6204614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BB6B9E-1F57-564D-9E49-7D8E16FE4FC3}"/>
              </a:ext>
            </a:extLst>
          </p:cNvPr>
          <p:cNvSpPr/>
          <p:nvPr/>
        </p:nvSpPr>
        <p:spPr>
          <a:xfrm>
            <a:off x="1049641" y="1813526"/>
            <a:ext cx="2571750"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A3C62ACD-494C-FA43-BA9F-216A76EC0F3C}"/>
              </a:ext>
            </a:extLst>
          </p:cNvPr>
          <p:cNvSpPr/>
          <p:nvPr/>
        </p:nvSpPr>
        <p:spPr>
          <a:xfrm>
            <a:off x="3932111" y="3613750"/>
            <a:ext cx="4372748"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7" name="Rectangle 6">
            <a:extLst>
              <a:ext uri="{FF2B5EF4-FFF2-40B4-BE49-F238E27FC236}">
                <a16:creationId xmlns:a16="http://schemas.microsoft.com/office/drawing/2014/main" id="{DE57D05A-BCEF-0844-91FF-654BC151FED3}"/>
              </a:ext>
            </a:extLst>
          </p:cNvPr>
          <p:cNvSpPr/>
          <p:nvPr/>
        </p:nvSpPr>
        <p:spPr>
          <a:xfrm>
            <a:off x="1051185" y="3613750"/>
            <a:ext cx="2571750"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2" name="Title 1">
            <a:extLst>
              <a:ext uri="{FF2B5EF4-FFF2-40B4-BE49-F238E27FC236}">
                <a16:creationId xmlns:a16="http://schemas.microsoft.com/office/drawing/2014/main" id="{00DA0266-B64D-CF4D-9551-6C4B860D1B7A}"/>
              </a:ext>
            </a:extLst>
          </p:cNvPr>
          <p:cNvSpPr>
            <a:spLocks noGrp="1"/>
          </p:cNvSpPr>
          <p:nvPr>
            <p:ph type="title"/>
          </p:nvPr>
        </p:nvSpPr>
        <p:spPr/>
        <p:txBody>
          <a:bodyPr>
            <a:normAutofit/>
          </a:bodyPr>
          <a:lstStyle/>
          <a:p>
            <a:r>
              <a:rPr lang="en-US" dirty="0"/>
              <a:t>Thank you!</a:t>
            </a:r>
          </a:p>
        </p:txBody>
      </p:sp>
      <p:pic>
        <p:nvPicPr>
          <p:cNvPr id="5" name="Picture 4">
            <a:extLst>
              <a:ext uri="{FF2B5EF4-FFF2-40B4-BE49-F238E27FC236}">
                <a16:creationId xmlns:a16="http://schemas.microsoft.com/office/drawing/2014/main" id="{68E928E7-5D6B-E74F-AC83-9CAC67080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123" y="3899500"/>
            <a:ext cx="2047875" cy="1228725"/>
          </a:xfrm>
          <a:prstGeom prst="rect">
            <a:avLst/>
          </a:prstGeom>
        </p:spPr>
      </p:pic>
      <p:sp>
        <p:nvSpPr>
          <p:cNvPr id="3" name="TextBox 2">
            <a:extLst>
              <a:ext uri="{FF2B5EF4-FFF2-40B4-BE49-F238E27FC236}">
                <a16:creationId xmlns:a16="http://schemas.microsoft.com/office/drawing/2014/main" id="{9C701F81-382B-2F45-B63B-BDBBA19FC5C2}"/>
              </a:ext>
            </a:extLst>
          </p:cNvPr>
          <p:cNvSpPr txBox="1"/>
          <p:nvPr/>
        </p:nvSpPr>
        <p:spPr>
          <a:xfrm>
            <a:off x="4032510" y="3895030"/>
            <a:ext cx="4171950" cy="1223412"/>
          </a:xfrm>
          <a:prstGeom prst="rect">
            <a:avLst/>
          </a:prstGeom>
          <a:noFill/>
        </p:spPr>
        <p:txBody>
          <a:bodyPr wrap="square" rtlCol="0">
            <a:spAutoFit/>
          </a:bodyPr>
          <a:lstStyle/>
          <a:p>
            <a:pPr algn="ctr"/>
            <a:r>
              <a:rPr lang="en-US" sz="2100" dirty="0"/>
              <a:t>We like to thank Amazon Web Services for their valuable technical support and resources</a:t>
            </a:r>
          </a:p>
          <a:p>
            <a:endParaRPr lang="en-US" sz="1050" dirty="0"/>
          </a:p>
        </p:txBody>
      </p:sp>
      <p:pic>
        <p:nvPicPr>
          <p:cNvPr id="15" name="Picture 14">
            <a:extLst>
              <a:ext uri="{FF2B5EF4-FFF2-40B4-BE49-F238E27FC236}">
                <a16:creationId xmlns:a16="http://schemas.microsoft.com/office/drawing/2014/main" id="{C76A3347-87D6-1248-A51D-0A58EC42E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807" y="2354037"/>
            <a:ext cx="2497418" cy="576327"/>
          </a:xfrm>
          <a:prstGeom prst="rect">
            <a:avLst/>
          </a:prstGeom>
        </p:spPr>
      </p:pic>
      <p:sp>
        <p:nvSpPr>
          <p:cNvPr id="17" name="Rectangle 16">
            <a:extLst>
              <a:ext uri="{FF2B5EF4-FFF2-40B4-BE49-F238E27FC236}">
                <a16:creationId xmlns:a16="http://schemas.microsoft.com/office/drawing/2014/main" id="{91EFC273-C010-B640-B83D-7EC61D7732DE}"/>
              </a:ext>
            </a:extLst>
          </p:cNvPr>
          <p:cNvSpPr/>
          <p:nvPr/>
        </p:nvSpPr>
        <p:spPr>
          <a:xfrm>
            <a:off x="3926576" y="1804258"/>
            <a:ext cx="4372748"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8" name="TextBox 17">
            <a:extLst>
              <a:ext uri="{FF2B5EF4-FFF2-40B4-BE49-F238E27FC236}">
                <a16:creationId xmlns:a16="http://schemas.microsoft.com/office/drawing/2014/main" id="{908D0434-531B-B748-8EE8-8A0E008A8DA9}"/>
              </a:ext>
            </a:extLst>
          </p:cNvPr>
          <p:cNvSpPr txBox="1"/>
          <p:nvPr/>
        </p:nvSpPr>
        <p:spPr>
          <a:xfrm>
            <a:off x="4032510" y="1961245"/>
            <a:ext cx="4171950" cy="1384995"/>
          </a:xfrm>
          <a:prstGeom prst="rect">
            <a:avLst/>
          </a:prstGeom>
          <a:noFill/>
        </p:spPr>
        <p:txBody>
          <a:bodyPr wrap="square" rtlCol="0">
            <a:spAutoFit/>
          </a:bodyPr>
          <a:lstStyle/>
          <a:p>
            <a:pPr algn="ctr"/>
            <a:r>
              <a:rPr lang="en-US" sz="2100" dirty="0"/>
              <a:t>This tutorial would not have been possible without the contribution of many collaborators in the OHDSI Community</a:t>
            </a:r>
          </a:p>
        </p:txBody>
      </p:sp>
    </p:spTree>
    <p:extLst>
      <p:ext uri="{BB962C8B-B14F-4D97-AF65-F5344CB8AC3E}">
        <p14:creationId xmlns:p14="http://schemas.microsoft.com/office/powerpoint/2010/main" val="39270119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D661-0346-416D-A345-09AE2B0FE35F}"/>
              </a:ext>
            </a:extLst>
          </p:cNvPr>
          <p:cNvSpPr>
            <a:spLocks noGrp="1"/>
          </p:cNvSpPr>
          <p:nvPr>
            <p:ph type="title"/>
          </p:nvPr>
        </p:nvSpPr>
        <p:spPr>
          <a:xfrm>
            <a:off x="1066800" y="148681"/>
            <a:ext cx="7543800" cy="838199"/>
          </a:xfrm>
        </p:spPr>
        <p:txBody>
          <a:bodyPr/>
          <a:lstStyle/>
          <a:p>
            <a:r>
              <a:rPr lang="en-US" dirty="0"/>
              <a:t>Faculty</a:t>
            </a:r>
          </a:p>
        </p:txBody>
      </p:sp>
      <p:graphicFrame>
        <p:nvGraphicFramePr>
          <p:cNvPr id="4" name="Table 3">
            <a:extLst>
              <a:ext uri="{FF2B5EF4-FFF2-40B4-BE49-F238E27FC236}">
                <a16:creationId xmlns:a16="http://schemas.microsoft.com/office/drawing/2014/main" id="{C71279B5-BB79-420D-B84F-D4D5B0BAFD3B}"/>
              </a:ext>
            </a:extLst>
          </p:cNvPr>
          <p:cNvGraphicFramePr>
            <a:graphicFrameLocks noGrp="1"/>
          </p:cNvGraphicFramePr>
          <p:nvPr/>
        </p:nvGraphicFramePr>
        <p:xfrm>
          <a:off x="1926873" y="2133600"/>
          <a:ext cx="5595415" cy="2349071"/>
        </p:xfrm>
        <a:graphic>
          <a:graphicData uri="http://schemas.openxmlformats.org/drawingml/2006/table">
            <a:tbl>
              <a:tblPr firstRow="1" bandRow="1"/>
              <a:tblGrid>
                <a:gridCol w="1600200">
                  <a:extLst>
                    <a:ext uri="{9D8B030D-6E8A-4147-A177-3AD203B41FA5}">
                      <a16:colId xmlns:a16="http://schemas.microsoft.com/office/drawing/2014/main" val="3960439386"/>
                    </a:ext>
                  </a:extLst>
                </a:gridCol>
                <a:gridCol w="1254131">
                  <a:extLst>
                    <a:ext uri="{9D8B030D-6E8A-4147-A177-3AD203B41FA5}">
                      <a16:colId xmlns:a16="http://schemas.microsoft.com/office/drawing/2014/main" val="1336806222"/>
                    </a:ext>
                  </a:extLst>
                </a:gridCol>
                <a:gridCol w="1370542">
                  <a:extLst>
                    <a:ext uri="{9D8B030D-6E8A-4147-A177-3AD203B41FA5}">
                      <a16:colId xmlns:a16="http://schemas.microsoft.com/office/drawing/2014/main" val="3234285434"/>
                    </a:ext>
                  </a:extLst>
                </a:gridCol>
                <a:gridCol w="1370542">
                  <a:extLst>
                    <a:ext uri="{9D8B030D-6E8A-4147-A177-3AD203B41FA5}">
                      <a16:colId xmlns:a16="http://schemas.microsoft.com/office/drawing/2014/main" val="172308868"/>
                    </a:ext>
                  </a:extLst>
                </a:gridCol>
              </a:tblGrid>
              <a:tr h="382198">
                <a:tc>
                  <a:txBody>
                    <a:bodyPr/>
                    <a:lstStyle/>
                    <a:p>
                      <a:pPr algn="ctr">
                        <a:lnSpc>
                          <a:spcPct val="80000"/>
                        </a:lnSpc>
                        <a:spcBef>
                          <a:spcPts val="0"/>
                        </a:spcBef>
                        <a:buSzPct val="25000"/>
                      </a:pP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Peter Rijnbeek</a:t>
                      </a:r>
                      <a:b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b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Erasmus MC</a:t>
                      </a: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latin typeface="Calibri" panose="020F0502020204030204" pitchFamily="34" charset="0"/>
                          <a:cs typeface="Calibri" panose="020F0502020204030204" pitchFamily="34" charset="0"/>
                        </a:rPr>
                        <a:t>Ross Williams</a:t>
                      </a:r>
                    </a:p>
                    <a:p>
                      <a:pPr algn="ctr"/>
                      <a:r>
                        <a:rPr lang="en-US" sz="1600" dirty="0">
                          <a:latin typeface="Calibri" panose="020F0502020204030204" pitchFamily="34" charset="0"/>
                          <a:cs typeface="Calibri" panose="020F0502020204030204" pitchFamily="34" charset="0"/>
                        </a:rPr>
                        <a:t>Erasmus MC</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Jenna Reps</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Patrick Ryan</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p>
                      <a:pPr algn="ctr">
                        <a:lnSpc>
                          <a:spcPct val="80000"/>
                        </a:lnSpc>
                        <a:spcBef>
                          <a:spcPts val="0"/>
                        </a:spcBef>
                        <a:buSzPct val="25000"/>
                      </a:pP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30488099"/>
                  </a:ext>
                </a:extLst>
              </a:tr>
              <a:tr h="1667525">
                <a:tc>
                  <a:txBody>
                    <a:bodyPr/>
                    <a:lstStyle/>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13672"/>
                  </a:ext>
                </a:extLst>
              </a:tr>
            </a:tbl>
          </a:graphicData>
        </a:graphic>
      </p:graphicFrame>
      <p:sp>
        <p:nvSpPr>
          <p:cNvPr id="3" name="Slide Number Placeholder 2">
            <a:extLst>
              <a:ext uri="{FF2B5EF4-FFF2-40B4-BE49-F238E27FC236}">
                <a16:creationId xmlns:a16="http://schemas.microsoft.com/office/drawing/2014/main" id="{4C1FAF91-3ED3-4D24-BA38-FE92AE105A42}"/>
              </a:ext>
            </a:extLst>
          </p:cNvPr>
          <p:cNvSpPr>
            <a:spLocks noGrp="1"/>
          </p:cNvSpPr>
          <p:nvPr>
            <p:ph type="sldNum" sz="quarter" idx="4"/>
          </p:nvPr>
        </p:nvSpPr>
        <p:spPr/>
        <p:txBody>
          <a:bodyPr/>
          <a:lstStyle/>
          <a:p>
            <a:fld id="{444583ED-F364-40B3-B25B-483B5033DFA3}" type="slidenum">
              <a:rPr lang="en-US" smtClean="0"/>
              <a:pPr/>
              <a:t>179</a:t>
            </a:fld>
            <a:endParaRPr lang="en-US"/>
          </a:p>
        </p:txBody>
      </p:sp>
      <p:pic>
        <p:nvPicPr>
          <p:cNvPr id="5" name="Picture 4">
            <a:extLst>
              <a:ext uri="{FF2B5EF4-FFF2-40B4-BE49-F238E27FC236}">
                <a16:creationId xmlns:a16="http://schemas.microsoft.com/office/drawing/2014/main" id="{59350FC3-F37F-8642-B066-8905A32925A9}"/>
              </a:ext>
            </a:extLst>
          </p:cNvPr>
          <p:cNvPicPr>
            <a:picLocks noChangeAspect="1"/>
          </p:cNvPicPr>
          <p:nvPr/>
        </p:nvPicPr>
        <p:blipFill>
          <a:blip r:embed="rId2"/>
          <a:stretch>
            <a:fillRect/>
          </a:stretch>
        </p:blipFill>
        <p:spPr>
          <a:xfrm>
            <a:off x="4981477" y="2906257"/>
            <a:ext cx="1006454" cy="1504539"/>
          </a:xfrm>
          <a:prstGeom prst="rect">
            <a:avLst/>
          </a:prstGeom>
        </p:spPr>
      </p:pic>
      <p:sp>
        <p:nvSpPr>
          <p:cNvPr id="6" name="TextBox 5">
            <a:extLst>
              <a:ext uri="{FF2B5EF4-FFF2-40B4-BE49-F238E27FC236}">
                <a16:creationId xmlns:a16="http://schemas.microsoft.com/office/drawing/2014/main" id="{9A816030-8A1D-284A-A51D-03CC97A63310}"/>
              </a:ext>
            </a:extLst>
          </p:cNvPr>
          <p:cNvSpPr txBox="1"/>
          <p:nvPr/>
        </p:nvSpPr>
        <p:spPr>
          <a:xfrm>
            <a:off x="2646066" y="6540692"/>
            <a:ext cx="4157030" cy="523220"/>
          </a:xfrm>
          <a:prstGeom prst="rect">
            <a:avLst/>
          </a:prstGeom>
          <a:noFill/>
        </p:spPr>
        <p:txBody>
          <a:bodyPr wrap="square" rtlCol="0">
            <a:spAutoFit/>
          </a:bodyPr>
          <a:lstStyle/>
          <a:p>
            <a:r>
              <a:rPr lang="en-US" dirty="0">
                <a:hlinkClick r:id="rId3"/>
              </a:rPr>
              <a:t>https://www.ohdsi.org/who-we-are/collaborators/</a:t>
            </a:r>
            <a:endParaRPr lang="en-US" dirty="0"/>
          </a:p>
          <a:p>
            <a:endParaRPr lang="en-US" dirty="0"/>
          </a:p>
        </p:txBody>
      </p:sp>
      <p:pic>
        <p:nvPicPr>
          <p:cNvPr id="10" name="Picture 9">
            <a:extLst>
              <a:ext uri="{FF2B5EF4-FFF2-40B4-BE49-F238E27FC236}">
                <a16:creationId xmlns:a16="http://schemas.microsoft.com/office/drawing/2014/main" id="{DB703A90-9BA1-D144-806A-D9064ED94245}"/>
              </a:ext>
            </a:extLst>
          </p:cNvPr>
          <p:cNvPicPr>
            <a:picLocks noChangeAspect="1"/>
          </p:cNvPicPr>
          <p:nvPr/>
        </p:nvPicPr>
        <p:blipFill>
          <a:blip r:embed="rId4"/>
          <a:stretch>
            <a:fillRect/>
          </a:stretch>
        </p:blipFill>
        <p:spPr>
          <a:xfrm>
            <a:off x="3636676" y="3044902"/>
            <a:ext cx="1045326" cy="1220338"/>
          </a:xfrm>
          <a:prstGeom prst="rect">
            <a:avLst/>
          </a:prstGeom>
        </p:spPr>
      </p:pic>
      <p:pic>
        <p:nvPicPr>
          <p:cNvPr id="11" name="Picture 2" descr="https://www.ohdsi.org/wp-content/uploads/2014/08/ryan-special_web.jpg">
            <a:extLst>
              <a:ext uri="{FF2B5EF4-FFF2-40B4-BE49-F238E27FC236}">
                <a16:creationId xmlns:a16="http://schemas.microsoft.com/office/drawing/2014/main" id="{FB3E4953-E443-6240-B7AC-4954EFA68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075" y="2895600"/>
            <a:ext cx="1222041" cy="15189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E53563C-469B-404F-A41A-66017DB84A34}"/>
              </a:ext>
            </a:extLst>
          </p:cNvPr>
          <p:cNvPicPr>
            <a:picLocks noChangeAspect="1"/>
          </p:cNvPicPr>
          <p:nvPr/>
        </p:nvPicPr>
        <p:blipFill>
          <a:blip r:embed="rId6"/>
          <a:stretch>
            <a:fillRect/>
          </a:stretch>
        </p:blipFill>
        <p:spPr>
          <a:xfrm>
            <a:off x="2167192" y="2916211"/>
            <a:ext cx="1170009" cy="1421807"/>
          </a:xfrm>
          <a:prstGeom prst="rect">
            <a:avLst/>
          </a:prstGeom>
        </p:spPr>
      </p:pic>
      <p:pic>
        <p:nvPicPr>
          <p:cNvPr id="7" name="Picture 6">
            <a:extLst>
              <a:ext uri="{FF2B5EF4-FFF2-40B4-BE49-F238E27FC236}">
                <a16:creationId xmlns:a16="http://schemas.microsoft.com/office/drawing/2014/main" id="{5732EE77-D4AA-5E49-BE64-B5D0D748754A}"/>
              </a:ext>
            </a:extLst>
          </p:cNvPr>
          <p:cNvPicPr>
            <a:picLocks noChangeAspect="1"/>
          </p:cNvPicPr>
          <p:nvPr/>
        </p:nvPicPr>
        <p:blipFill>
          <a:blip r:embed="rId7"/>
          <a:stretch>
            <a:fillRect/>
          </a:stretch>
        </p:blipFill>
        <p:spPr>
          <a:xfrm>
            <a:off x="0" y="0"/>
            <a:ext cx="9144000" cy="6858000"/>
          </a:xfrm>
          <a:prstGeom prst="rect">
            <a:avLst/>
          </a:prstGeom>
        </p:spPr>
      </p:pic>
    </p:spTree>
    <p:extLst>
      <p:ext uri="{BB962C8B-B14F-4D97-AF65-F5344CB8AC3E}">
        <p14:creationId xmlns:p14="http://schemas.microsoft.com/office/powerpoint/2010/main" val="4198605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9D454819-3FA0-6045-A974-F0AF9F26048F}"/>
              </a:ext>
            </a:extLst>
          </p:cNvPr>
          <p:cNvGraphicFramePr>
            <a:graphicFrameLocks noGrp="1"/>
          </p:cNvGraphicFramePr>
          <p:nvPr/>
        </p:nvGraphicFramePr>
        <p:xfrm>
          <a:off x="228600" y="1316037"/>
          <a:ext cx="8712969" cy="5125720"/>
        </p:xfrm>
        <a:graphic>
          <a:graphicData uri="http://schemas.openxmlformats.org/drawingml/2006/table">
            <a:tbl>
              <a:tblPr firstRow="1" bandRow="1">
                <a:tableStyleId>{5C22544A-7EE6-4342-B048-85BDC9FD1C3A}</a:tableStyleId>
              </a:tblPr>
              <a:tblGrid>
                <a:gridCol w="1752601">
                  <a:extLst>
                    <a:ext uri="{9D8B030D-6E8A-4147-A177-3AD203B41FA5}">
                      <a16:colId xmlns:a16="http://schemas.microsoft.com/office/drawing/2014/main" val="20000"/>
                    </a:ext>
                  </a:extLst>
                </a:gridCol>
                <a:gridCol w="6960368">
                  <a:extLst>
                    <a:ext uri="{9D8B030D-6E8A-4147-A177-3AD203B41FA5}">
                      <a16:colId xmlns:a16="http://schemas.microsoft.com/office/drawing/2014/main" val="20001"/>
                    </a:ext>
                  </a:extLst>
                </a:gridCol>
              </a:tblGrid>
              <a:tr h="370840">
                <a:tc>
                  <a:txBody>
                    <a:bodyPr/>
                    <a:lstStyle/>
                    <a:p>
                      <a:r>
                        <a:rPr lang="en-US" sz="1200" dirty="0"/>
                        <a:t>Type</a:t>
                      </a:r>
                    </a:p>
                  </a:txBody>
                  <a:tcPr/>
                </a:tc>
                <a:tc>
                  <a:txBody>
                    <a:bodyPr/>
                    <a:lstStyle/>
                    <a:p>
                      <a:r>
                        <a:rPr lang="en-US" sz="1200" dirty="0"/>
                        <a:t>Structure</a:t>
                      </a:r>
                    </a:p>
                  </a:txBody>
                  <a:tcPr/>
                </a:tc>
                <a:extLst>
                  <a:ext uri="{0D108BD9-81ED-4DB2-BD59-A6C34878D82A}">
                    <a16:rowId xmlns:a16="http://schemas.microsoft.com/office/drawing/2014/main" val="10000"/>
                  </a:ext>
                </a:extLst>
              </a:tr>
              <a:tr h="370840">
                <a:tc>
                  <a:txBody>
                    <a:bodyPr/>
                    <a:lstStyle/>
                    <a:p>
                      <a:r>
                        <a:rPr lang="en-US" sz="1800" b="1" dirty="0"/>
                        <a:t>Treatment</a:t>
                      </a:r>
                      <a:r>
                        <a:rPr lang="en-US" sz="1800" b="1" baseline="0" dirty="0"/>
                        <a:t> adherence</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txBody>
                  <a:tcPr/>
                </a:tc>
                <a:tc rowSpan="2">
                  <a:txBody>
                    <a:bodyPr/>
                    <a:lstStyle/>
                    <a:p>
                      <a:r>
                        <a:rPr lang="en-US" sz="2800" dirty="0"/>
                        <a:t>Amongst patients who are new users of </a:t>
                      </a:r>
                      <a:r>
                        <a:rPr lang="en-US" sz="2800" b="1" dirty="0">
                          <a:solidFill>
                            <a:srgbClr val="00B050"/>
                          </a:solidFill>
                        </a:rPr>
                        <a:t>&lt;insert your favorite chronically-used drug&gt;</a:t>
                      </a:r>
                      <a:r>
                        <a:rPr lang="en-US" sz="2800" dirty="0"/>
                        <a:t>, which patients will achieve </a:t>
                      </a:r>
                      <a:r>
                        <a:rPr lang="en-US" sz="2800" b="1" dirty="0">
                          <a:solidFill>
                            <a:srgbClr val="FF0000"/>
                          </a:solidFill>
                        </a:rPr>
                        <a:t>&lt;adherence metric threshold&gt;</a:t>
                      </a:r>
                      <a:r>
                        <a:rPr lang="en-US" sz="2800" dirty="0">
                          <a:solidFill>
                            <a:srgbClr val="FF0000"/>
                          </a:solidFill>
                        </a:rPr>
                        <a:t> </a:t>
                      </a:r>
                      <a:r>
                        <a:rPr lang="en-US" sz="2800" dirty="0"/>
                        <a:t>at </a:t>
                      </a:r>
                      <a:r>
                        <a:rPr lang="en-US" sz="2800" b="1" dirty="0">
                          <a:solidFill>
                            <a:schemeClr val="accent4"/>
                          </a:solidFill>
                        </a:rPr>
                        <a:t>&lt;time horizon&gt;</a:t>
                      </a:r>
                      <a:r>
                        <a:rPr lang="en-US" sz="2800" dirty="0"/>
                        <a:t>?</a:t>
                      </a:r>
                    </a:p>
                    <a:p>
                      <a:endParaRPr lang="en-US" sz="28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Which patients with T2DM who start on metformin achieve &gt;=80% proportion of days covered at 1 year?</a:t>
                      </a:r>
                      <a:endParaRPr lang="en-GB" sz="2800" dirty="0"/>
                    </a:p>
                    <a:p>
                      <a:endParaRPr lang="en-US" sz="2800" dirty="0">
                        <a:solidFill>
                          <a:schemeClr val="tx1"/>
                        </a:solidFill>
                      </a:endParaRPr>
                    </a:p>
                  </a:txBody>
                  <a:tcPr/>
                </a:tc>
                <a:extLst>
                  <a:ext uri="{0D108BD9-81ED-4DB2-BD59-A6C34878D82A}">
                    <a16:rowId xmlns:a16="http://schemas.microsoft.com/office/drawing/2014/main" val="10001"/>
                  </a:ext>
                </a:extLst>
              </a:tr>
              <a:tr h="148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sz="1200" b="1" dirty="0"/>
                    </a:p>
                    <a:p>
                      <a:endParaRPr lang="en-US" sz="1200" b="1" dirty="0"/>
                    </a:p>
                    <a:p>
                      <a:endParaRPr lang="en-US" sz="1200" b="1" dirty="0"/>
                    </a:p>
                    <a:p>
                      <a:endParaRPr lang="en-US" sz="1200" b="1" dirty="0"/>
                    </a:p>
                    <a:p>
                      <a:endParaRPr lang="en-US" sz="1200" b="1" dirty="0"/>
                    </a:p>
                  </a:txBody>
                  <a:tcPr/>
                </a:tc>
                <a:tc vMerge="1">
                  <a:txBody>
                    <a:bodyPr/>
                    <a:lstStyle/>
                    <a:p>
                      <a:endParaRPr lang="en-US"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9668775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Tutorial improvement</a:t>
            </a:r>
          </a:p>
        </p:txBody>
      </p:sp>
      <p:sp>
        <p:nvSpPr>
          <p:cNvPr id="21" name="Text Placeholder 20"/>
          <p:cNvSpPr>
            <a:spLocks noGrp="1"/>
          </p:cNvSpPr>
          <p:nvPr>
            <p:ph type="body" idx="1"/>
          </p:nvPr>
        </p:nvSpPr>
        <p:spPr>
          <a:xfrm>
            <a:off x="609600" y="1676400"/>
            <a:ext cx="8229600" cy="49069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like to hear your feedback on this course: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457200" indent="-457200">
              <a:spcBef>
                <a:spcPts val="0"/>
              </a:spcBef>
              <a:buClrTx/>
              <a:buSzTx/>
            </a:pPr>
            <a:r>
              <a:rPr lang="en-US" dirty="0"/>
              <a:t>What went well?</a:t>
            </a:r>
          </a:p>
          <a:p>
            <a:pPr marL="457200" indent="-457200">
              <a:spcBef>
                <a:spcPts val="0"/>
              </a:spcBef>
              <a:buClrTx/>
              <a:buSzTx/>
            </a:pPr>
            <a:r>
              <a:rPr lang="en-US" dirty="0"/>
              <a:t>What did not?</a:t>
            </a:r>
          </a:p>
          <a:p>
            <a:pPr marL="457200" indent="-457200">
              <a:spcBef>
                <a:spcPts val="0"/>
              </a:spcBef>
              <a:buClrTx/>
              <a:buSzTx/>
            </a:pPr>
            <a:r>
              <a:rPr lang="en-US" dirty="0"/>
              <a:t>What do you like to see added?</a:t>
            </a:r>
          </a:p>
          <a:p>
            <a:pPr marL="457200" indent="-457200">
              <a:spcBef>
                <a:spcPts val="0"/>
              </a:spcBef>
              <a:buClrTx/>
              <a:buSzTx/>
            </a:pPr>
            <a:r>
              <a:rPr lang="en-US" dirty="0"/>
              <a:t>You can give your feedback on the evaluation form:</a:t>
            </a:r>
          </a:p>
          <a:p>
            <a:pPr marL="0" indent="0">
              <a:spcBef>
                <a:spcPts val="0"/>
              </a:spcBef>
              <a:buClrTx/>
              <a:buSzTx/>
              <a:buNone/>
            </a:pPr>
            <a:endParaRPr lang="en-US" dirty="0"/>
          </a:p>
          <a:p>
            <a:pPr marL="0" indent="0">
              <a:spcBef>
                <a:spcPts val="0"/>
              </a:spcBef>
              <a:buClrTx/>
              <a:buSzTx/>
              <a:buNone/>
            </a:pPr>
            <a:r>
              <a:rPr lang="en-US" dirty="0">
                <a:hlinkClick r:id="rId2"/>
              </a:rPr>
              <a:t>https://bit.ly/2EeSIpC</a:t>
            </a:r>
            <a:endParaRPr lang="en-US" dirty="0"/>
          </a:p>
          <a:p>
            <a:pPr marL="0" indent="0">
              <a:spcBef>
                <a:spcPts val="0"/>
              </a:spcBef>
              <a:buClrTx/>
              <a:buSzTx/>
              <a:buNone/>
            </a:pPr>
            <a:endParaRPr lang="en-US" dirty="0"/>
          </a:p>
        </p:txBody>
      </p:sp>
    </p:spTree>
    <p:extLst>
      <p:ext uri="{BB962C8B-B14F-4D97-AF65-F5344CB8AC3E}">
        <p14:creationId xmlns:p14="http://schemas.microsoft.com/office/powerpoint/2010/main" val="1274411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160407"/>
            <a:ext cx="7543800" cy="838200"/>
          </a:xfrm>
        </p:spPr>
        <p:txBody>
          <a:bodyPr/>
          <a:lstStyle/>
          <a:p>
            <a:r>
              <a:rPr lang="en-US" dirty="0"/>
              <a:t>Questions? Drop us an email</a:t>
            </a:r>
          </a:p>
        </p:txBody>
      </p:sp>
      <p:sp>
        <p:nvSpPr>
          <p:cNvPr id="4" name="TextBox 3"/>
          <p:cNvSpPr txBox="1"/>
          <p:nvPr/>
        </p:nvSpPr>
        <p:spPr>
          <a:xfrm>
            <a:off x="4319046" y="5333976"/>
            <a:ext cx="6624736" cy="1015663"/>
          </a:xfrm>
          <a:prstGeom prst="rect">
            <a:avLst/>
          </a:prstGeom>
          <a:noFill/>
        </p:spPr>
        <p:txBody>
          <a:bodyPr wrap="square" rtlCol="0">
            <a:spAutoFit/>
          </a:bodyPr>
          <a:lstStyle/>
          <a:p>
            <a:r>
              <a:rPr lang="en-US" sz="2000" dirty="0">
                <a:hlinkClick r:id="rId3"/>
              </a:rPr>
              <a:t>p.rijnbeek@erasmusmc.nl</a:t>
            </a:r>
            <a:r>
              <a:rPr lang="en-US" sz="2000" dirty="0"/>
              <a:t> 		</a:t>
            </a:r>
          </a:p>
          <a:p>
            <a:r>
              <a:rPr lang="en-US" sz="2000" dirty="0">
                <a:hlinkClick r:id="rId4"/>
              </a:rPr>
              <a:t>jreps@its.jnj.com</a:t>
            </a:r>
            <a:endParaRPr lang="en-US" sz="2000" dirty="0"/>
          </a:p>
          <a:p>
            <a:endParaRPr lang="en-US" sz="2000"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6782" y="4801221"/>
            <a:ext cx="1548418" cy="1548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6782" y="1073443"/>
            <a:ext cx="4800600" cy="4260533"/>
          </a:xfrm>
          <a:prstGeom prst="rect">
            <a:avLst/>
          </a:prstGeom>
        </p:spPr>
      </p:pic>
    </p:spTree>
    <p:extLst>
      <p:ext uri="{BB962C8B-B14F-4D97-AF65-F5344CB8AC3E}">
        <p14:creationId xmlns:p14="http://schemas.microsoft.com/office/powerpoint/2010/main" val="78702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7733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A143-BAF8-864A-B595-83BF1009E058}"/>
              </a:ext>
            </a:extLst>
          </p:cNvPr>
          <p:cNvSpPr>
            <a:spLocks noGrp="1"/>
          </p:cNvSpPr>
          <p:nvPr>
            <p:ph type="title"/>
          </p:nvPr>
        </p:nvSpPr>
        <p:spPr/>
        <p:txBody>
          <a:bodyPr/>
          <a:lstStyle/>
          <a:p>
            <a:r>
              <a:rPr lang="en-US" dirty="0"/>
              <a:t>The journey toward Patient-Level Prediction</a:t>
            </a:r>
          </a:p>
        </p:txBody>
      </p:sp>
      <p:sp>
        <p:nvSpPr>
          <p:cNvPr id="3" name="Text Placeholder 2">
            <a:extLst>
              <a:ext uri="{FF2B5EF4-FFF2-40B4-BE49-F238E27FC236}">
                <a16:creationId xmlns:a16="http://schemas.microsoft.com/office/drawing/2014/main" id="{E29F07AD-EA5E-2C4E-8CF1-E24B1F5223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7D1335-F034-364D-9F95-B7DDF77A08FF}"/>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a:t>
            </a:fld>
            <a:endParaRPr lang="en-US" sz="1200" dirty="0">
              <a:solidFill>
                <a:srgbClr val="20425A"/>
              </a:solidFill>
              <a:latin typeface="Calibri"/>
              <a:ea typeface="Calibri"/>
              <a:cs typeface="Calibri"/>
              <a:sym typeface="Calibri"/>
            </a:endParaRPr>
          </a:p>
        </p:txBody>
      </p:sp>
      <p:pic>
        <p:nvPicPr>
          <p:cNvPr id="5" name="city_custom_helicopter_17093.mov">
            <a:hlinkClick r:id="" action="ppaction://media"/>
            <a:extLst>
              <a:ext uri="{FF2B5EF4-FFF2-40B4-BE49-F238E27FC236}">
                <a16:creationId xmlns:a16="http://schemas.microsoft.com/office/drawing/2014/main" id="{461E7A36-EB30-1D44-AFAA-A8268D87C8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37129"/>
            <a:ext cx="9143999" cy="5143499"/>
          </a:xfrm>
          <a:prstGeom prst="rect">
            <a:avLst/>
          </a:prstGeom>
        </p:spPr>
      </p:pic>
    </p:spTree>
    <p:extLst>
      <p:ext uri="{BB962C8B-B14F-4D97-AF65-F5344CB8AC3E}">
        <p14:creationId xmlns:p14="http://schemas.microsoft.com/office/powerpoint/2010/main" val="226607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remove"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ED-B6B7-E445-BF8A-3BABCB2DC1AD}"/>
              </a:ext>
            </a:extLst>
          </p:cNvPr>
          <p:cNvSpPr>
            <a:spLocks noGrp="1"/>
          </p:cNvSpPr>
          <p:nvPr>
            <p:ph type="title"/>
          </p:nvPr>
        </p:nvSpPr>
        <p:spPr/>
        <p:txBody>
          <a:bodyPr/>
          <a:lstStyle/>
          <a:p>
            <a:r>
              <a:rPr lang="en-US" dirty="0"/>
              <a:t>What is your prediction problem?</a:t>
            </a:r>
          </a:p>
        </p:txBody>
      </p:sp>
      <p:sp>
        <p:nvSpPr>
          <p:cNvPr id="4" name="Slide Number Placeholder 3">
            <a:extLst>
              <a:ext uri="{FF2B5EF4-FFF2-40B4-BE49-F238E27FC236}">
                <a16:creationId xmlns:a16="http://schemas.microsoft.com/office/drawing/2014/main" id="{247D6D49-4529-6643-A549-37AF52B6E89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20</a:t>
            </a:fld>
            <a:endParaRPr lang="en-US" sz="1200" dirty="0">
              <a:solidFill>
                <a:srgbClr val="20425A"/>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00294E44-B422-284F-9380-37721B32D497}"/>
              </a:ext>
            </a:extLst>
          </p:cNvPr>
          <p:cNvPicPr>
            <a:picLocks noChangeAspect="1"/>
          </p:cNvPicPr>
          <p:nvPr/>
        </p:nvPicPr>
        <p:blipFill>
          <a:blip r:embed="rId2"/>
          <a:stretch>
            <a:fillRect/>
          </a:stretch>
        </p:blipFill>
        <p:spPr>
          <a:xfrm>
            <a:off x="1066800" y="1143000"/>
            <a:ext cx="3740301" cy="5181600"/>
          </a:xfrm>
          <a:prstGeom prst="rect">
            <a:avLst/>
          </a:prstGeom>
          <a:ln>
            <a:solidFill>
              <a:schemeClr val="accent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A69644AB-D48B-1047-B149-2110D82D2AD9}"/>
              </a:ext>
            </a:extLst>
          </p:cNvPr>
          <p:cNvSpPr txBox="1"/>
          <p:nvPr/>
        </p:nvSpPr>
        <p:spPr>
          <a:xfrm>
            <a:off x="5181600" y="1143000"/>
            <a:ext cx="3429000" cy="2677656"/>
          </a:xfrm>
          <a:prstGeom prst="rect">
            <a:avLst/>
          </a:prstGeom>
          <a:noFill/>
        </p:spPr>
        <p:txBody>
          <a:bodyPr wrap="square" rtlCol="0">
            <a:spAutoFit/>
          </a:bodyPr>
          <a:lstStyle/>
          <a:p>
            <a:pPr marL="342900" indent="-342900">
              <a:buFont typeface="+mj-lt"/>
              <a:buAutoNum type="arabicPeriod"/>
            </a:pPr>
            <a:r>
              <a:rPr lang="en-US" dirty="0"/>
              <a:t>Fill in your form (10 min)</a:t>
            </a:r>
          </a:p>
          <a:p>
            <a:pPr marL="342900" indent="-342900">
              <a:buFont typeface="+mj-lt"/>
              <a:buAutoNum type="arabicPeriod"/>
            </a:pPr>
            <a:endParaRPr lang="en-US" dirty="0"/>
          </a:p>
          <a:p>
            <a:pPr marL="342900" indent="-342900">
              <a:buFont typeface="+mj-lt"/>
              <a:buAutoNum type="arabicPeriod"/>
            </a:pPr>
            <a:r>
              <a:rPr lang="en-US" dirty="0"/>
              <a:t>Discuss your prediction problem in your group (20 min)</a:t>
            </a:r>
          </a:p>
          <a:p>
            <a:pPr marL="342900" indent="-342900">
              <a:buFont typeface="+mj-lt"/>
              <a:buAutoNum type="arabicPeriod"/>
            </a:pPr>
            <a:endParaRPr lang="en-US" dirty="0"/>
          </a:p>
          <a:p>
            <a:pPr marL="342900" indent="-342900">
              <a:buFont typeface="+mj-lt"/>
              <a:buAutoNum type="arabicPeriod"/>
            </a:pPr>
            <a:r>
              <a:rPr lang="en-US" dirty="0"/>
              <a:t>Select one prediction problem</a:t>
            </a:r>
          </a:p>
          <a:p>
            <a:pPr marL="342900" indent="-342900">
              <a:buFont typeface="+mj-lt"/>
              <a:buAutoNum type="arabicPeriod"/>
            </a:pPr>
            <a:endParaRPr lang="en-US" dirty="0"/>
          </a:p>
          <a:p>
            <a:pPr marL="342900" indent="-342900">
              <a:buFont typeface="+mj-lt"/>
              <a:buAutoNum type="arabicPeriod"/>
            </a:pPr>
            <a:r>
              <a:rPr lang="en-US" dirty="0"/>
              <a:t>Report back and promote your choice</a:t>
            </a:r>
          </a:p>
          <a:p>
            <a:pPr marL="342900" indent="-342900">
              <a:buFont typeface="+mj-lt"/>
              <a:buAutoNum type="arabicPeriod"/>
            </a:pPr>
            <a:endParaRPr lang="en-US" dirty="0"/>
          </a:p>
          <a:p>
            <a:pPr marL="342900" indent="-342900">
              <a:buFont typeface="+mj-lt"/>
              <a:buAutoNum type="arabicPeriod"/>
            </a:pPr>
            <a:r>
              <a:rPr lang="en-US" dirty="0"/>
              <a:t>Voting on prediction problem to implement after lunch</a:t>
            </a:r>
          </a:p>
        </p:txBody>
      </p:sp>
    </p:spTree>
    <p:extLst>
      <p:ext uri="{BB962C8B-B14F-4D97-AF65-F5344CB8AC3E}">
        <p14:creationId xmlns:p14="http://schemas.microsoft.com/office/powerpoint/2010/main" val="215928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ADF2-F673-3F47-8DA4-1534F26D16E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C82080-9717-7D46-8A79-33703CD04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9BE1B1-A23A-7740-BAE8-6A051212E9A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21</a:t>
            </a:fld>
            <a:endParaRPr lang="en-US" sz="1200" dirty="0">
              <a:solidFill>
                <a:srgbClr val="20425A"/>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95CEC38F-7FCA-2B46-929B-98ADC04EBCA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50921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ED-B6B7-E445-BF8A-3BABCB2DC1AD}"/>
              </a:ext>
            </a:extLst>
          </p:cNvPr>
          <p:cNvSpPr>
            <a:spLocks noGrp="1"/>
          </p:cNvSpPr>
          <p:nvPr>
            <p:ph type="title"/>
          </p:nvPr>
        </p:nvSpPr>
        <p:spPr/>
        <p:txBody>
          <a:bodyPr/>
          <a:lstStyle/>
          <a:p>
            <a:r>
              <a:rPr lang="en-US" dirty="0"/>
              <a:t>What is your prediction problem?</a:t>
            </a:r>
          </a:p>
        </p:txBody>
      </p:sp>
      <p:sp>
        <p:nvSpPr>
          <p:cNvPr id="4" name="Slide Number Placeholder 3">
            <a:extLst>
              <a:ext uri="{FF2B5EF4-FFF2-40B4-BE49-F238E27FC236}">
                <a16:creationId xmlns:a16="http://schemas.microsoft.com/office/drawing/2014/main" id="{247D6D49-4529-6643-A549-37AF52B6E89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22</a:t>
            </a:fld>
            <a:endParaRPr lang="en-US" sz="1200" dirty="0">
              <a:solidFill>
                <a:srgbClr val="20425A"/>
              </a:solidFill>
              <a:latin typeface="Calibri"/>
              <a:ea typeface="Calibri"/>
              <a:cs typeface="Calibri"/>
              <a:sym typeface="Calibri"/>
            </a:endParaRPr>
          </a:p>
        </p:txBody>
      </p:sp>
      <p:sp>
        <p:nvSpPr>
          <p:cNvPr id="10" name="TextBox 9">
            <a:extLst>
              <a:ext uri="{FF2B5EF4-FFF2-40B4-BE49-F238E27FC236}">
                <a16:creationId xmlns:a16="http://schemas.microsoft.com/office/drawing/2014/main" id="{A69644AB-D48B-1047-B149-2110D82D2AD9}"/>
              </a:ext>
            </a:extLst>
          </p:cNvPr>
          <p:cNvSpPr txBox="1"/>
          <p:nvPr/>
        </p:nvSpPr>
        <p:spPr>
          <a:xfrm>
            <a:off x="2971800" y="2438400"/>
            <a:ext cx="3429000" cy="2677656"/>
          </a:xfrm>
          <a:prstGeom prst="rect">
            <a:avLst/>
          </a:prstGeom>
          <a:noFill/>
        </p:spPr>
        <p:txBody>
          <a:bodyPr wrap="square" rtlCol="0">
            <a:spAutoFit/>
          </a:bodyPr>
          <a:lstStyle/>
          <a:p>
            <a:pPr marL="342900" indent="-342900">
              <a:buFont typeface="+mj-lt"/>
              <a:buAutoNum type="arabicPeriod"/>
            </a:pPr>
            <a:r>
              <a:rPr lang="en-US" dirty="0"/>
              <a:t>Fill in your form (10 min)</a:t>
            </a:r>
          </a:p>
          <a:p>
            <a:pPr marL="342900" indent="-342900">
              <a:buFont typeface="+mj-lt"/>
              <a:buAutoNum type="arabicPeriod"/>
            </a:pPr>
            <a:endParaRPr lang="en-US" dirty="0"/>
          </a:p>
          <a:p>
            <a:pPr marL="342900" indent="-342900">
              <a:buFont typeface="+mj-lt"/>
              <a:buAutoNum type="arabicPeriod"/>
            </a:pPr>
            <a:r>
              <a:rPr lang="en-US" dirty="0"/>
              <a:t>Discuss your prediction problem in your group (20 min)</a:t>
            </a:r>
          </a:p>
          <a:p>
            <a:pPr marL="342900" indent="-342900">
              <a:buFont typeface="+mj-lt"/>
              <a:buAutoNum type="arabicPeriod"/>
            </a:pPr>
            <a:endParaRPr lang="en-US" dirty="0"/>
          </a:p>
          <a:p>
            <a:pPr marL="342900" indent="-342900">
              <a:buFont typeface="+mj-lt"/>
              <a:buAutoNum type="arabicPeriod"/>
            </a:pPr>
            <a:r>
              <a:rPr lang="en-US" dirty="0"/>
              <a:t>Select one prediction problem</a:t>
            </a:r>
          </a:p>
          <a:p>
            <a:pPr marL="342900" indent="-342900">
              <a:buFont typeface="+mj-lt"/>
              <a:buAutoNum type="arabicPeriod"/>
            </a:pPr>
            <a:endParaRPr lang="en-US" dirty="0"/>
          </a:p>
          <a:p>
            <a:pPr marL="342900" indent="-342900">
              <a:buFont typeface="+mj-lt"/>
              <a:buAutoNum type="arabicPeriod"/>
            </a:pPr>
            <a:r>
              <a:rPr lang="en-US" dirty="0"/>
              <a:t>Report back and promote your choice</a:t>
            </a:r>
          </a:p>
          <a:p>
            <a:pPr marL="342900" indent="-342900">
              <a:buFont typeface="+mj-lt"/>
              <a:buAutoNum type="arabicPeriod"/>
            </a:pPr>
            <a:endParaRPr lang="en-US" dirty="0"/>
          </a:p>
          <a:p>
            <a:pPr marL="342900" indent="-342900">
              <a:buFont typeface="+mj-lt"/>
              <a:buAutoNum type="arabicPeriod"/>
            </a:pPr>
            <a:r>
              <a:rPr lang="en-US" dirty="0"/>
              <a:t>Voting on prediction problem to implement after lunch</a:t>
            </a:r>
          </a:p>
        </p:txBody>
      </p:sp>
      <p:sp>
        <p:nvSpPr>
          <p:cNvPr id="5" name="Rectangle 4">
            <a:extLst>
              <a:ext uri="{FF2B5EF4-FFF2-40B4-BE49-F238E27FC236}">
                <a16:creationId xmlns:a16="http://schemas.microsoft.com/office/drawing/2014/main" id="{83E7A61C-9FF6-E746-857C-9D602FA18013}"/>
              </a:ext>
            </a:extLst>
          </p:cNvPr>
          <p:cNvSpPr/>
          <p:nvPr/>
        </p:nvSpPr>
        <p:spPr>
          <a:xfrm>
            <a:off x="2895600" y="2293679"/>
            <a:ext cx="32766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2B68794-38DE-A842-A554-47942249B969}"/>
              </a:ext>
            </a:extLst>
          </p:cNvPr>
          <p:cNvSpPr txBox="1"/>
          <p:nvPr/>
        </p:nvSpPr>
        <p:spPr>
          <a:xfrm>
            <a:off x="1752600" y="1452889"/>
            <a:ext cx="5867400" cy="523220"/>
          </a:xfrm>
          <a:prstGeom prst="rect">
            <a:avLst/>
          </a:prstGeom>
          <a:noFill/>
        </p:spPr>
        <p:txBody>
          <a:bodyPr wrap="square" rtlCol="0">
            <a:spAutoFit/>
          </a:bodyPr>
          <a:lstStyle/>
          <a:p>
            <a:r>
              <a:rPr lang="en-US" sz="2800" dirty="0"/>
              <a:t>You have 30 minutes for step 1 - 3 </a:t>
            </a:r>
          </a:p>
        </p:txBody>
      </p:sp>
    </p:spTree>
    <p:extLst>
      <p:ext uri="{BB962C8B-B14F-4D97-AF65-F5344CB8AC3E}">
        <p14:creationId xmlns:p14="http://schemas.microsoft.com/office/powerpoint/2010/main" val="3691191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6C8B4-2F0A-2A49-B7B6-282FAEB9C99B}"/>
              </a:ext>
            </a:extLst>
          </p:cNvPr>
          <p:cNvSpPr>
            <a:spLocks noGrp="1"/>
          </p:cNvSpPr>
          <p:nvPr>
            <p:ph type="title"/>
          </p:nvPr>
        </p:nvSpPr>
        <p:spPr/>
        <p:txBody>
          <a:bodyPr/>
          <a:lstStyle/>
          <a:p>
            <a:r>
              <a:rPr lang="en-US" dirty="0"/>
              <a:t>Group Discussion</a:t>
            </a:r>
          </a:p>
        </p:txBody>
      </p:sp>
      <p:sp>
        <p:nvSpPr>
          <p:cNvPr id="4" name="Slide Number Placeholder 3">
            <a:extLst>
              <a:ext uri="{FF2B5EF4-FFF2-40B4-BE49-F238E27FC236}">
                <a16:creationId xmlns:a16="http://schemas.microsoft.com/office/drawing/2014/main" id="{8AFCA5FB-5CD0-B74C-AB84-278D841DA986}"/>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23</a:t>
            </a:fld>
            <a:endParaRPr lang="en-US" sz="1200" dirty="0">
              <a:solidFill>
                <a:srgbClr val="20425A"/>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1819171B-C23E-7745-9079-2198F1D8A59F}"/>
              </a:ext>
            </a:extLst>
          </p:cNvPr>
          <p:cNvPicPr>
            <a:picLocks noChangeAspect="1"/>
          </p:cNvPicPr>
          <p:nvPr/>
        </p:nvPicPr>
        <p:blipFill>
          <a:blip r:embed="rId2"/>
          <a:stretch>
            <a:fillRect/>
          </a:stretch>
        </p:blipFill>
        <p:spPr>
          <a:xfrm>
            <a:off x="152400" y="835773"/>
            <a:ext cx="9144000" cy="6000750"/>
          </a:xfrm>
          <a:prstGeom prst="rect">
            <a:avLst/>
          </a:prstGeom>
        </p:spPr>
      </p:pic>
      <p:pic>
        <p:nvPicPr>
          <p:cNvPr id="9" name="Picture 8">
            <a:extLst>
              <a:ext uri="{FF2B5EF4-FFF2-40B4-BE49-F238E27FC236}">
                <a16:creationId xmlns:a16="http://schemas.microsoft.com/office/drawing/2014/main" id="{722A4A20-8926-E247-8E54-F1015601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983037"/>
            <a:ext cx="4519483" cy="1828800"/>
          </a:xfrm>
          <a:prstGeom prst="rect">
            <a:avLst/>
          </a:prstGeom>
        </p:spPr>
      </p:pic>
      <p:sp>
        <p:nvSpPr>
          <p:cNvPr id="10" name="TextBox 9">
            <a:extLst>
              <a:ext uri="{FF2B5EF4-FFF2-40B4-BE49-F238E27FC236}">
                <a16:creationId xmlns:a16="http://schemas.microsoft.com/office/drawing/2014/main" id="{BEF5C453-87A2-DD4D-AA32-46E57B97AC12}"/>
              </a:ext>
            </a:extLst>
          </p:cNvPr>
          <p:cNvSpPr txBox="1"/>
          <p:nvPr/>
        </p:nvSpPr>
        <p:spPr>
          <a:xfrm>
            <a:off x="1981200" y="3324931"/>
            <a:ext cx="6019800" cy="523220"/>
          </a:xfrm>
          <a:prstGeom prst="rect">
            <a:avLst/>
          </a:prstGeom>
          <a:noFill/>
        </p:spPr>
        <p:txBody>
          <a:bodyPr wrap="square" rtlCol="0">
            <a:spAutoFit/>
          </a:bodyPr>
          <a:lstStyle/>
          <a:p>
            <a:r>
              <a:rPr lang="en-US" sz="2800" dirty="0"/>
              <a:t>The best prediction problem ever</a:t>
            </a:r>
            <a:r>
              <a:rPr lang="en-US" dirty="0"/>
              <a:t>…</a:t>
            </a:r>
          </a:p>
        </p:txBody>
      </p:sp>
      <p:sp>
        <p:nvSpPr>
          <p:cNvPr id="14" name="Rectangle 13">
            <a:extLst>
              <a:ext uri="{FF2B5EF4-FFF2-40B4-BE49-F238E27FC236}">
                <a16:creationId xmlns:a16="http://schemas.microsoft.com/office/drawing/2014/main" id="{6D78847D-574A-7F4A-BE42-A0EB195975F9}"/>
              </a:ext>
            </a:extLst>
          </p:cNvPr>
          <p:cNvSpPr/>
          <p:nvPr/>
        </p:nvSpPr>
        <p:spPr>
          <a:xfrm>
            <a:off x="6438900" y="3983037"/>
            <a:ext cx="12573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F5E603-6CBA-3F49-82A0-8060DC235EB9}"/>
              </a:ext>
            </a:extLst>
          </p:cNvPr>
          <p:cNvSpPr txBox="1"/>
          <p:nvPr/>
        </p:nvSpPr>
        <p:spPr>
          <a:xfrm>
            <a:off x="6781800" y="3880409"/>
            <a:ext cx="457200" cy="707886"/>
          </a:xfrm>
          <a:prstGeom prst="rect">
            <a:avLst/>
          </a:prstGeom>
          <a:noFill/>
        </p:spPr>
        <p:txBody>
          <a:bodyPr wrap="square" rtlCol="0">
            <a:spAutoFit/>
          </a:bodyPr>
          <a:lstStyle/>
          <a:p>
            <a:r>
              <a:rPr lang="en-US" sz="4000" dirty="0">
                <a:solidFill>
                  <a:srgbClr val="00B050"/>
                </a:solidFill>
              </a:rPr>
              <a:t>T</a:t>
            </a:r>
          </a:p>
        </p:txBody>
      </p:sp>
      <p:sp>
        <p:nvSpPr>
          <p:cNvPr id="12" name="Rectangle 11">
            <a:extLst>
              <a:ext uri="{FF2B5EF4-FFF2-40B4-BE49-F238E27FC236}">
                <a16:creationId xmlns:a16="http://schemas.microsoft.com/office/drawing/2014/main" id="{C475120D-155D-9F48-8934-6CD04542D6B1}"/>
              </a:ext>
            </a:extLst>
          </p:cNvPr>
          <p:cNvSpPr/>
          <p:nvPr/>
        </p:nvSpPr>
        <p:spPr>
          <a:xfrm>
            <a:off x="6768576" y="4485666"/>
            <a:ext cx="4572000" cy="707886"/>
          </a:xfrm>
          <a:prstGeom prst="rect">
            <a:avLst/>
          </a:prstGeom>
        </p:spPr>
        <p:txBody>
          <a:bodyPr>
            <a:spAutoFit/>
          </a:bodyPr>
          <a:lstStyle/>
          <a:p>
            <a:r>
              <a:rPr lang="en-US" sz="4000" dirty="0">
                <a:solidFill>
                  <a:srgbClr val="FF0000"/>
                </a:solidFill>
              </a:rPr>
              <a:t>O</a:t>
            </a:r>
          </a:p>
        </p:txBody>
      </p:sp>
      <p:sp>
        <p:nvSpPr>
          <p:cNvPr id="13" name="Rectangle 12">
            <a:extLst>
              <a:ext uri="{FF2B5EF4-FFF2-40B4-BE49-F238E27FC236}">
                <a16:creationId xmlns:a16="http://schemas.microsoft.com/office/drawing/2014/main" id="{FCF02392-0516-A544-B7D3-876387660EDE}"/>
              </a:ext>
            </a:extLst>
          </p:cNvPr>
          <p:cNvSpPr/>
          <p:nvPr/>
        </p:nvSpPr>
        <p:spPr>
          <a:xfrm>
            <a:off x="6477000" y="5131511"/>
            <a:ext cx="4572000" cy="707886"/>
          </a:xfrm>
          <a:prstGeom prst="rect">
            <a:avLst/>
          </a:prstGeom>
        </p:spPr>
        <p:txBody>
          <a:bodyPr>
            <a:spAutoFit/>
          </a:bodyPr>
          <a:lstStyle/>
          <a:p>
            <a:r>
              <a:rPr lang="en-US" sz="4000" dirty="0">
                <a:solidFill>
                  <a:schemeClr val="tx1"/>
                </a:solidFill>
              </a:rPr>
              <a:t>TAR</a:t>
            </a:r>
          </a:p>
        </p:txBody>
      </p:sp>
    </p:spTree>
    <p:extLst>
      <p:ext uri="{BB962C8B-B14F-4D97-AF65-F5344CB8AC3E}">
        <p14:creationId xmlns:p14="http://schemas.microsoft.com/office/powerpoint/2010/main" val="82537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24</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3646176176"/>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Get settled, get laptops ready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Presentation: What is Patient-Level Prediction</a:t>
                      </a:r>
                    </a:p>
                  </a:txBody>
                  <a:tcPr marL="68580" marR="68580" marT="0" marB="0" anchor="ctr">
                    <a:solidFill>
                      <a:srgbClr val="95B4D8"/>
                    </a:solid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Presentation: Overview of the TRIPOD Statement </a:t>
                      </a:r>
                    </a:p>
                    <a:p>
                      <a:pPr>
                        <a:spcAft>
                          <a:spcPts val="0"/>
                        </a:spcAft>
                      </a:pPr>
                      <a:r>
                        <a:rPr lang="en-GB" sz="1200">
                          <a:effectLst/>
                        </a:rPr>
                        <a:t>Exercise: Applying TRIPOD to CHADS2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Lunch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666603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362200" y="2057400"/>
            <a:ext cx="6096000" cy="1755774"/>
          </a:xfrm>
        </p:spPr>
        <p:txBody>
          <a:bodyPr/>
          <a:lstStyle/>
          <a:p>
            <a:pPr lvl="0"/>
            <a:r>
              <a:rPr lang="en-US" dirty="0"/>
              <a:t>What is Patient-Level Prediction?</a:t>
            </a:r>
          </a:p>
        </p:txBody>
      </p:sp>
      <p:sp>
        <p:nvSpPr>
          <p:cNvPr id="9" name="Subtitle 8"/>
          <p:cNvSpPr>
            <a:spLocks noGrp="1"/>
          </p:cNvSpPr>
          <p:nvPr>
            <p:ph type="subTitle" idx="1"/>
          </p:nvPr>
        </p:nvSpPr>
        <p:spPr>
          <a:xfrm>
            <a:off x="2362200" y="4276724"/>
            <a:ext cx="6096000" cy="1752600"/>
          </a:xfrm>
        </p:spPr>
        <p:txBody>
          <a:bodyPr/>
          <a:lstStyle/>
          <a:p>
            <a:r>
              <a:rPr lang="en-US" dirty="0"/>
              <a:t>Peter Rijnbeek, PhD</a:t>
            </a:r>
          </a:p>
          <a:p>
            <a:r>
              <a:rPr lang="en-US" dirty="0"/>
              <a:t>Erasmus MC</a:t>
            </a:r>
          </a:p>
        </p:txBody>
      </p:sp>
    </p:spTree>
    <p:extLst>
      <p:ext uri="{BB962C8B-B14F-4D97-AF65-F5344CB8AC3E}">
        <p14:creationId xmlns:p14="http://schemas.microsoft.com/office/powerpoint/2010/main" val="1118539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type="body" idx="1"/>
          </p:nvPr>
        </p:nvSpPr>
        <p:spPr>
          <a:xfrm>
            <a:off x="457200" y="1143000"/>
            <a:ext cx="8458200" cy="4906962"/>
          </a:xfrm>
        </p:spPr>
        <p:txBody>
          <a:bodyPr/>
          <a:lstStyle/>
          <a:p>
            <a:pPr marL="0" indent="0">
              <a:buNone/>
            </a:pPr>
            <a:endParaRPr lang="en-US" sz="2000" dirty="0"/>
          </a:p>
          <a:p>
            <a:pPr marL="0" indent="0">
              <a:buNone/>
            </a:pPr>
            <a:endParaRPr lang="en-US" sz="2000" dirty="0"/>
          </a:p>
          <a:p>
            <a:pPr marL="0" indent="0">
              <a:buNone/>
            </a:pPr>
            <a:r>
              <a:rPr lang="en-US" sz="2000" dirty="0"/>
              <a:t>Part 1: Learn what a patient-level prediction model is?</a:t>
            </a:r>
          </a:p>
          <a:p>
            <a:pPr lvl="1"/>
            <a:endParaRPr lang="en-US" sz="2000" dirty="0"/>
          </a:p>
          <a:p>
            <a:pPr marL="0" indent="0">
              <a:buNone/>
            </a:pPr>
            <a:r>
              <a:rPr lang="en-US" sz="2000" dirty="0"/>
              <a:t>Part 2: Understand the patient-level prediction modelling process</a:t>
            </a:r>
          </a:p>
          <a:p>
            <a:pPr marL="0" indent="0">
              <a:buNone/>
            </a:pPr>
            <a:endParaRPr lang="en-US" sz="2000" dirty="0"/>
          </a:p>
          <a:p>
            <a:pPr marL="0" indent="0">
              <a:buNone/>
            </a:pPr>
            <a:r>
              <a:rPr lang="en-US" sz="2000" dirty="0"/>
              <a:t>Part 3: Gain insights from a proof-of-concept study in depression patients</a:t>
            </a:r>
          </a:p>
          <a:p>
            <a:pPr marL="0" indent="0">
              <a:buNone/>
            </a:pPr>
            <a:endParaRPr lang="en-US" sz="2000" dirty="0"/>
          </a:p>
          <a:p>
            <a:pPr marL="0" indent="0">
              <a:buNone/>
            </a:pPr>
            <a:endParaRPr lang="en-US" sz="2000" dirty="0"/>
          </a:p>
          <a:p>
            <a:pPr lvl="1"/>
            <a:endParaRPr lang="en-US" sz="1800" dirty="0"/>
          </a:p>
          <a:p>
            <a:pPr lvl="1"/>
            <a:endParaRPr lang="en-US" dirty="0"/>
          </a:p>
          <a:p>
            <a:endParaRPr lang="en-US" dirty="0"/>
          </a:p>
          <a:p>
            <a:endParaRPr lang="en-US" dirty="0"/>
          </a:p>
        </p:txBody>
      </p:sp>
    </p:spTree>
    <p:extLst>
      <p:ext uri="{BB962C8B-B14F-4D97-AF65-F5344CB8AC3E}">
        <p14:creationId xmlns:p14="http://schemas.microsoft.com/office/powerpoint/2010/main" val="1801139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243330" y="230321"/>
            <a:ext cx="6995478" cy="830997"/>
          </a:xfrm>
        </p:spPr>
        <p:txBody>
          <a:bodyPr/>
          <a:lstStyle/>
          <a:p>
            <a:pPr algn="ctr" eaLnBrk="1" hangingPunct="1"/>
            <a:r>
              <a:rPr lang="en-US" altLang="nl-NL" sz="2400" dirty="0"/>
              <a:t>Clinicians are confronted with prediction questions on a daily basis. What options do they have?</a:t>
            </a:r>
          </a:p>
        </p:txBody>
      </p:sp>
      <p:sp>
        <p:nvSpPr>
          <p:cNvPr id="4100" name="Text Box 4"/>
          <p:cNvSpPr txBox="1">
            <a:spLocks noChangeArrowheads="1"/>
          </p:cNvSpPr>
          <p:nvPr/>
        </p:nvSpPr>
        <p:spPr bwMode="auto">
          <a:xfrm>
            <a:off x="6118422" y="1122717"/>
            <a:ext cx="2962659"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Quote an overall average to all patients</a:t>
            </a:r>
          </a:p>
        </p:txBody>
      </p:sp>
      <p:sp>
        <p:nvSpPr>
          <p:cNvPr id="4101" name="Text Box 5"/>
          <p:cNvSpPr txBox="1">
            <a:spLocks noChangeArrowheads="1"/>
          </p:cNvSpPr>
          <p:nvPr/>
        </p:nvSpPr>
        <p:spPr bwMode="auto">
          <a:xfrm>
            <a:off x="-39033" y="1190324"/>
            <a:ext cx="2858695"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Deny ability to predict at the individual patient level</a:t>
            </a:r>
          </a:p>
        </p:txBody>
      </p:sp>
      <p:sp>
        <p:nvSpPr>
          <p:cNvPr id="4102" name="Text Box 6"/>
          <p:cNvSpPr txBox="1">
            <a:spLocks noChangeArrowheads="1"/>
          </p:cNvSpPr>
          <p:nvPr/>
        </p:nvSpPr>
        <p:spPr bwMode="auto">
          <a:xfrm>
            <a:off x="5580113" y="5541453"/>
            <a:ext cx="3556868" cy="830997"/>
          </a:xfrm>
          <a:prstGeom prst="rect">
            <a:avLst/>
          </a:prstGeom>
          <a:solidFill>
            <a:schemeClr val="accent3">
              <a:lumMod val="40000"/>
              <a:lumOff val="60000"/>
            </a:schemeClr>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Provide a  personalized prediction based on an advanced </a:t>
            </a:r>
            <a:r>
              <a:rPr lang="en-US" altLang="nl-NL" sz="1600"/>
              <a:t>clinical prediction </a:t>
            </a:r>
            <a:r>
              <a:rPr lang="en-US" altLang="nl-NL" sz="1600" dirty="0"/>
              <a:t>model</a:t>
            </a:r>
          </a:p>
        </p:txBody>
      </p:sp>
      <p:sp>
        <p:nvSpPr>
          <p:cNvPr id="4105" name="Line 9"/>
          <p:cNvSpPr>
            <a:spLocks noChangeShapeType="1"/>
          </p:cNvSpPr>
          <p:nvPr/>
        </p:nvSpPr>
        <p:spPr bwMode="auto">
          <a:xfrm>
            <a:off x="4267200" y="2347913"/>
            <a:ext cx="947738" cy="457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4108" name="Text Box 12"/>
          <p:cNvSpPr txBox="1">
            <a:spLocks noChangeArrowheads="1"/>
          </p:cNvSpPr>
          <p:nvPr/>
        </p:nvSpPr>
        <p:spPr bwMode="auto">
          <a:xfrm>
            <a:off x="-30465" y="5722607"/>
            <a:ext cx="2635174"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Utilize knowledge and personal experience</a:t>
            </a:r>
          </a:p>
        </p:txBody>
      </p:sp>
      <p:sp>
        <p:nvSpPr>
          <p:cNvPr id="4109" name="Line 13"/>
          <p:cNvSpPr>
            <a:spLocks noChangeShapeType="1"/>
          </p:cNvSpPr>
          <p:nvPr/>
        </p:nvSpPr>
        <p:spPr bwMode="auto">
          <a:xfrm>
            <a:off x="3929063" y="3109913"/>
            <a:ext cx="0" cy="1219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cxnSp>
        <p:nvCxnSpPr>
          <p:cNvPr id="4" name="Straight Arrow Connector 3"/>
          <p:cNvCxnSpPr/>
          <p:nvPr/>
        </p:nvCxnSpPr>
        <p:spPr bwMode="auto">
          <a:xfrm flipV="1">
            <a:off x="5986431" y="1695355"/>
            <a:ext cx="1535550" cy="7668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5796136" y="4662016"/>
            <a:ext cx="1517764" cy="901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flipH="1" flipV="1">
            <a:off x="1475656" y="1759914"/>
            <a:ext cx="1635362" cy="531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a:endCxn id="4108" idx="0"/>
          </p:cNvCxnSpPr>
          <p:nvPr/>
        </p:nvCxnSpPr>
        <p:spPr bwMode="auto">
          <a:xfrm flipH="1">
            <a:off x="1287122" y="4768811"/>
            <a:ext cx="1696110" cy="953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235" y="1964770"/>
            <a:ext cx="4667526" cy="3484116"/>
          </a:xfrm>
          <a:prstGeom prst="rect">
            <a:avLst/>
          </a:prstGeom>
        </p:spPr>
      </p:pic>
    </p:spTree>
    <p:extLst>
      <p:ext uri="{BB962C8B-B14F-4D97-AF65-F5344CB8AC3E}">
        <p14:creationId xmlns:p14="http://schemas.microsoft.com/office/powerpoint/2010/main" val="1372507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nimBg="1"/>
      <p:bldP spid="4101" grpId="0" animBg="1"/>
      <p:bldP spid="4102" grpId="0" animBg="1"/>
      <p:bldP spid="410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definition</a:t>
            </a:r>
          </a:p>
        </p:txBody>
      </p:sp>
      <p:sp>
        <p:nvSpPr>
          <p:cNvPr id="27" name="TextBox 26"/>
          <p:cNvSpPr txBox="1"/>
          <p:nvPr/>
        </p:nvSpPr>
        <p:spPr>
          <a:xfrm>
            <a:off x="755576" y="4892338"/>
            <a:ext cx="7801285" cy="954107"/>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68" y="2072938"/>
            <a:ext cx="8801100" cy="2819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8344" y="3031823"/>
            <a:ext cx="304800" cy="320336"/>
          </a:xfrm>
          <a:prstGeom prst="rect">
            <a:avLst/>
          </a:prstGeom>
        </p:spPr>
      </p:pic>
    </p:spTree>
    <p:extLst>
      <p:ext uri="{BB962C8B-B14F-4D97-AF65-F5344CB8AC3E}">
        <p14:creationId xmlns:p14="http://schemas.microsoft.com/office/powerpoint/2010/main" val="335860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What are the key inputs to a patient-level prediction study?</a:t>
            </a:r>
          </a:p>
        </p:txBody>
      </p:sp>
      <p:graphicFrame>
        <p:nvGraphicFramePr>
          <p:cNvPr id="4" name="Table 3"/>
          <p:cNvGraphicFramePr>
            <a:graphicFrameLocks noGrp="1"/>
          </p:cNvGraphicFramePr>
          <p:nvPr/>
        </p:nvGraphicFramePr>
        <p:xfrm>
          <a:off x="228600" y="1371600"/>
          <a:ext cx="5943600" cy="3735668"/>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54529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54529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54529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54529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1552610">
                <a:tc>
                  <a:txBody>
                    <a:bodyPr/>
                    <a:lstStyle/>
                    <a:p>
                      <a:r>
                        <a:rPr lang="en-US" sz="2400" dirty="0"/>
                        <a:t>Model specification</a:t>
                      </a:r>
                    </a:p>
                    <a:p>
                      <a:r>
                        <a:rPr lang="en-US" sz="2400" dirty="0"/>
                        <a:t>-which model(s)?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
        <p:nvSpPr>
          <p:cNvPr id="5" name="Oval 4">
            <a:extLst>
              <a:ext uri="{FF2B5EF4-FFF2-40B4-BE49-F238E27FC236}">
                <a16:creationId xmlns:a16="http://schemas.microsoft.com/office/drawing/2014/main" id="{613A0F58-08FF-A441-A10C-C05288120BF4}"/>
              </a:ext>
            </a:extLst>
          </p:cNvPr>
          <p:cNvSpPr/>
          <p:nvPr/>
        </p:nvSpPr>
        <p:spPr>
          <a:xfrm>
            <a:off x="6477000" y="2514600"/>
            <a:ext cx="1361847" cy="1524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D3BA2DDA-0CC6-3643-85DA-8FE1C037DCA1}"/>
              </a:ext>
            </a:extLst>
          </p:cNvPr>
          <p:cNvSpPr/>
          <p:nvPr/>
        </p:nvSpPr>
        <p:spPr>
          <a:xfrm>
            <a:off x="7391400" y="2514600"/>
            <a:ext cx="1371600" cy="1524000"/>
          </a:xfrm>
          <a:prstGeom prst="ellipse">
            <a:avLst/>
          </a:prstGeom>
          <a:solidFill>
            <a:srgbClr val="FF00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7" name="TextBox 6">
            <a:extLst>
              <a:ext uri="{FF2B5EF4-FFF2-40B4-BE49-F238E27FC236}">
                <a16:creationId xmlns:a16="http://schemas.microsoft.com/office/drawing/2014/main" id="{67C98E01-4609-AA46-A025-9D33D976EEDA}"/>
              </a:ext>
            </a:extLst>
          </p:cNvPr>
          <p:cNvSpPr txBox="1"/>
          <p:nvPr/>
        </p:nvSpPr>
        <p:spPr>
          <a:xfrm>
            <a:off x="6248400" y="1302010"/>
            <a:ext cx="2811930" cy="954107"/>
          </a:xfrm>
          <a:prstGeom prst="rect">
            <a:avLst/>
          </a:prstGeom>
          <a:noFill/>
        </p:spPr>
        <p:txBody>
          <a:bodyPr wrap="square" rtlCol="0">
            <a:spAutoFit/>
          </a:bodyPr>
          <a:lstStyle/>
          <a:p>
            <a:r>
              <a:rPr lang="en-US" dirty="0"/>
              <a:t>We extract data for the patients in the Target Cohort (T) and we select all patients that experience the outcome (O) in T</a:t>
            </a:r>
            <a:endParaRPr lang="en-US" u="sng" dirty="0"/>
          </a:p>
        </p:txBody>
      </p:sp>
    </p:spTree>
    <p:extLst>
      <p:ext uri="{BB962C8B-B14F-4D97-AF65-F5344CB8AC3E}">
        <p14:creationId xmlns:p14="http://schemas.microsoft.com/office/powerpoint/2010/main" val="302516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D661-0346-416D-A345-09AE2B0FE35F}"/>
              </a:ext>
            </a:extLst>
          </p:cNvPr>
          <p:cNvSpPr>
            <a:spLocks noGrp="1"/>
          </p:cNvSpPr>
          <p:nvPr>
            <p:ph type="title"/>
          </p:nvPr>
        </p:nvSpPr>
        <p:spPr>
          <a:xfrm>
            <a:off x="1066800" y="148681"/>
            <a:ext cx="7543800" cy="838199"/>
          </a:xfrm>
        </p:spPr>
        <p:txBody>
          <a:bodyPr/>
          <a:lstStyle/>
          <a:p>
            <a:r>
              <a:rPr lang="en-US" dirty="0"/>
              <a:t>Faculty</a:t>
            </a:r>
          </a:p>
        </p:txBody>
      </p:sp>
      <p:graphicFrame>
        <p:nvGraphicFramePr>
          <p:cNvPr id="4" name="Table 3">
            <a:extLst>
              <a:ext uri="{FF2B5EF4-FFF2-40B4-BE49-F238E27FC236}">
                <a16:creationId xmlns:a16="http://schemas.microsoft.com/office/drawing/2014/main" id="{C71279B5-BB79-420D-B84F-D4D5B0BAFD3B}"/>
              </a:ext>
            </a:extLst>
          </p:cNvPr>
          <p:cNvGraphicFramePr>
            <a:graphicFrameLocks noGrp="1"/>
          </p:cNvGraphicFramePr>
          <p:nvPr>
            <p:extLst>
              <p:ext uri="{D42A27DB-BD31-4B8C-83A1-F6EECF244321}">
                <p14:modId xmlns:p14="http://schemas.microsoft.com/office/powerpoint/2010/main" val="271067771"/>
              </p:ext>
            </p:extLst>
          </p:nvPr>
        </p:nvGraphicFramePr>
        <p:xfrm>
          <a:off x="1926873" y="2133600"/>
          <a:ext cx="5595415" cy="2349071"/>
        </p:xfrm>
        <a:graphic>
          <a:graphicData uri="http://schemas.openxmlformats.org/drawingml/2006/table">
            <a:tbl>
              <a:tblPr firstRow="1" bandRow="1"/>
              <a:tblGrid>
                <a:gridCol w="1600200">
                  <a:extLst>
                    <a:ext uri="{9D8B030D-6E8A-4147-A177-3AD203B41FA5}">
                      <a16:colId xmlns:a16="http://schemas.microsoft.com/office/drawing/2014/main" val="3960439386"/>
                    </a:ext>
                  </a:extLst>
                </a:gridCol>
                <a:gridCol w="1254131">
                  <a:extLst>
                    <a:ext uri="{9D8B030D-6E8A-4147-A177-3AD203B41FA5}">
                      <a16:colId xmlns:a16="http://schemas.microsoft.com/office/drawing/2014/main" val="1336806222"/>
                    </a:ext>
                  </a:extLst>
                </a:gridCol>
                <a:gridCol w="1370542">
                  <a:extLst>
                    <a:ext uri="{9D8B030D-6E8A-4147-A177-3AD203B41FA5}">
                      <a16:colId xmlns:a16="http://schemas.microsoft.com/office/drawing/2014/main" val="3234285434"/>
                    </a:ext>
                  </a:extLst>
                </a:gridCol>
                <a:gridCol w="1370542">
                  <a:extLst>
                    <a:ext uri="{9D8B030D-6E8A-4147-A177-3AD203B41FA5}">
                      <a16:colId xmlns:a16="http://schemas.microsoft.com/office/drawing/2014/main" val="172308868"/>
                    </a:ext>
                  </a:extLst>
                </a:gridCol>
              </a:tblGrid>
              <a:tr h="382198">
                <a:tc>
                  <a:txBody>
                    <a:bodyPr/>
                    <a:lstStyle/>
                    <a:p>
                      <a:pPr algn="ctr">
                        <a:lnSpc>
                          <a:spcPct val="80000"/>
                        </a:lnSpc>
                        <a:spcBef>
                          <a:spcPts val="0"/>
                        </a:spcBef>
                        <a:buSzPct val="25000"/>
                      </a:pP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Peter Rijnbeek</a:t>
                      </a:r>
                      <a:b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b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Erasmus MC</a:t>
                      </a: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latin typeface="Calibri" panose="020F0502020204030204" pitchFamily="34" charset="0"/>
                          <a:cs typeface="Calibri" panose="020F0502020204030204" pitchFamily="34" charset="0"/>
                        </a:rPr>
                        <a:t>Ross Williams</a:t>
                      </a:r>
                    </a:p>
                    <a:p>
                      <a:pPr algn="ctr"/>
                      <a:r>
                        <a:rPr lang="en-US" sz="1600" dirty="0">
                          <a:latin typeface="Calibri" panose="020F0502020204030204" pitchFamily="34" charset="0"/>
                          <a:cs typeface="Calibri" panose="020F0502020204030204" pitchFamily="34" charset="0"/>
                        </a:rPr>
                        <a:t>Erasmus MC</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Jenna Reps</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Patrick Ryan</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p>
                      <a:pPr algn="ctr">
                        <a:lnSpc>
                          <a:spcPct val="80000"/>
                        </a:lnSpc>
                        <a:spcBef>
                          <a:spcPts val="0"/>
                        </a:spcBef>
                        <a:buSzPct val="25000"/>
                      </a:pP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30488099"/>
                  </a:ext>
                </a:extLst>
              </a:tr>
              <a:tr h="1667525">
                <a:tc>
                  <a:txBody>
                    <a:bodyPr/>
                    <a:lstStyle/>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13672"/>
                  </a:ext>
                </a:extLst>
              </a:tr>
            </a:tbl>
          </a:graphicData>
        </a:graphic>
      </p:graphicFrame>
      <p:sp>
        <p:nvSpPr>
          <p:cNvPr id="3" name="Slide Number Placeholder 2">
            <a:extLst>
              <a:ext uri="{FF2B5EF4-FFF2-40B4-BE49-F238E27FC236}">
                <a16:creationId xmlns:a16="http://schemas.microsoft.com/office/drawing/2014/main" id="{4C1FAF91-3ED3-4D24-BA38-FE92AE105A42}"/>
              </a:ext>
            </a:extLst>
          </p:cNvPr>
          <p:cNvSpPr>
            <a:spLocks noGrp="1"/>
          </p:cNvSpPr>
          <p:nvPr>
            <p:ph type="sldNum" sz="quarter" idx="4"/>
          </p:nvPr>
        </p:nvSpPr>
        <p:spPr/>
        <p:txBody>
          <a:bodyPr/>
          <a:lstStyle/>
          <a:p>
            <a:fld id="{444583ED-F364-40B3-B25B-483B5033DFA3}" type="slidenum">
              <a:rPr lang="en-US" smtClean="0"/>
              <a:pPr/>
              <a:t>3</a:t>
            </a:fld>
            <a:endParaRPr lang="en-US"/>
          </a:p>
        </p:txBody>
      </p:sp>
      <p:pic>
        <p:nvPicPr>
          <p:cNvPr id="5" name="Picture 4">
            <a:extLst>
              <a:ext uri="{FF2B5EF4-FFF2-40B4-BE49-F238E27FC236}">
                <a16:creationId xmlns:a16="http://schemas.microsoft.com/office/drawing/2014/main" id="{59350FC3-F37F-8642-B066-8905A32925A9}"/>
              </a:ext>
            </a:extLst>
          </p:cNvPr>
          <p:cNvPicPr>
            <a:picLocks noChangeAspect="1"/>
          </p:cNvPicPr>
          <p:nvPr/>
        </p:nvPicPr>
        <p:blipFill>
          <a:blip r:embed="rId2"/>
          <a:stretch>
            <a:fillRect/>
          </a:stretch>
        </p:blipFill>
        <p:spPr>
          <a:xfrm>
            <a:off x="4981477" y="2906257"/>
            <a:ext cx="1006454" cy="1504539"/>
          </a:xfrm>
          <a:prstGeom prst="rect">
            <a:avLst/>
          </a:prstGeom>
        </p:spPr>
      </p:pic>
      <p:sp>
        <p:nvSpPr>
          <p:cNvPr id="6" name="TextBox 5">
            <a:extLst>
              <a:ext uri="{FF2B5EF4-FFF2-40B4-BE49-F238E27FC236}">
                <a16:creationId xmlns:a16="http://schemas.microsoft.com/office/drawing/2014/main" id="{9A816030-8A1D-284A-A51D-03CC97A63310}"/>
              </a:ext>
            </a:extLst>
          </p:cNvPr>
          <p:cNvSpPr txBox="1"/>
          <p:nvPr/>
        </p:nvSpPr>
        <p:spPr>
          <a:xfrm>
            <a:off x="2646066" y="6540692"/>
            <a:ext cx="4157030" cy="523220"/>
          </a:xfrm>
          <a:prstGeom prst="rect">
            <a:avLst/>
          </a:prstGeom>
          <a:noFill/>
        </p:spPr>
        <p:txBody>
          <a:bodyPr wrap="square" rtlCol="0">
            <a:spAutoFit/>
          </a:bodyPr>
          <a:lstStyle/>
          <a:p>
            <a:r>
              <a:rPr lang="en-US" dirty="0">
                <a:hlinkClick r:id="rId3"/>
              </a:rPr>
              <a:t>https://www.ohdsi.org/who-we-are/collaborators/</a:t>
            </a:r>
            <a:endParaRPr lang="en-US" dirty="0"/>
          </a:p>
          <a:p>
            <a:endParaRPr lang="en-US" dirty="0"/>
          </a:p>
        </p:txBody>
      </p:sp>
      <p:pic>
        <p:nvPicPr>
          <p:cNvPr id="10" name="Picture 9">
            <a:extLst>
              <a:ext uri="{FF2B5EF4-FFF2-40B4-BE49-F238E27FC236}">
                <a16:creationId xmlns:a16="http://schemas.microsoft.com/office/drawing/2014/main" id="{DB703A90-9BA1-D144-806A-D9064ED94245}"/>
              </a:ext>
            </a:extLst>
          </p:cNvPr>
          <p:cNvPicPr>
            <a:picLocks noChangeAspect="1"/>
          </p:cNvPicPr>
          <p:nvPr/>
        </p:nvPicPr>
        <p:blipFill>
          <a:blip r:embed="rId4"/>
          <a:stretch>
            <a:fillRect/>
          </a:stretch>
        </p:blipFill>
        <p:spPr>
          <a:xfrm>
            <a:off x="3636676" y="3044902"/>
            <a:ext cx="1045326" cy="1220338"/>
          </a:xfrm>
          <a:prstGeom prst="rect">
            <a:avLst/>
          </a:prstGeom>
        </p:spPr>
      </p:pic>
      <p:pic>
        <p:nvPicPr>
          <p:cNvPr id="11" name="Picture 2" descr="https://www.ohdsi.org/wp-content/uploads/2014/08/ryan-special_web.jpg">
            <a:extLst>
              <a:ext uri="{FF2B5EF4-FFF2-40B4-BE49-F238E27FC236}">
                <a16:creationId xmlns:a16="http://schemas.microsoft.com/office/drawing/2014/main" id="{FB3E4953-E443-6240-B7AC-4954EFA68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075" y="2895600"/>
            <a:ext cx="1222041" cy="15189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E53563C-469B-404F-A41A-66017DB84A34}"/>
              </a:ext>
            </a:extLst>
          </p:cNvPr>
          <p:cNvPicPr>
            <a:picLocks noChangeAspect="1"/>
          </p:cNvPicPr>
          <p:nvPr/>
        </p:nvPicPr>
        <p:blipFill>
          <a:blip r:embed="rId6"/>
          <a:stretch>
            <a:fillRect/>
          </a:stretch>
        </p:blipFill>
        <p:spPr>
          <a:xfrm>
            <a:off x="2167192" y="2916211"/>
            <a:ext cx="1170009" cy="1421807"/>
          </a:xfrm>
          <a:prstGeom prst="rect">
            <a:avLst/>
          </a:prstGeom>
        </p:spPr>
      </p:pic>
      <p:sp>
        <p:nvSpPr>
          <p:cNvPr id="7" name="TextBox 6">
            <a:extLst>
              <a:ext uri="{FF2B5EF4-FFF2-40B4-BE49-F238E27FC236}">
                <a16:creationId xmlns:a16="http://schemas.microsoft.com/office/drawing/2014/main" id="{F0DC45C7-C67A-8B47-9967-C3160478BFB7}"/>
              </a:ext>
            </a:extLst>
          </p:cNvPr>
          <p:cNvSpPr txBox="1"/>
          <p:nvPr/>
        </p:nvSpPr>
        <p:spPr>
          <a:xfrm>
            <a:off x="3124200" y="5105400"/>
            <a:ext cx="3429000" cy="738664"/>
          </a:xfrm>
          <a:prstGeom prst="rect">
            <a:avLst/>
          </a:prstGeom>
          <a:noFill/>
        </p:spPr>
        <p:txBody>
          <a:bodyPr wrap="square" rtlCol="0">
            <a:spAutoFit/>
          </a:bodyPr>
          <a:lstStyle/>
          <a:p>
            <a:r>
              <a:rPr lang="en-GB" dirty="0"/>
              <a:t>Slides can be found on our </a:t>
            </a:r>
            <a:r>
              <a:rPr lang="en-GB" dirty="0" err="1"/>
              <a:t>Github</a:t>
            </a:r>
            <a:r>
              <a:rPr lang="en-GB" dirty="0"/>
              <a:t>:</a:t>
            </a:r>
          </a:p>
          <a:p>
            <a:endParaRPr lang="en-GB" dirty="0"/>
          </a:p>
          <a:p>
            <a:r>
              <a:rPr lang="en-GB" dirty="0">
                <a:hlinkClick r:id="rId7"/>
              </a:rPr>
              <a:t>https://github.com/OHDSI/Tutorial-PLP</a:t>
            </a:r>
            <a:r>
              <a:rPr lang="en-GB" dirty="0"/>
              <a:t> </a:t>
            </a:r>
          </a:p>
        </p:txBody>
      </p:sp>
    </p:spTree>
    <p:extLst>
      <p:ext uri="{BB962C8B-B14F-4D97-AF65-F5344CB8AC3E}">
        <p14:creationId xmlns:p14="http://schemas.microsoft.com/office/powerpoint/2010/main" val="1920595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explanatory models and prediction models</a:t>
            </a:r>
          </a:p>
        </p:txBody>
      </p:sp>
      <p:sp>
        <p:nvSpPr>
          <p:cNvPr id="3" name="Text Placeholder 2"/>
          <p:cNvSpPr>
            <a:spLocks noGrp="1"/>
          </p:cNvSpPr>
          <p:nvPr>
            <p:ph type="body" idx="1"/>
          </p:nvPr>
        </p:nvSpPr>
        <p:spPr>
          <a:xfrm>
            <a:off x="440267" y="1371600"/>
            <a:ext cx="8229600" cy="3657600"/>
          </a:xfrm>
        </p:spPr>
        <p:txBody>
          <a:bodyPr/>
          <a:lstStyle/>
          <a:p>
            <a:pPr marL="0" indent="0" algn="ctr">
              <a:spcBef>
                <a:spcPts val="0"/>
              </a:spcBef>
              <a:buClrTx/>
              <a:buSzTx/>
              <a:buNone/>
            </a:pPr>
            <a:endParaRPr lang="en-US" sz="2400" dirty="0"/>
          </a:p>
          <a:p>
            <a:pPr marL="0" indent="0" algn="ctr">
              <a:spcBef>
                <a:spcPts val="0"/>
              </a:spcBef>
              <a:buClrTx/>
              <a:buSzTx/>
              <a:buNone/>
            </a:pPr>
            <a:r>
              <a:rPr lang="en-US" sz="2400" dirty="0"/>
              <a:t>People build a prediction model and make causal claims. This is not correct!</a:t>
            </a:r>
          </a:p>
          <a:p>
            <a:pPr marL="0" indent="0" algn="ctr">
              <a:spcBef>
                <a:spcPts val="0"/>
              </a:spcBef>
              <a:buClrTx/>
              <a:buSzTx/>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50" y="3429000"/>
            <a:ext cx="2171700" cy="2895600"/>
          </a:xfrm>
          <a:prstGeom prst="rect">
            <a:avLst/>
          </a:prstGeom>
        </p:spPr>
      </p:pic>
      <p:sp>
        <p:nvSpPr>
          <p:cNvPr id="7" name="TextBox 6"/>
          <p:cNvSpPr txBox="1"/>
          <p:nvPr/>
        </p:nvSpPr>
        <p:spPr>
          <a:xfrm>
            <a:off x="2514600" y="4259759"/>
            <a:ext cx="1600201" cy="769441"/>
          </a:xfrm>
          <a:prstGeom prst="rect">
            <a:avLst/>
          </a:prstGeom>
          <a:noFill/>
        </p:spPr>
        <p:txBody>
          <a:bodyPr wrap="square" rtlCol="0">
            <a:spAutoFit/>
          </a:bodyPr>
          <a:lstStyle/>
          <a:p>
            <a:r>
              <a:rPr lang="en-US" sz="4400" dirty="0"/>
              <a:t>Why</a:t>
            </a:r>
          </a:p>
        </p:txBody>
      </p:sp>
    </p:spTree>
    <p:extLst>
      <p:ext uri="{BB962C8B-B14F-4D97-AF65-F5344CB8AC3E}">
        <p14:creationId xmlns:p14="http://schemas.microsoft.com/office/powerpoint/2010/main" val="1196633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interpretations of ”Model”</a:t>
            </a:r>
          </a:p>
        </p:txBody>
      </p:sp>
      <p:sp>
        <p:nvSpPr>
          <p:cNvPr id="3" name="Text Placeholder 2"/>
          <p:cNvSpPr>
            <a:spLocks noGrp="1"/>
          </p:cNvSpPr>
          <p:nvPr>
            <p:ph type="body" idx="1"/>
          </p:nvPr>
        </p:nvSpPr>
        <p:spPr/>
        <p:txBody>
          <a:bodyPr/>
          <a:lstStyle/>
          <a:p>
            <a:pPr marL="0" lvl="0" indent="0">
              <a:spcBef>
                <a:spcPts val="0"/>
              </a:spcBef>
              <a:buClrTx/>
              <a:buSzTx/>
              <a:buNone/>
              <a:defRPr/>
            </a:pPr>
            <a:r>
              <a:rPr lang="en-US" sz="1800" b="1" dirty="0"/>
              <a:t>”Model” </a:t>
            </a:r>
            <a:r>
              <a:rPr lang="en-US" sz="1800" dirty="0"/>
              <a:t>is being interpreted differently in Statistics, Epidemiology, and Data Science</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indent="-342900">
              <a:spcBef>
                <a:spcPts val="0"/>
              </a:spcBef>
              <a:buClrTx/>
              <a:buSzTx/>
            </a:pPr>
            <a:r>
              <a:rPr lang="en-US" sz="1800" dirty="0"/>
              <a:t>Statistics: models are used to describe data, it is more about data characterization</a:t>
            </a:r>
          </a:p>
          <a:p>
            <a:pPr indent="-342900">
              <a:spcBef>
                <a:spcPts val="0"/>
              </a:spcBef>
              <a:buClrTx/>
              <a:buSzTx/>
            </a:pPr>
            <a:endParaRPr lang="en-US" sz="1800" dirty="0"/>
          </a:p>
          <a:p>
            <a:pPr indent="-342900">
              <a:spcBef>
                <a:spcPts val="0"/>
              </a:spcBef>
              <a:buClrTx/>
              <a:buSzTx/>
            </a:pPr>
            <a:r>
              <a:rPr lang="en-US" sz="1800" dirty="0"/>
              <a:t>Epidemiologist are trained to think about models as tests of hypotheses to perform causal inference</a:t>
            </a:r>
          </a:p>
          <a:p>
            <a:pPr indent="-342900">
              <a:spcBef>
                <a:spcPts val="0"/>
              </a:spcBef>
              <a:buClrTx/>
              <a:buSzTx/>
            </a:pPr>
            <a:endParaRPr lang="en-US" sz="1800" dirty="0"/>
          </a:p>
          <a:p>
            <a:pPr indent="-342900">
              <a:spcBef>
                <a:spcPts val="0"/>
              </a:spcBef>
              <a:buClrTx/>
              <a:buSzTx/>
            </a:pPr>
            <a:r>
              <a:rPr lang="en-US" sz="1800" dirty="0"/>
              <a:t>Data Scientists interpret the word “model” in the context of predicting future events using the available data</a:t>
            </a:r>
          </a:p>
          <a:p>
            <a:pPr indent="-342900">
              <a:spcBef>
                <a:spcPts val="0"/>
              </a:spcBef>
              <a:buClrTx/>
              <a:buSzTx/>
            </a:pPr>
            <a:endParaRPr lang="en-US" sz="1800" dirty="0"/>
          </a:p>
          <a:p>
            <a:pPr marL="0" indent="0" algn="ctr">
              <a:spcBef>
                <a:spcPts val="0"/>
              </a:spcBef>
              <a:buClrTx/>
              <a:buSzTx/>
              <a:buNone/>
            </a:pPr>
            <a:r>
              <a:rPr lang="en-US" sz="1800" dirty="0"/>
              <a:t>It is important we understand what the difference is between explanatory modelling and predictive modelling!</a:t>
            </a:r>
          </a:p>
        </p:txBody>
      </p:sp>
      <p:sp>
        <p:nvSpPr>
          <p:cNvPr id="5" name="TextBox 4"/>
          <p:cNvSpPr txBox="1"/>
          <p:nvPr/>
        </p:nvSpPr>
        <p:spPr>
          <a:xfrm>
            <a:off x="457200" y="5063023"/>
            <a:ext cx="8610599" cy="830997"/>
          </a:xfrm>
          <a:prstGeom prst="rect">
            <a:avLst/>
          </a:prstGeom>
          <a:noFill/>
        </p:spPr>
        <p:txBody>
          <a:bodyPr wrap="square" rtlCol="0">
            <a:spAutoFit/>
          </a:bodyPr>
          <a:lstStyle/>
          <a:p>
            <a:r>
              <a:rPr lang="en-US" sz="1200" dirty="0" err="1"/>
              <a:t>Shmueli</a:t>
            </a:r>
            <a:r>
              <a:rPr lang="en-US" sz="1200" dirty="0"/>
              <a:t>, G. 2011. Predictive Analytics in Information Systems Research. MIS Quarterly (35:3), pp. 553-57</a:t>
            </a:r>
          </a:p>
          <a:p>
            <a:endParaRPr lang="en-US" sz="1200" dirty="0"/>
          </a:p>
          <a:p>
            <a:r>
              <a:rPr lang="en-US" sz="1200" dirty="0" err="1"/>
              <a:t>Shmueli</a:t>
            </a:r>
            <a:r>
              <a:rPr lang="en-US" sz="1200" dirty="0"/>
              <a:t>, G. 2010. To Explain or to Predict?, Statistical Science (25:3), pp. 289-310</a:t>
            </a:r>
          </a:p>
          <a:p>
            <a:endParaRPr lang="en-US" sz="1200" dirty="0"/>
          </a:p>
        </p:txBody>
      </p:sp>
    </p:spTree>
    <p:extLst>
      <p:ext uri="{BB962C8B-B14F-4D97-AF65-F5344CB8AC3E}">
        <p14:creationId xmlns:p14="http://schemas.microsoft.com/office/powerpoint/2010/main" val="188558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definitions</a:t>
            </a:r>
          </a:p>
        </p:txBody>
      </p:sp>
      <p:sp>
        <p:nvSpPr>
          <p:cNvPr id="3" name="Text Placeholder 2"/>
          <p:cNvSpPr>
            <a:spLocks noGrp="1"/>
          </p:cNvSpPr>
          <p:nvPr>
            <p:ph type="body" idx="1"/>
          </p:nvPr>
        </p:nvSpPr>
        <p:spPr>
          <a:xfrm>
            <a:off x="457200" y="1219200"/>
            <a:ext cx="8458200" cy="49069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Explanatory Model: 	Theory-based statistical model for testing causal 			 		hypotheses</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Explanatory Power: 	Strength of the relationship in statistical model</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r>
              <a:rPr lang="en-US" sz="1800" dirty="0"/>
              <a:t>Predictive Model: 		Empirical model/algorithm for predicting new 		                            			observations</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Predictive Power: 		Ability to accurately predict new observations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You can empirically evaluate the predictive power of explanatory model but you cannot empirically evaluate the explanatory power of a predictive model.</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The best explanatory model is not necessary the best predictive model!</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You do not have to understand the underlying causes in order to predict well!</a:t>
            </a:r>
          </a:p>
        </p:txBody>
      </p:sp>
    </p:spTree>
    <p:extLst>
      <p:ext uri="{BB962C8B-B14F-4D97-AF65-F5344CB8AC3E}">
        <p14:creationId xmlns:p14="http://schemas.microsoft.com/office/powerpoint/2010/main" val="1832903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97644"/>
            <a:ext cx="7543800" cy="838199"/>
          </a:xfrm>
        </p:spPr>
        <p:txBody>
          <a:bodyPr/>
          <a:lstStyle/>
          <a:p>
            <a:r>
              <a:rPr lang="en-US" dirty="0"/>
              <a:t>Explanatory modelling versus Predictive analytics</a:t>
            </a:r>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94" y="2630290"/>
            <a:ext cx="8659950" cy="3862585"/>
          </a:xfrm>
          <a:prstGeom prst="rect">
            <a:avLst/>
          </a:prstGeom>
        </p:spPr>
      </p:pic>
      <p:sp>
        <p:nvSpPr>
          <p:cNvPr id="3" name="TextBox 2"/>
          <p:cNvSpPr txBox="1"/>
          <p:nvPr/>
        </p:nvSpPr>
        <p:spPr>
          <a:xfrm>
            <a:off x="379389" y="6492875"/>
            <a:ext cx="8749576" cy="523220"/>
          </a:xfrm>
          <a:prstGeom prst="rect">
            <a:avLst/>
          </a:prstGeom>
          <a:noFill/>
        </p:spPr>
        <p:txBody>
          <a:bodyPr wrap="square" rtlCol="0">
            <a:spAutoFit/>
          </a:bodyPr>
          <a:lstStyle/>
          <a:p>
            <a:r>
              <a:rPr lang="en-US" dirty="0" err="1"/>
              <a:t>Shmueli</a:t>
            </a:r>
            <a:r>
              <a:rPr lang="en-US" dirty="0"/>
              <a:t>, G. 2011. Predictive Analytics in Information Systems Research. MIS Quarterly (35:3), pp. 553-57</a:t>
            </a:r>
          </a:p>
          <a:p>
            <a:endParaRPr lang="en-US" dirty="0"/>
          </a:p>
        </p:txBody>
      </p:sp>
      <p:pic>
        <p:nvPicPr>
          <p:cNvPr id="7" name="Picture 6"/>
          <p:cNvPicPr>
            <a:picLocks noChangeAspect="1"/>
          </p:cNvPicPr>
          <p:nvPr/>
        </p:nvPicPr>
        <p:blipFill>
          <a:blip r:embed="rId4"/>
          <a:stretch>
            <a:fillRect/>
          </a:stretch>
        </p:blipFill>
        <p:spPr>
          <a:xfrm>
            <a:off x="2895599" y="1219201"/>
            <a:ext cx="1035995" cy="1422438"/>
          </a:xfrm>
          <a:prstGeom prst="rect">
            <a:avLst/>
          </a:prstGeom>
        </p:spPr>
      </p:pic>
      <p:pic>
        <p:nvPicPr>
          <p:cNvPr id="8" name="Picture 7"/>
          <p:cNvPicPr>
            <a:picLocks noChangeAspect="1"/>
          </p:cNvPicPr>
          <p:nvPr/>
        </p:nvPicPr>
        <p:blipFill>
          <a:blip r:embed="rId5"/>
          <a:stretch>
            <a:fillRect/>
          </a:stretch>
        </p:blipFill>
        <p:spPr>
          <a:xfrm>
            <a:off x="6019800" y="1207853"/>
            <a:ext cx="1522389" cy="1433785"/>
          </a:xfrm>
          <a:prstGeom prst="rect">
            <a:avLst/>
          </a:prstGeom>
        </p:spPr>
      </p:pic>
    </p:spTree>
    <p:extLst>
      <p:ext uri="{BB962C8B-B14F-4D97-AF65-F5344CB8AC3E}">
        <p14:creationId xmlns:p14="http://schemas.microsoft.com/office/powerpoint/2010/main" val="145650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we avoid the term “Risk Factor”</a:t>
            </a:r>
          </a:p>
        </p:txBody>
      </p:sp>
      <p:sp>
        <p:nvSpPr>
          <p:cNvPr id="3" name="Text Placeholder 2"/>
          <p:cNvSpPr>
            <a:spLocks noGrp="1"/>
          </p:cNvSpPr>
          <p:nvPr>
            <p:ph type="body" idx="1"/>
          </p:nvPr>
        </p:nvSpPr>
        <p:spPr>
          <a:xfrm>
            <a:off x="533400" y="1219200"/>
            <a:ext cx="8305800" cy="4906962"/>
          </a:xfrm>
        </p:spPr>
        <p:txBody>
          <a:bodyPr/>
          <a:lstStyle/>
          <a:p>
            <a:pPr marL="0" indent="0">
              <a:spcBef>
                <a:spcPts val="0"/>
              </a:spcBef>
              <a:buClrTx/>
              <a:buSzTx/>
              <a:buNone/>
              <a:defRPr/>
            </a:pPr>
            <a:r>
              <a:rPr lang="en-US" sz="2000" dirty="0"/>
              <a:t>“Risk Factor” is an ambiguous term. </a:t>
            </a:r>
          </a:p>
          <a:p>
            <a:pPr marL="0" indent="0">
              <a:spcBef>
                <a:spcPts val="0"/>
              </a:spcBef>
              <a:buClrTx/>
              <a:buSzTx/>
              <a:buNone/>
              <a:defRPr/>
            </a:pPr>
            <a:endParaRPr lang="en-US" sz="2000" dirty="0"/>
          </a:p>
          <a:p>
            <a:pPr marL="0" indent="0">
              <a:spcBef>
                <a:spcPts val="0"/>
              </a:spcBef>
              <a:buClrTx/>
              <a:buSzTx/>
              <a:buNone/>
              <a:defRPr/>
            </a:pPr>
            <a:r>
              <a:rPr lang="en-US" sz="2000" dirty="0"/>
              <a:t>A predictive model is not selecting parameters based on their explanatory power but it is </a:t>
            </a:r>
            <a:r>
              <a:rPr lang="en-US" sz="2000" b="1" u="sng" dirty="0"/>
              <a:t>using</a:t>
            </a:r>
            <a:r>
              <a:rPr lang="en-US" sz="2000" dirty="0"/>
              <a:t> association to improve predictive accuracy  -&gt; </a:t>
            </a:r>
            <a:r>
              <a:rPr lang="en-US" sz="2000" b="1" u="sng" dirty="0"/>
              <a:t>association does not equal causation</a:t>
            </a:r>
            <a:r>
              <a:rPr lang="en-US" sz="2000" dirty="0"/>
              <a:t>!</a:t>
            </a:r>
          </a:p>
          <a:p>
            <a:pPr marL="0" indent="0">
              <a:spcBef>
                <a:spcPts val="0"/>
              </a:spcBef>
              <a:buClrTx/>
              <a:buSzTx/>
              <a:buNone/>
              <a:defRPr/>
            </a:pPr>
            <a:endParaRPr lang="en-US" sz="2000" dirty="0"/>
          </a:p>
          <a:p>
            <a:pPr marL="0" indent="0">
              <a:spcBef>
                <a:spcPts val="0"/>
              </a:spcBef>
              <a:buClrTx/>
              <a:buSzTx/>
              <a:buNone/>
              <a:defRPr/>
            </a:pPr>
            <a:r>
              <a:rPr lang="en-US" sz="2000" dirty="0"/>
              <a:t>If your goal is to search for causal factors you should use population-level effect estimation.</a:t>
            </a:r>
          </a:p>
          <a:p>
            <a:pPr marL="0" indent="0">
              <a:spcBef>
                <a:spcPts val="0"/>
              </a:spcBef>
              <a:buClrTx/>
              <a:buSzTx/>
              <a:buNone/>
              <a:defRPr/>
            </a:pPr>
            <a:endParaRPr lang="en-US" sz="2000" dirty="0"/>
          </a:p>
          <a:p>
            <a:pPr marL="0" indent="0">
              <a:spcBef>
                <a:spcPts val="0"/>
              </a:spcBef>
              <a:buClrTx/>
              <a:buSzTx/>
              <a:buNone/>
              <a:defRPr/>
            </a:pPr>
            <a:r>
              <a:rPr lang="en-US" sz="2000" dirty="0"/>
              <a:t>If your goal is to search for association of individual parameters you should use clinical characterization.</a:t>
            </a:r>
          </a:p>
          <a:p>
            <a:pPr marL="0" indent="0">
              <a:spcBef>
                <a:spcPts val="0"/>
              </a:spcBef>
              <a:buClrTx/>
              <a:buSzTx/>
              <a:buNone/>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We should avoid using the term “risk factors” and use the term predictors to make explicit that we are assessing predictive value.</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p:txBody>
      </p:sp>
    </p:spTree>
    <p:extLst>
      <p:ext uri="{BB962C8B-B14F-4D97-AF65-F5344CB8AC3E}">
        <p14:creationId xmlns:p14="http://schemas.microsoft.com/office/powerpoint/2010/main" val="910050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interpret beta values in a logistic regression prediction model?</a:t>
            </a:r>
          </a:p>
        </p:txBody>
      </p:sp>
      <p:graphicFrame>
        <p:nvGraphicFramePr>
          <p:cNvPr id="5" name="Table 4"/>
          <p:cNvGraphicFramePr>
            <a:graphicFrameLocks noGrp="1"/>
          </p:cNvGraphicFramePr>
          <p:nvPr>
            <p:extLst>
              <p:ext uri="{D42A27DB-BD31-4B8C-83A1-F6EECF244321}">
                <p14:modId xmlns:p14="http://schemas.microsoft.com/office/powerpoint/2010/main" val="724754590"/>
              </p:ext>
            </p:extLst>
          </p:nvPr>
        </p:nvGraphicFramePr>
        <p:xfrm>
          <a:off x="1016106" y="2519949"/>
          <a:ext cx="7162800" cy="3759200"/>
        </p:xfrm>
        <a:graphic>
          <a:graphicData uri="http://schemas.openxmlformats.org/drawingml/2006/table">
            <a:tbl>
              <a:tblPr firstRow="1" bandRow="1">
                <a:tableStyleId>{69012ECD-51FC-41F1-AA8D-1B2483CD663E}</a:tableStyleId>
              </a:tblPr>
              <a:tblGrid>
                <a:gridCol w="1578429">
                  <a:extLst>
                    <a:ext uri="{9D8B030D-6E8A-4147-A177-3AD203B41FA5}">
                      <a16:colId xmlns:a16="http://schemas.microsoft.com/office/drawing/2014/main" val="20000"/>
                    </a:ext>
                  </a:extLst>
                </a:gridCol>
                <a:gridCol w="3196771">
                  <a:extLst>
                    <a:ext uri="{9D8B030D-6E8A-4147-A177-3AD203B41FA5}">
                      <a16:colId xmlns:a16="http://schemas.microsoft.com/office/drawing/2014/main" val="20001"/>
                    </a:ext>
                  </a:extLst>
                </a:gridCol>
                <a:gridCol w="2387600">
                  <a:extLst>
                    <a:ext uri="{9D8B030D-6E8A-4147-A177-3AD203B41FA5}">
                      <a16:colId xmlns:a16="http://schemas.microsoft.com/office/drawing/2014/main" val="20002"/>
                    </a:ext>
                  </a:extLst>
                </a:gridCol>
              </a:tblGrid>
              <a:tr h="370840">
                <a:tc>
                  <a:txBody>
                    <a:bodyPr/>
                    <a:lstStyle/>
                    <a:p>
                      <a:r>
                        <a:rPr lang="en-US" sz="1200" dirty="0"/>
                        <a:t>Value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Association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Causation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 = 0</a:t>
                      </a:r>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sz="1200" dirty="0"/>
                        <a:t>b</a:t>
                      </a:r>
                      <a:r>
                        <a:rPr lang="en-US" sz="1200" baseline="0" dirty="0"/>
                        <a:t> &lt;&gt; 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200" dirty="0"/>
                        <a:t>b &gt;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Positively associated </a:t>
                      </a:r>
                      <a:r>
                        <a:rPr lang="en-US" sz="1200" u="none" dirty="0"/>
                        <a:t>under</a:t>
                      </a:r>
                      <a:r>
                        <a:rPr lang="en-US" sz="1200" u="none" baseline="0" dirty="0"/>
                        <a:t> the assumption that all other beta values are fixed.</a:t>
                      </a:r>
                    </a:p>
                    <a:p>
                      <a:endParaRPr lang="en-US" sz="1200" u="none" baseline="0" dirty="0"/>
                    </a:p>
                    <a:p>
                      <a:r>
                        <a:rPr lang="en-US" sz="1200" u="none" baseline="0" dirty="0"/>
                        <a:t>If the variable is correlated to any other variable the direction of the  association is unknown</a:t>
                      </a:r>
                      <a:endParaRPr lang="en-US" sz="1200"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1200" dirty="0"/>
                        <a:t>b &lt;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Negatively associated under</a:t>
                      </a:r>
                      <a:r>
                        <a:rPr lang="en-US" sz="1200" baseline="0" dirty="0"/>
                        <a:t> the assumption that all other beta values are fixed.</a:t>
                      </a:r>
                    </a:p>
                    <a:p>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baseline="0" dirty="0"/>
                        <a:t>If the variable is correlated to any other variable the direction of the  association is unknown</a:t>
                      </a:r>
                      <a:endParaRPr lang="en-US" sz="1200" u="none"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11" name="TextBox 10"/>
          <p:cNvSpPr txBox="1"/>
          <p:nvPr/>
        </p:nvSpPr>
        <p:spPr>
          <a:xfrm>
            <a:off x="954522" y="1464140"/>
            <a:ext cx="7285969" cy="954107"/>
          </a:xfrm>
          <a:prstGeom prst="rect">
            <a:avLst/>
          </a:prstGeom>
          <a:noFill/>
        </p:spPr>
        <p:txBody>
          <a:bodyPr wrap="none" rtlCol="0">
            <a:spAutoFit/>
          </a:bodyPr>
          <a:lstStyle/>
          <a:p>
            <a:pPr algn="ctr"/>
            <a:r>
              <a:rPr lang="en-US" dirty="0"/>
              <a:t>Each beta coefficient represents the additional effect of adding that variable to the model, </a:t>
            </a:r>
          </a:p>
          <a:p>
            <a:pPr algn="ctr"/>
            <a:r>
              <a:rPr lang="en-US" dirty="0"/>
              <a:t>if the effects of all other variables in the model are already accounted for. </a:t>
            </a:r>
          </a:p>
          <a:p>
            <a:pPr algn="ctr"/>
            <a:endParaRPr lang="en-US" dirty="0"/>
          </a:p>
          <a:p>
            <a:pPr algn="ctr"/>
            <a:r>
              <a:rPr lang="en-US" dirty="0"/>
              <a:t> any change of the model can result in a change of all the beta coefficients</a:t>
            </a:r>
          </a:p>
        </p:txBody>
      </p:sp>
      <p:sp>
        <p:nvSpPr>
          <p:cNvPr id="12" name="Right Arrow 11"/>
          <p:cNvSpPr/>
          <p:nvPr/>
        </p:nvSpPr>
        <p:spPr>
          <a:xfrm>
            <a:off x="1143000" y="2189647"/>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114233"/>
            <a:ext cx="2082800" cy="368300"/>
          </a:xfrm>
          <a:prstGeom prst="rect">
            <a:avLst/>
          </a:prstGeom>
        </p:spPr>
      </p:pic>
    </p:spTree>
    <p:extLst>
      <p:ext uri="{BB962C8B-B14F-4D97-AF65-F5344CB8AC3E}">
        <p14:creationId xmlns:p14="http://schemas.microsoft.com/office/powerpoint/2010/main" val="926648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predictive modelling still valuable?</a:t>
            </a:r>
          </a:p>
        </p:txBody>
      </p:sp>
      <p:sp>
        <p:nvSpPr>
          <p:cNvPr id="3" name="Text Placeholder 2"/>
          <p:cNvSpPr>
            <a:spLocks noGrp="1"/>
          </p:cNvSpPr>
          <p:nvPr>
            <p:ph type="body" idx="1"/>
          </p:nvPr>
        </p:nvSpPr>
        <p:spPr>
          <a:xfrm>
            <a:off x="609600" y="1542369"/>
            <a:ext cx="8229600" cy="4906962"/>
          </a:xfrm>
        </p:spPr>
        <p:txBody>
          <a:bodyPr/>
          <a:lstStyle/>
          <a:p>
            <a:pPr marL="514350" lvl="0" indent="-514350">
              <a:spcBef>
                <a:spcPts val="0"/>
              </a:spcBef>
              <a:buClrTx/>
              <a:buSzTx/>
              <a:buFont typeface="+mj-lt"/>
              <a:buAutoNum type="arabicPeriod"/>
              <a:defRPr/>
            </a:pPr>
            <a:r>
              <a:rPr lang="en-US" dirty="0"/>
              <a:t>In healthcare the question “What is going to happen to me?” is often more relevant than “Why?”</a:t>
            </a:r>
          </a:p>
          <a:p>
            <a:pPr marL="514350" lvl="0" indent="-514350">
              <a:spcBef>
                <a:spcPts val="0"/>
              </a:spcBef>
              <a:buClrTx/>
              <a:buSzTx/>
              <a:buFont typeface="+mj-lt"/>
              <a:buAutoNum type="arabicPeriod"/>
              <a:defRPr/>
            </a:pPr>
            <a:endParaRPr lang="en-US" dirty="0"/>
          </a:p>
          <a:p>
            <a:pPr marL="514350" indent="-514350">
              <a:spcBef>
                <a:spcPts val="0"/>
              </a:spcBef>
              <a:buClrTx/>
              <a:buSzTx/>
              <a:buFont typeface="+mj-lt"/>
              <a:buAutoNum type="arabicPeriod"/>
              <a:defRPr/>
            </a:pPr>
            <a:r>
              <a:rPr lang="en-US" dirty="0"/>
              <a:t>Knowing if something is predictable or not based on the available data is valuable on its own.</a:t>
            </a:r>
          </a:p>
          <a:p>
            <a:pPr marL="514350" lvl="0" indent="-514350">
              <a:spcBef>
                <a:spcPts val="0"/>
              </a:spcBef>
              <a:buClrTx/>
              <a:buSzTx/>
              <a:buFont typeface="+mj-lt"/>
              <a:buAutoNum type="arabicPeriod"/>
              <a:defRPr/>
            </a:pPr>
            <a:endParaRPr lang="en-US" dirty="0"/>
          </a:p>
          <a:p>
            <a:endParaRPr lang="en-US" dirty="0"/>
          </a:p>
        </p:txBody>
      </p:sp>
    </p:spTree>
    <p:extLst>
      <p:ext uri="{BB962C8B-B14F-4D97-AF65-F5344CB8AC3E}">
        <p14:creationId xmlns:p14="http://schemas.microsoft.com/office/powerpoint/2010/main" val="77560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6008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82110"/>
            <a:ext cx="2929224" cy="510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220" y="1079427"/>
            <a:ext cx="3047052" cy="5310765"/>
          </a:xfrm>
          <a:prstGeom prst="rect">
            <a:avLst/>
          </a:prstGeom>
        </p:spPr>
      </p:pic>
    </p:spTree>
    <p:extLst>
      <p:ext uri="{BB962C8B-B14F-4D97-AF65-F5344CB8AC3E}">
        <p14:creationId xmlns:p14="http://schemas.microsoft.com/office/powerpoint/2010/main" val="1930283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Growing interest in prediction modelling</a:t>
            </a:r>
          </a:p>
        </p:txBody>
      </p:sp>
      <p:pic>
        <p:nvPicPr>
          <p:cNvPr id="8" name="Picture 2" descr="C98316BA-CB4D-479E-884C-B2FA83CF5F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47800"/>
            <a:ext cx="4724400" cy="463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466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Welcome to the Patient-Level Prediction Tutorial</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lstStyle/>
          <a:p>
            <a:r>
              <a:rPr lang="en-US" dirty="0"/>
              <a:t>Peter Rijnbeek</a:t>
            </a:r>
            <a:endParaRPr lang="en-US" dirty="0">
              <a:solidFill>
                <a:schemeClr val="tx1"/>
              </a:solidFill>
              <a:latin typeface="Calibri" panose="020F0502020204030204" pitchFamily="34" charset="0"/>
              <a:cs typeface="Calibri" panose="020F0502020204030204" pitchFamily="34" charset="0"/>
              <a:sym typeface="Arial"/>
            </a:endParaRPr>
          </a:p>
          <a:p>
            <a:r>
              <a:rPr lang="en-US" dirty="0"/>
              <a:t> </a:t>
            </a:r>
          </a:p>
        </p:txBody>
      </p:sp>
    </p:spTree>
    <p:extLst>
      <p:ext uri="{BB962C8B-B14F-4D97-AF65-F5344CB8AC3E}">
        <p14:creationId xmlns:p14="http://schemas.microsoft.com/office/powerpoint/2010/main" val="3119935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40" y="281940"/>
            <a:ext cx="7833360" cy="838200"/>
          </a:xfrm>
        </p:spPr>
        <p:txBody>
          <a:bodyPr>
            <a:noAutofit/>
          </a:bodyPr>
          <a:lstStyle/>
          <a:p>
            <a:r>
              <a:rPr lang="en-US" sz="3200" dirty="0"/>
              <a:t>Reviews of published prediction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40" y="1779300"/>
            <a:ext cx="8001000" cy="4502766"/>
          </a:xfrm>
          <a:prstGeom prst="rect">
            <a:avLst/>
          </a:prstGeom>
        </p:spPr>
      </p:pic>
      <p:sp>
        <p:nvSpPr>
          <p:cNvPr id="4" name="TextBox 3"/>
          <p:cNvSpPr txBox="1"/>
          <p:nvPr/>
        </p:nvSpPr>
        <p:spPr>
          <a:xfrm>
            <a:off x="6778675" y="6553292"/>
            <a:ext cx="1836892" cy="276999"/>
          </a:xfrm>
          <a:prstGeom prst="rect">
            <a:avLst/>
          </a:prstGeom>
          <a:noFill/>
        </p:spPr>
        <p:txBody>
          <a:bodyPr wrap="square" rtlCol="0">
            <a:spAutoFit/>
          </a:bodyPr>
          <a:lstStyle/>
          <a:p>
            <a:r>
              <a:rPr lang="en-US" sz="1200"/>
              <a:t>Courtesy of Gary </a:t>
            </a:r>
            <a:r>
              <a:rPr lang="en-US" sz="1200" dirty="0"/>
              <a:t>Collins</a:t>
            </a:r>
          </a:p>
        </p:txBody>
      </p:sp>
    </p:spTree>
    <p:extLst>
      <p:ext uri="{BB962C8B-B14F-4D97-AF65-F5344CB8AC3E}">
        <p14:creationId xmlns:p14="http://schemas.microsoft.com/office/powerpoint/2010/main" val="2110138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Stroke in patients with atrial fibrillation</a:t>
            </a:r>
          </a:p>
        </p:txBody>
      </p:sp>
      <p:graphicFrame>
        <p:nvGraphicFramePr>
          <p:cNvPr id="5" name="Group 144"/>
          <p:cNvGraphicFramePr>
            <a:graphicFrameLocks/>
          </p:cNvGraphicFramePr>
          <p:nvPr>
            <p:extLst>
              <p:ext uri="{D42A27DB-BD31-4B8C-83A1-F6EECF244321}">
                <p14:modId xmlns:p14="http://schemas.microsoft.com/office/powerpoint/2010/main" val="160158816"/>
              </p:ext>
            </p:extLst>
          </p:nvPr>
        </p:nvGraphicFramePr>
        <p:xfrm>
          <a:off x="2667000" y="4426986"/>
          <a:ext cx="3293368" cy="1767461"/>
        </p:xfrm>
        <a:graphic>
          <a:graphicData uri="http://schemas.openxmlformats.org/drawingml/2006/table">
            <a:tbl>
              <a:tblPr/>
              <a:tblGrid>
                <a:gridCol w="1905000">
                  <a:extLst>
                    <a:ext uri="{9D8B030D-6E8A-4147-A177-3AD203B41FA5}">
                      <a16:colId xmlns:a16="http://schemas.microsoft.com/office/drawing/2014/main" val="20000"/>
                    </a:ext>
                  </a:extLst>
                </a:gridCol>
                <a:gridCol w="1388368">
                  <a:extLst>
                    <a:ext uri="{9D8B030D-6E8A-4147-A177-3AD203B41FA5}">
                      <a16:colId xmlns:a16="http://schemas.microsoft.com/office/drawing/2014/main" val="20001"/>
                    </a:ext>
                  </a:extLst>
                </a:gridCol>
              </a:tblGrid>
              <a:tr h="2626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CHADS2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Score</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56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Congestive Heart Failure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32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Hypertension</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32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Age </a:t>
                      </a:r>
                      <a:r>
                        <a:rPr kumimoji="0" lang="en-US" sz="1200" b="0" i="0" u="sng" strike="noStrike" cap="none" normalizeH="0" baseline="0" dirty="0">
                          <a:ln>
                            <a:noFill/>
                          </a:ln>
                          <a:solidFill>
                            <a:schemeClr val="tx1"/>
                          </a:solidFill>
                          <a:effectLst/>
                          <a:latin typeface="Arial" charset="0"/>
                        </a:rPr>
                        <a:t>&gt;</a:t>
                      </a:r>
                      <a:r>
                        <a:rPr kumimoji="0" lang="en-US" sz="1200" b="0" i="0" u="none" strike="noStrike" cap="none" normalizeH="0" baseline="0" dirty="0">
                          <a:ln>
                            <a:noFill/>
                          </a:ln>
                          <a:solidFill>
                            <a:schemeClr val="tx1"/>
                          </a:solidFill>
                          <a:effectLst/>
                          <a:latin typeface="Arial" charset="0"/>
                        </a:rPr>
                        <a:t> 75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32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Diabetes</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45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Stroke / TIA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295400"/>
            <a:ext cx="5987665" cy="2991103"/>
          </a:xfrm>
          <a:prstGeom prst="rect">
            <a:avLst/>
          </a:prstGeom>
        </p:spPr>
      </p:pic>
    </p:spTree>
    <p:extLst>
      <p:ext uri="{BB962C8B-B14F-4D97-AF65-F5344CB8AC3E}">
        <p14:creationId xmlns:p14="http://schemas.microsoft.com/office/powerpoint/2010/main" val="1546824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64109"/>
            <a:ext cx="7543800" cy="1110688"/>
          </a:xfrm>
          <a:prstGeom prst="rect">
            <a:avLst/>
          </a:prstGeom>
        </p:spPr>
        <p:txBody>
          <a:bodyPr vert="horz" wrap="square" lIns="0" tIns="124586" rIns="0" bIns="0" rtlCol="0">
            <a:spAutoFit/>
          </a:bodyPr>
          <a:lstStyle/>
          <a:p>
            <a:pPr marL="9525" marR="5080" indent="-9525">
              <a:lnSpc>
                <a:spcPct val="100000"/>
              </a:lnSpc>
              <a:spcBef>
                <a:spcPts val="105"/>
              </a:spcBef>
            </a:pPr>
            <a:r>
              <a:rPr lang="en-US" sz="3200" spc="-85" dirty="0"/>
              <a:t>How to define the CHADS</a:t>
            </a:r>
            <a:r>
              <a:rPr lang="en-US" sz="3200" spc="-85" baseline="-25000" dirty="0"/>
              <a:t>2</a:t>
            </a:r>
            <a:r>
              <a:rPr lang="en-US" sz="3200" spc="-85" dirty="0"/>
              <a:t> patient-level prediction problem?</a:t>
            </a:r>
            <a:endParaRPr sz="3200" spc="-170" dirty="0"/>
          </a:p>
        </p:txBody>
      </p:sp>
      <p:graphicFrame>
        <p:nvGraphicFramePr>
          <p:cNvPr id="3" name="object 3"/>
          <p:cNvGraphicFramePr>
            <a:graphicFrameLocks noGrp="1"/>
          </p:cNvGraphicFramePr>
          <p:nvPr>
            <p:extLst>
              <p:ext uri="{D42A27DB-BD31-4B8C-83A1-F6EECF244321}">
                <p14:modId xmlns:p14="http://schemas.microsoft.com/office/powerpoint/2010/main" val="1137759490"/>
              </p:ext>
            </p:extLst>
          </p:nvPr>
        </p:nvGraphicFramePr>
        <p:xfrm>
          <a:off x="228600" y="1981200"/>
          <a:ext cx="8610599" cy="3296920"/>
        </p:xfrm>
        <a:graphic>
          <a:graphicData uri="http://schemas.openxmlformats.org/drawingml/2006/table">
            <a:tbl>
              <a:tblPr firstRow="1" bandRow="1">
                <a:tableStyleId>{2D5ABB26-0587-4C30-8999-92F81FD0307C}</a:tableStyleId>
              </a:tblPr>
              <a:tblGrid>
                <a:gridCol w="3268839">
                  <a:extLst>
                    <a:ext uri="{9D8B030D-6E8A-4147-A177-3AD203B41FA5}">
                      <a16:colId xmlns:a16="http://schemas.microsoft.com/office/drawing/2014/main" val="20000"/>
                    </a:ext>
                  </a:extLst>
                </a:gridCol>
                <a:gridCol w="5341760">
                  <a:extLst>
                    <a:ext uri="{9D8B030D-6E8A-4147-A177-3AD203B41FA5}">
                      <a16:colId xmlns:a16="http://schemas.microsoft.com/office/drawing/2014/main" val="20001"/>
                    </a:ext>
                  </a:extLst>
                </a:gridCol>
              </a:tblGrid>
              <a:tr h="647700">
                <a:tc>
                  <a:txBody>
                    <a:bodyPr/>
                    <a:lstStyle/>
                    <a:p>
                      <a:pPr marL="84455">
                        <a:lnSpc>
                          <a:spcPct val="100000"/>
                        </a:lnSpc>
                        <a:spcBef>
                          <a:spcPts val="155"/>
                        </a:spcBef>
                      </a:pPr>
                      <a:r>
                        <a:rPr sz="2400" b="0" spc="-110" dirty="0">
                          <a:solidFill>
                            <a:srgbClr val="FFFFFF"/>
                          </a:solidFill>
                          <a:latin typeface="Calibri" charset="0"/>
                          <a:ea typeface="Calibri" charset="0"/>
                          <a:cs typeface="Calibri" charset="0"/>
                        </a:rPr>
                        <a:t>Input</a:t>
                      </a:r>
                      <a:r>
                        <a:rPr sz="2400" b="0" spc="-175" dirty="0">
                          <a:solidFill>
                            <a:srgbClr val="FFFFFF"/>
                          </a:solidFill>
                          <a:latin typeface="Calibri" charset="0"/>
                          <a:ea typeface="Calibri" charset="0"/>
                          <a:cs typeface="Calibri" charset="0"/>
                        </a:rPr>
                        <a:t> </a:t>
                      </a:r>
                      <a:r>
                        <a:rPr sz="2400" b="0" spc="-130" dirty="0">
                          <a:solidFill>
                            <a:srgbClr val="FFFFFF"/>
                          </a:solidFill>
                          <a:latin typeface="Calibri" charset="0"/>
                          <a:ea typeface="Calibri" charset="0"/>
                          <a:cs typeface="Calibri" charset="0"/>
                        </a:rPr>
                        <a:t>parameter</a:t>
                      </a:r>
                      <a:endParaRPr sz="2400" b="0" dirty="0">
                        <a:latin typeface="Calibri" charset="0"/>
                        <a:ea typeface="Calibri" charset="0"/>
                        <a:cs typeface="Calibri" charset="0"/>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85090">
                        <a:lnSpc>
                          <a:spcPct val="100000"/>
                        </a:lnSpc>
                        <a:spcBef>
                          <a:spcPts val="155"/>
                        </a:spcBef>
                      </a:pPr>
                      <a:r>
                        <a:rPr sz="2400" b="0" spc="-220" dirty="0">
                          <a:solidFill>
                            <a:srgbClr val="FFFFFF"/>
                          </a:solidFill>
                          <a:latin typeface="Calibri" charset="0"/>
                          <a:ea typeface="Calibri" charset="0"/>
                          <a:cs typeface="Calibri" charset="0"/>
                        </a:rPr>
                        <a:t>Design</a:t>
                      </a:r>
                      <a:r>
                        <a:rPr sz="2400" b="0" spc="-200" dirty="0">
                          <a:solidFill>
                            <a:srgbClr val="FFFFFF"/>
                          </a:solidFill>
                          <a:latin typeface="Calibri" charset="0"/>
                          <a:ea typeface="Calibri" charset="0"/>
                          <a:cs typeface="Calibri" charset="0"/>
                        </a:rPr>
                        <a:t> </a:t>
                      </a:r>
                      <a:r>
                        <a:rPr sz="2400" b="0" spc="-210" dirty="0">
                          <a:solidFill>
                            <a:srgbClr val="FFFFFF"/>
                          </a:solidFill>
                          <a:latin typeface="Calibri" charset="0"/>
                          <a:ea typeface="Calibri" charset="0"/>
                          <a:cs typeface="Calibri" charset="0"/>
                        </a:rPr>
                        <a:t>choice</a:t>
                      </a:r>
                      <a:endParaRPr sz="2400" b="0" dirty="0">
                        <a:latin typeface="Calibri" charset="0"/>
                        <a:ea typeface="Calibri" charset="0"/>
                        <a:cs typeface="Calibri" charset="0"/>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647700">
                <a:tc>
                  <a:txBody>
                    <a:bodyPr/>
                    <a:lstStyle/>
                    <a:p>
                      <a:pPr marL="85090">
                        <a:lnSpc>
                          <a:spcPct val="100000"/>
                        </a:lnSpc>
                        <a:spcBef>
                          <a:spcPts val="50"/>
                        </a:spcBef>
                      </a:pPr>
                      <a:r>
                        <a:rPr sz="2400" spc="-155" dirty="0">
                          <a:latin typeface="Calibri" charset="0"/>
                          <a:ea typeface="Calibri" charset="0"/>
                          <a:cs typeface="Calibri" charset="0"/>
                        </a:rPr>
                        <a:t>Target </a:t>
                      </a:r>
                      <a:r>
                        <a:rPr sz="2400" spc="-45" dirty="0">
                          <a:latin typeface="Calibri" charset="0"/>
                          <a:ea typeface="Calibri" charset="0"/>
                          <a:cs typeface="Calibri" charset="0"/>
                        </a:rPr>
                        <a:t>cohort</a:t>
                      </a:r>
                      <a:r>
                        <a:rPr sz="2400" spc="-190" dirty="0">
                          <a:latin typeface="Calibri" charset="0"/>
                          <a:ea typeface="Calibri" charset="0"/>
                          <a:cs typeface="Calibri" charset="0"/>
                        </a:rPr>
                        <a:t> </a:t>
                      </a:r>
                      <a:r>
                        <a:rPr sz="2400" spc="-155" dirty="0">
                          <a:latin typeface="Calibri" charset="0"/>
                          <a:ea typeface="Calibri" charset="0"/>
                          <a:cs typeface="Calibri" charset="0"/>
                        </a:rPr>
                        <a:t>(T)</a:t>
                      </a:r>
                      <a:endParaRPr sz="2400">
                        <a:latin typeface="Calibri" charset="0"/>
                        <a:ea typeface="Calibri" charset="0"/>
                        <a:cs typeface="Calibri" charset="0"/>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 Patients newly diagnosed with AF</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609600">
                <a:tc>
                  <a:txBody>
                    <a:bodyPr/>
                    <a:lstStyle/>
                    <a:p>
                      <a:pPr marL="85090">
                        <a:lnSpc>
                          <a:spcPct val="100000"/>
                        </a:lnSpc>
                        <a:spcBef>
                          <a:spcPts val="150"/>
                        </a:spcBef>
                      </a:pPr>
                      <a:r>
                        <a:rPr sz="2400" spc="-110" dirty="0">
                          <a:latin typeface="Calibri" charset="0"/>
                          <a:ea typeface="Calibri" charset="0"/>
                          <a:cs typeface="Calibri" charset="0"/>
                        </a:rPr>
                        <a:t>Outcome </a:t>
                      </a:r>
                      <a:r>
                        <a:rPr sz="2400" spc="-45" dirty="0">
                          <a:latin typeface="Calibri" charset="0"/>
                          <a:ea typeface="Calibri" charset="0"/>
                          <a:cs typeface="Calibri" charset="0"/>
                        </a:rPr>
                        <a:t>cohort</a:t>
                      </a:r>
                      <a:r>
                        <a:rPr sz="2400" spc="-245" dirty="0">
                          <a:latin typeface="Calibri" charset="0"/>
                          <a:ea typeface="Calibri" charset="0"/>
                          <a:cs typeface="Calibri" charset="0"/>
                        </a:rPr>
                        <a:t> </a:t>
                      </a:r>
                      <a:r>
                        <a:rPr sz="2400" spc="-150" dirty="0">
                          <a:latin typeface="Calibri" charset="0"/>
                          <a:ea typeface="Calibri" charset="0"/>
                          <a:cs typeface="Calibri" charset="0"/>
                        </a:rPr>
                        <a:t>(O)</a:t>
                      </a:r>
                      <a:endParaRPr sz="2400" dirty="0">
                        <a:latin typeface="Calibri" charset="0"/>
                        <a:ea typeface="Calibri" charset="0"/>
                        <a:cs typeface="Calibri" charset="0"/>
                      </a:endParaRPr>
                    </a:p>
                  </a:txBody>
                  <a:tcPr marL="0" marR="0" marT="19050"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 Stroke</a:t>
                      </a:r>
                      <a:endParaRPr sz="2400" dirty="0">
                        <a:latin typeface="Calibri" charset="0"/>
                        <a:ea typeface="Calibri" charset="0"/>
                        <a:cs typeface="Calibri" charset="0"/>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8E8"/>
                    </a:solidFill>
                  </a:tcPr>
                </a:tc>
                <a:extLst>
                  <a:ext uri="{0D108BD9-81ED-4DB2-BD59-A6C34878D82A}">
                    <a16:rowId xmlns:a16="http://schemas.microsoft.com/office/drawing/2014/main" val="10002"/>
                  </a:ext>
                </a:extLst>
              </a:tr>
              <a:tr h="660400">
                <a:tc>
                  <a:txBody>
                    <a:bodyPr/>
                    <a:lstStyle/>
                    <a:p>
                      <a:pPr marL="85090">
                        <a:lnSpc>
                          <a:spcPct val="100000"/>
                        </a:lnSpc>
                        <a:spcBef>
                          <a:spcPts val="150"/>
                        </a:spcBef>
                      </a:pPr>
                      <a:r>
                        <a:rPr sz="2400" spc="-90" dirty="0">
                          <a:latin typeface="Calibri" charset="0"/>
                          <a:ea typeface="Calibri" charset="0"/>
                          <a:cs typeface="Calibri" charset="0"/>
                        </a:rPr>
                        <a:t>Time-at-risk</a:t>
                      </a:r>
                      <a:endParaRPr sz="2400">
                        <a:latin typeface="Calibri" charset="0"/>
                        <a:ea typeface="Calibri" charset="0"/>
                        <a:cs typeface="Calibri" charset="0"/>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r>
                        <a:rPr lang="en-US" sz="2400" dirty="0">
                          <a:latin typeface="Calibri" charset="0"/>
                          <a:ea typeface="Calibri" charset="0"/>
                          <a:cs typeface="Calibri" charset="0"/>
                        </a:rPr>
                        <a:t> 1000 days</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3"/>
                  </a:ext>
                </a:extLst>
              </a:tr>
              <a:tr h="660400">
                <a:tc>
                  <a:txBody>
                    <a:bodyPr/>
                    <a:lstStyle/>
                    <a:p>
                      <a:pPr marL="85090">
                        <a:lnSpc>
                          <a:spcPct val="100000"/>
                        </a:lnSpc>
                        <a:spcBef>
                          <a:spcPts val="150"/>
                        </a:spcBef>
                      </a:pPr>
                      <a:r>
                        <a:rPr sz="2400" spc="-45" dirty="0">
                          <a:latin typeface="Calibri" charset="0"/>
                          <a:ea typeface="Calibri" charset="0"/>
                          <a:cs typeface="Calibri" charset="0"/>
                        </a:rPr>
                        <a:t>Model</a:t>
                      </a:r>
                      <a:r>
                        <a:rPr sz="2400" spc="-175" dirty="0">
                          <a:latin typeface="Calibri" charset="0"/>
                          <a:ea typeface="Calibri" charset="0"/>
                          <a:cs typeface="Calibri" charset="0"/>
                        </a:rPr>
                        <a:t> </a:t>
                      </a:r>
                      <a:r>
                        <a:rPr sz="2400" spc="-80" dirty="0">
                          <a:latin typeface="Calibri" charset="0"/>
                          <a:ea typeface="Calibri" charset="0"/>
                          <a:cs typeface="Calibri" charset="0"/>
                        </a:rPr>
                        <a:t>specification</a:t>
                      </a:r>
                      <a:endParaRPr sz="2400">
                        <a:latin typeface="Calibri" charset="0"/>
                        <a:ea typeface="Calibri" charset="0"/>
                        <a:cs typeface="Calibri" charset="0"/>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Logistic</a:t>
                      </a:r>
                      <a:r>
                        <a:rPr lang="en-US" sz="2400" baseline="0" dirty="0">
                          <a:latin typeface="Calibri" charset="0"/>
                          <a:ea typeface="Calibri" charset="0"/>
                          <a:cs typeface="Calibri" charset="0"/>
                        </a:rPr>
                        <a:t> </a:t>
                      </a:r>
                      <a:r>
                        <a:rPr lang="en-US" sz="2400" dirty="0">
                          <a:latin typeface="Calibri" charset="0"/>
                          <a:ea typeface="Calibri" charset="0"/>
                          <a:cs typeface="Calibri" charset="0"/>
                        </a:rPr>
                        <a:t>Regression using 5 pre-selected</a:t>
                      </a:r>
                      <a:r>
                        <a:rPr lang="en-US" sz="2400" baseline="0" dirty="0">
                          <a:latin typeface="Calibri" charset="0"/>
                          <a:ea typeface="Calibri" charset="0"/>
                          <a:cs typeface="Calibri" charset="0"/>
                        </a:rPr>
                        <a:t>  predictors</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63618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Current status of predictive modelling</a:t>
            </a:r>
          </a:p>
        </p:txBody>
      </p:sp>
      <p:sp>
        <p:nvSpPr>
          <p:cNvPr id="4" name="TextBox 3"/>
          <p:cNvSpPr txBox="1"/>
          <p:nvPr/>
        </p:nvSpPr>
        <p:spPr>
          <a:xfrm>
            <a:off x="55000" y="6453336"/>
            <a:ext cx="8676456" cy="553998"/>
          </a:xfrm>
          <a:prstGeom prst="rect">
            <a:avLst/>
          </a:prstGeom>
          <a:noFill/>
        </p:spPr>
        <p:txBody>
          <a:bodyPr wrap="square" rtlCol="0">
            <a:spAutoFit/>
          </a:bodyPr>
          <a:lstStyle/>
          <a:p>
            <a:pPr lvl="0"/>
            <a:r>
              <a:rPr lang="en-US" sz="1200" dirty="0"/>
              <a:t>Goldstein BA</a:t>
            </a:r>
            <a:r>
              <a:rPr lang="en-US" sz="1200"/>
              <a:t>, J </a:t>
            </a:r>
            <a:r>
              <a:rPr lang="en-US" sz="1200" dirty="0"/>
              <a:t>Am Med Inform Assoc. 2016.</a:t>
            </a:r>
          </a:p>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8" y="1200199"/>
            <a:ext cx="8640960" cy="5067905"/>
          </a:xfrm>
          <a:prstGeom prst="rect">
            <a:avLst/>
          </a:prstGeom>
        </p:spPr>
      </p:pic>
    </p:spTree>
    <p:extLst>
      <p:ext uri="{BB962C8B-B14F-4D97-AF65-F5344CB8AC3E}">
        <p14:creationId xmlns:p14="http://schemas.microsoft.com/office/powerpoint/2010/main" val="392491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Current status of predictive modelling</a:t>
            </a:r>
          </a:p>
        </p:txBody>
      </p:sp>
      <p:sp>
        <p:nvSpPr>
          <p:cNvPr id="3" name="Content Placeholder 2"/>
          <p:cNvSpPr>
            <a:spLocks noGrp="1"/>
          </p:cNvSpPr>
          <p:nvPr>
            <p:ph idx="1"/>
          </p:nvPr>
        </p:nvSpPr>
        <p:spPr>
          <a:xfrm>
            <a:off x="457200" y="1733550"/>
            <a:ext cx="8229600" cy="4226024"/>
          </a:xfrm>
        </p:spPr>
        <p:txBody>
          <a:bodyPr>
            <a:normAutofit/>
          </a:bodyPr>
          <a:lstStyle/>
          <a:p>
            <a:r>
              <a:rPr lang="en-US" sz="2800" dirty="0"/>
              <a:t>Inadequate internal validation</a:t>
            </a:r>
          </a:p>
          <a:p>
            <a:r>
              <a:rPr lang="en-US" sz="2800" dirty="0"/>
              <a:t>Small sets of features</a:t>
            </a:r>
          </a:p>
          <a:p>
            <a:r>
              <a:rPr lang="en-US" sz="2800" dirty="0"/>
              <a:t>Incomplete dissemination of model and results</a:t>
            </a:r>
          </a:p>
          <a:p>
            <a:r>
              <a:rPr lang="en-US" sz="2800" dirty="0"/>
              <a:t>No transportability assessment</a:t>
            </a:r>
          </a:p>
          <a:p>
            <a:r>
              <a:rPr lang="en-US" sz="2800" dirty="0"/>
              <a:t>Impact on clinical decision making unknown</a:t>
            </a:r>
          </a:p>
        </p:txBody>
      </p:sp>
      <p:sp>
        <p:nvSpPr>
          <p:cNvPr id="5" name="Right Arrow 4"/>
          <p:cNvSpPr/>
          <p:nvPr/>
        </p:nvSpPr>
        <p:spPr>
          <a:xfrm>
            <a:off x="588700" y="4964799"/>
            <a:ext cx="144016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32916" y="4667765"/>
            <a:ext cx="5315684" cy="954107"/>
          </a:xfrm>
          <a:prstGeom prst="rect">
            <a:avLst/>
          </a:prstGeom>
          <a:noFill/>
        </p:spPr>
        <p:txBody>
          <a:bodyPr wrap="square" rtlCol="0">
            <a:spAutoFit/>
          </a:bodyPr>
          <a:lstStyle/>
          <a:p>
            <a:r>
              <a:rPr lang="en-US" sz="2800" dirty="0"/>
              <a:t>Relatively few prediction models are used in clinical practice </a:t>
            </a:r>
          </a:p>
        </p:txBody>
      </p:sp>
    </p:spTree>
    <p:extLst>
      <p:ext uri="{BB962C8B-B14F-4D97-AF65-F5344CB8AC3E}">
        <p14:creationId xmlns:p14="http://schemas.microsoft.com/office/powerpoint/2010/main" val="200795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0" y="1196752"/>
            <a:ext cx="8507288" cy="4906963"/>
          </a:xfrm>
        </p:spPr>
        <p:txBody>
          <a:bodyPr>
            <a:normAutofit/>
          </a:bodyPr>
          <a:lstStyle/>
          <a:p>
            <a:pPr marL="0" indent="0">
              <a:buNone/>
            </a:pPr>
            <a:endParaRPr lang="en-US" sz="2400" dirty="0"/>
          </a:p>
          <a:p>
            <a:pPr marL="0" indent="0">
              <a:buNone/>
            </a:pPr>
            <a:r>
              <a:rPr lang="en-US" dirty="0"/>
              <a:t>OHDSI aims to develop a systematic process to learn and evaluate large-scale patient-level prediction models using observational health data in a data network</a:t>
            </a:r>
          </a:p>
          <a:p>
            <a:pPr marL="0" indent="0">
              <a:buNone/>
            </a:pPr>
            <a:endParaRPr lang="en-US" dirty="0"/>
          </a:p>
          <a:p>
            <a:pPr marL="0" indent="0">
              <a:buNone/>
            </a:pPr>
            <a:endParaRPr lang="en-US" dirty="0"/>
          </a:p>
          <a:p>
            <a:endParaRPr lang="en-US" dirty="0"/>
          </a:p>
          <a:p>
            <a:pPr marL="0" indent="0">
              <a:buNone/>
            </a:pPr>
            <a:endParaRPr lang="en-US" altLang="en-US" sz="2400" dirty="0"/>
          </a:p>
        </p:txBody>
      </p:sp>
      <p:sp>
        <p:nvSpPr>
          <p:cNvPr id="2" name="Title 1"/>
          <p:cNvSpPr>
            <a:spLocks noGrp="1"/>
          </p:cNvSpPr>
          <p:nvPr>
            <p:ph type="title"/>
          </p:nvPr>
        </p:nvSpPr>
        <p:spPr/>
        <p:txBody>
          <a:bodyPr/>
          <a:lstStyle/>
          <a:p>
            <a:r>
              <a:rPr lang="en-US" dirty="0"/>
              <a:t>OHDSI Mission for Patient-Level Prediction</a:t>
            </a:r>
          </a:p>
        </p:txBody>
      </p:sp>
      <p:graphicFrame>
        <p:nvGraphicFramePr>
          <p:cNvPr id="4" name="Content Placeholder 4"/>
          <p:cNvGraphicFramePr>
            <a:graphicFrameLocks/>
          </p:cNvGraphicFramePr>
          <p:nvPr/>
        </p:nvGraphicFramePr>
        <p:xfrm>
          <a:off x="251520" y="3140968"/>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5000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373854" y="2362200"/>
            <a:ext cx="6096000" cy="1755774"/>
          </a:xfrm>
        </p:spPr>
        <p:txBody>
          <a:bodyPr/>
          <a:lstStyle/>
          <a:p>
            <a:r>
              <a:rPr lang="en-US" dirty="0"/>
              <a:t>Part 2: How to build and validate a prediction model?</a:t>
            </a:r>
          </a:p>
        </p:txBody>
      </p:sp>
    </p:spTree>
    <p:extLst>
      <p:ext uri="{BB962C8B-B14F-4D97-AF65-F5344CB8AC3E}">
        <p14:creationId xmlns:p14="http://schemas.microsoft.com/office/powerpoint/2010/main" val="408705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2031325"/>
          </a:xfrm>
          <a:prstGeom prst="rect">
            <a:avLst/>
          </a:prstGeom>
          <a:noFill/>
          <a:ln>
            <a:solidFill>
              <a:schemeClr val="accent1">
                <a:shade val="50000"/>
              </a:schemeClr>
            </a:solidFill>
          </a:ln>
        </p:spPr>
        <p:txBody>
          <a:bodyPr wrap="square" rtlCol="0">
            <a:spAutoFit/>
          </a:bodyPr>
          <a:lstStyle/>
          <a:p>
            <a:pPr fontAlgn="ctr"/>
            <a:r>
              <a:rPr lang="en-US" altLang="en-US" b="1" dirty="0"/>
              <a:t>Problem pre-specification.</a:t>
            </a:r>
            <a:r>
              <a:rPr lang="en-US" altLang="en-US" dirty="0"/>
              <a:t> A study protocol should unambiguously pre-specify the planned analyses. </a:t>
            </a:r>
          </a:p>
          <a:p>
            <a:pPr fontAlgn="ctr"/>
            <a:endParaRPr lang="en-US" altLang="en-US" dirty="0"/>
          </a:p>
          <a:p>
            <a:pPr fontAlgn="ctr"/>
            <a:r>
              <a:rPr lang="en-US" altLang="en-US" b="1" dirty="0"/>
              <a:t>Transparency</a:t>
            </a:r>
            <a:r>
              <a:rPr lang="en-US" altLang="en-US" dirty="0"/>
              <a:t>. Others should be able to reproduce a study in every detail using the provided information. All analysis code should be made available as open source on the OHDSI </a:t>
            </a:r>
            <a:r>
              <a:rPr lang="en-US" altLang="en-US" dirty="0" err="1"/>
              <a:t>Github</a:t>
            </a:r>
            <a:r>
              <a:rPr lang="en-US" altLang="en-US" dirty="0"/>
              <a:t>. </a:t>
            </a:r>
          </a:p>
          <a:p>
            <a:endParaRPr lang="en-US" dirty="0"/>
          </a:p>
        </p:txBody>
      </p:sp>
      <p:cxnSp>
        <p:nvCxnSpPr>
          <p:cNvPr id="9" name="Straight Arrow Connector 8"/>
          <p:cNvCxnSpPr/>
          <p:nvPr/>
        </p:nvCxnSpPr>
        <p:spPr>
          <a:xfrm>
            <a:off x="1143000" y="2348880"/>
            <a:ext cx="62068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699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3108543"/>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The Target Cohort (T) and Outcome Cohort (O) can be defined using ATLAS or custom code  (see later today).</a:t>
            </a:r>
          </a:p>
          <a:p>
            <a:endParaRPr lang="en-US" altLang="en-US" b="1" dirty="0"/>
          </a:p>
          <a:p>
            <a:r>
              <a:rPr lang="en-US" altLang="en-US" dirty="0"/>
              <a:t>For model development all outcomes (O) of patients in the Target Cohort (T) are used.</a:t>
            </a:r>
            <a:endParaRPr lang="en-US" altLang="en-US" sz="1400" dirty="0"/>
          </a:p>
          <a:p>
            <a:endParaRPr lang="en-US" altLang="en-US" sz="1400" b="1" dirty="0"/>
          </a:p>
        </p:txBody>
      </p:sp>
      <p:cxnSp>
        <p:nvCxnSpPr>
          <p:cNvPr id="9" name="Straight Arrow Connector 8"/>
          <p:cNvCxnSpPr/>
          <p:nvPr/>
        </p:nvCxnSpPr>
        <p:spPr>
          <a:xfrm>
            <a:off x="2411760"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996372" y="3118481"/>
            <a:ext cx="1432628" cy="1424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0" name="Oval 9"/>
          <p:cNvSpPr/>
          <p:nvPr/>
        </p:nvSpPr>
        <p:spPr>
          <a:xfrm>
            <a:off x="2895600" y="3118481"/>
            <a:ext cx="1295400" cy="1402179"/>
          </a:xfrm>
          <a:prstGeom prst="ellipse">
            <a:avLst/>
          </a:prstGeom>
          <a:solidFill>
            <a:schemeClr val="accent6">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8" name="TextBox 7"/>
          <p:cNvSpPr txBox="1"/>
          <p:nvPr/>
        </p:nvSpPr>
        <p:spPr>
          <a:xfrm>
            <a:off x="4495800" y="3258792"/>
            <a:ext cx="2819400" cy="954107"/>
          </a:xfrm>
          <a:prstGeom prst="rect">
            <a:avLst/>
          </a:prstGeom>
          <a:noFill/>
        </p:spPr>
        <p:txBody>
          <a:bodyPr wrap="square" rtlCol="0">
            <a:spAutoFit/>
          </a:bodyPr>
          <a:lstStyle/>
          <a:p>
            <a:r>
              <a:rPr lang="en-US" dirty="0"/>
              <a:t>We extract data for the patients in the Target Cohort (T) and we select </a:t>
            </a:r>
            <a:r>
              <a:rPr lang="en-US" u="sng" dirty="0"/>
              <a:t>all </a:t>
            </a:r>
            <a:r>
              <a:rPr lang="en-US" dirty="0"/>
              <a:t>patients that experience the outcome (O)</a:t>
            </a:r>
            <a:endParaRPr lang="en-US" u="sng" dirty="0"/>
          </a:p>
        </p:txBody>
      </p:sp>
    </p:spTree>
    <p:extLst>
      <p:ext uri="{BB962C8B-B14F-4D97-AF65-F5344CB8AC3E}">
        <p14:creationId xmlns:p14="http://schemas.microsoft.com/office/powerpoint/2010/main" val="374672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2677656"/>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Data is extracted from the OMOP CDM using the Feature Extraction R-Package.</a:t>
            </a:r>
            <a:endParaRPr lang="en-US" altLang="en-US" sz="1400" b="1" dirty="0"/>
          </a:p>
          <a:p>
            <a:endParaRPr lang="en-US" altLang="en-US" sz="1400" b="1" dirty="0"/>
          </a:p>
          <a:p>
            <a:r>
              <a:rPr lang="en-US" altLang="en-US" sz="1400" dirty="0"/>
              <a:t>This allows for specification of the candidate predictors and time windows.</a:t>
            </a:r>
          </a:p>
        </p:txBody>
      </p:sp>
      <p:cxnSp>
        <p:nvCxnSpPr>
          <p:cNvPr id="9" name="Straight Arrow Connector 8"/>
          <p:cNvCxnSpPr/>
          <p:nvPr/>
        </p:nvCxnSpPr>
        <p:spPr>
          <a:xfrm>
            <a:off x="2411760"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5619" y="3044083"/>
            <a:ext cx="3637570" cy="1592741"/>
          </a:xfrm>
          <a:prstGeom prst="rect">
            <a:avLst/>
          </a:prstGeom>
        </p:spPr>
      </p:pic>
    </p:spTree>
    <p:extLst>
      <p:ext uri="{BB962C8B-B14F-4D97-AF65-F5344CB8AC3E}">
        <p14:creationId xmlns:p14="http://schemas.microsoft.com/office/powerpoint/2010/main" val="801578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Mission</a:t>
            </a:r>
          </a:p>
        </p:txBody>
      </p:sp>
      <p:sp>
        <p:nvSpPr>
          <p:cNvPr id="3" name="Content Placeholder 2"/>
          <p:cNvSpPr>
            <a:spLocks noGrp="1"/>
          </p:cNvSpPr>
          <p:nvPr>
            <p:ph idx="1"/>
          </p:nvPr>
        </p:nvSpPr>
        <p:spPr>
          <a:xfrm>
            <a:off x="457200" y="2039816"/>
            <a:ext cx="8382000" cy="4191000"/>
          </a:xfrm>
        </p:spPr>
        <p:txBody>
          <a:bodyPr>
            <a:normAutofit/>
          </a:bodyPr>
          <a:lstStyle/>
          <a:p>
            <a:pPr marL="0" indent="0" algn="ctr">
              <a:buNone/>
            </a:pPr>
            <a:r>
              <a:rPr lang="en-US" sz="3600" dirty="0"/>
              <a:t>To improve health, by empowering a community to collaboratively generate the evidence that promotes better health decisions and better care.</a:t>
            </a:r>
          </a:p>
        </p:txBody>
      </p:sp>
      <p:sp>
        <p:nvSpPr>
          <p:cNvPr id="6" name="Rectangle 5"/>
          <p:cNvSpPr/>
          <p:nvPr/>
        </p:nvSpPr>
        <p:spPr>
          <a:xfrm>
            <a:off x="457200" y="5215153"/>
            <a:ext cx="8440126" cy="1015663"/>
          </a:xfrm>
          <a:prstGeom prst="rect">
            <a:avLst/>
          </a:prstGeom>
        </p:spPr>
        <p:txBody>
          <a:bodyPr wrap="square">
            <a:spAutoFit/>
          </a:bodyPr>
          <a:lstStyle/>
          <a:p>
            <a:pPr lvl="0">
              <a:spcAft>
                <a:spcPts val="0"/>
              </a:spcAft>
            </a:pPr>
            <a:r>
              <a:rPr lang="en-US" dirty="0" err="1">
                <a:effectLst/>
                <a:latin typeface="Times New Roman" charset="0"/>
                <a:ea typeface="Calibri" charset="0"/>
                <a:cs typeface="Times New Roman" charset="0"/>
              </a:rPr>
              <a:t>Hripcsak</a:t>
            </a:r>
            <a:r>
              <a:rPr lang="en-US" dirty="0">
                <a:effectLst/>
                <a:latin typeface="Times New Roman" charset="0"/>
                <a:ea typeface="Calibri" charset="0"/>
                <a:cs typeface="Times New Roman" charset="0"/>
              </a:rPr>
              <a:t> G, et al. (2015) Observational Health Data Sciences and Informatics (OHDSI): Opportunities for observational researchers. Stud Health </a:t>
            </a:r>
            <a:r>
              <a:rPr lang="en-US" dirty="0" err="1">
                <a:effectLst/>
                <a:latin typeface="Times New Roman" charset="0"/>
                <a:ea typeface="Calibri" charset="0"/>
                <a:cs typeface="Times New Roman" charset="0"/>
              </a:rPr>
              <a:t>Technol</a:t>
            </a:r>
            <a:r>
              <a:rPr lang="en-US" dirty="0">
                <a:effectLst/>
                <a:latin typeface="Times New Roman" charset="0"/>
                <a:ea typeface="Calibri" charset="0"/>
                <a:cs typeface="Times New Roman" charset="0"/>
              </a:rPr>
              <a:t> Inform 216:574–578.</a:t>
            </a:r>
            <a:endParaRPr lang="en-US" sz="3200" dirty="0">
              <a:effectLst/>
              <a:latin typeface="Calibri" charset="0"/>
              <a:ea typeface="Calibri" charset="0"/>
              <a:cs typeface="Times New Roman" charset="0"/>
            </a:endParaRPr>
          </a:p>
        </p:txBody>
      </p:sp>
    </p:spTree>
    <p:extLst>
      <p:ext uri="{BB962C8B-B14F-4D97-AF65-F5344CB8AC3E}">
        <p14:creationId xmlns:p14="http://schemas.microsoft.com/office/powerpoint/2010/main" val="3662204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2246769"/>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r>
              <a:rPr lang="en-US" altLang="en-US" b="1" dirty="0"/>
              <a:t>Model training </a:t>
            </a:r>
            <a:r>
              <a:rPr lang="en-US" altLang="en-US" dirty="0"/>
              <a:t>and </a:t>
            </a:r>
            <a:r>
              <a:rPr lang="en-US" altLang="en-US" b="1" dirty="0"/>
              <a:t>Internal validation </a:t>
            </a:r>
            <a:r>
              <a:rPr lang="en-US" altLang="en-US" dirty="0"/>
              <a:t>is done using a train test split:</a:t>
            </a:r>
          </a:p>
          <a:p>
            <a:endParaRPr lang="en-US" altLang="en-US" dirty="0"/>
          </a:p>
          <a:p>
            <a:pPr marL="342900" indent="-342900">
              <a:buAutoNum type="arabicPeriod"/>
            </a:pPr>
            <a:r>
              <a:rPr lang="en-US" altLang="en-US" dirty="0"/>
              <a:t>Person split: examples are assigned randomly to the train or test set, or</a:t>
            </a:r>
          </a:p>
          <a:p>
            <a:pPr marL="342900" indent="-342900">
              <a:buAutoNum type="arabicPeriod"/>
            </a:pPr>
            <a:endParaRPr lang="en-US" altLang="en-US" dirty="0"/>
          </a:p>
          <a:p>
            <a:pPr marL="342900" indent="-342900">
              <a:buAutoNum type="arabicPeriod"/>
            </a:pPr>
            <a:r>
              <a:rPr lang="en-US" altLang="en-US" dirty="0"/>
              <a:t>Time split: a split is made at a moment in time (temporal validation)</a:t>
            </a:r>
          </a:p>
          <a:p>
            <a:pPr marL="342900" indent="-342900">
              <a:buAutoNum type="arabicPeriod"/>
            </a:pPr>
            <a:endParaRPr lang="en-US" altLang="en-US" dirty="0"/>
          </a:p>
          <a:p>
            <a:r>
              <a:rPr lang="en-US" altLang="en-US" dirty="0"/>
              <a:t>                              Train set                                  Test set</a:t>
            </a:r>
          </a:p>
          <a:p>
            <a:r>
              <a:rPr lang="en-US" altLang="en-US" dirty="0"/>
              <a:t>              </a:t>
            </a:r>
          </a:p>
          <a:p>
            <a:r>
              <a:rPr lang="en-US" altLang="en-US" dirty="0"/>
              <a:t>                                                          2014-01-15</a:t>
            </a:r>
          </a:p>
        </p:txBody>
      </p:sp>
      <p:cxnSp>
        <p:nvCxnSpPr>
          <p:cNvPr id="9" name="Straight Arrow Connector 8"/>
          <p:cNvCxnSpPr/>
          <p:nvPr/>
        </p:nvCxnSpPr>
        <p:spPr>
          <a:xfrm>
            <a:off x="3635896"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860032"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95601" y="4724400"/>
            <a:ext cx="5184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05400" y="4561114"/>
            <a:ext cx="0" cy="288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18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Training</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24744"/>
            <a:ext cx="8801100" cy="2664296"/>
          </a:xfrm>
          <a:prstGeom prst="rect">
            <a:avLst/>
          </a:prstGeom>
        </p:spPr>
      </p:pic>
      <p:sp>
        <p:nvSpPr>
          <p:cNvPr id="33" name="TextBox 32"/>
          <p:cNvSpPr txBox="1"/>
          <p:nvPr/>
        </p:nvSpPr>
        <p:spPr>
          <a:xfrm>
            <a:off x="6084168" y="5860908"/>
            <a:ext cx="1296144" cy="369332"/>
          </a:xfrm>
          <a:prstGeom prst="rect">
            <a:avLst/>
          </a:prstGeom>
          <a:noFill/>
        </p:spPr>
        <p:txBody>
          <a:bodyPr wrap="square" rtlCol="0">
            <a:spAutoFit/>
          </a:bodyPr>
          <a:lstStyle/>
          <a:p>
            <a:r>
              <a:rPr lang="en-US" dirty="0">
                <a:solidFill>
                  <a:schemeClr val="bg1"/>
                </a:solidFill>
              </a:rPr>
              <a:t>Test set</a:t>
            </a:r>
          </a:p>
        </p:txBody>
      </p:sp>
      <p:sp>
        <p:nvSpPr>
          <p:cNvPr id="36" name="TextBox 35"/>
          <p:cNvSpPr txBox="1"/>
          <p:nvPr/>
        </p:nvSpPr>
        <p:spPr>
          <a:xfrm>
            <a:off x="5936649" y="3887760"/>
            <a:ext cx="1591181" cy="369332"/>
          </a:xfrm>
          <a:prstGeom prst="rect">
            <a:avLst/>
          </a:prstGeom>
          <a:noFill/>
        </p:spPr>
        <p:txBody>
          <a:bodyPr wrap="square" rtlCol="0">
            <a:spAutoFit/>
          </a:bodyPr>
          <a:lstStyle/>
          <a:p>
            <a:r>
              <a:rPr lang="en-US" dirty="0">
                <a:solidFill>
                  <a:schemeClr val="bg1"/>
                </a:solidFill>
              </a:rPr>
              <a:t>Training set</a:t>
            </a:r>
          </a:p>
        </p:txBody>
      </p:sp>
      <p:sp>
        <p:nvSpPr>
          <p:cNvPr id="37" name="TextBox 36"/>
          <p:cNvSpPr txBox="1"/>
          <p:nvPr/>
        </p:nvSpPr>
        <p:spPr>
          <a:xfrm>
            <a:off x="5630596" y="5544746"/>
            <a:ext cx="2012952" cy="369332"/>
          </a:xfrm>
          <a:prstGeom prst="rect">
            <a:avLst/>
          </a:prstGeom>
          <a:noFill/>
        </p:spPr>
        <p:txBody>
          <a:bodyPr wrap="square" rtlCol="0">
            <a:spAutoFit/>
          </a:bodyPr>
          <a:lstStyle/>
          <a:p>
            <a:r>
              <a:rPr lang="en-US" dirty="0">
                <a:solidFill>
                  <a:schemeClr val="bg1"/>
                </a:solidFill>
              </a:rPr>
              <a:t>Internal validation</a:t>
            </a:r>
          </a:p>
        </p:txBody>
      </p:sp>
      <p:sp>
        <p:nvSpPr>
          <p:cNvPr id="38" name="TextBox 37"/>
          <p:cNvSpPr txBox="1"/>
          <p:nvPr/>
        </p:nvSpPr>
        <p:spPr>
          <a:xfrm>
            <a:off x="506438" y="3408628"/>
            <a:ext cx="8291264" cy="1815882"/>
          </a:xfrm>
          <a:prstGeom prst="rect">
            <a:avLst/>
          </a:prstGeom>
          <a:noFill/>
        </p:spPr>
        <p:txBody>
          <a:bodyPr wrap="square" rtlCol="0">
            <a:spAutoFit/>
          </a:bodyPr>
          <a:lstStyle/>
          <a:p>
            <a:pPr marL="342900" indent="-342900">
              <a:buFontTx/>
              <a:buAutoNum type="arabicPeriod"/>
            </a:pPr>
            <a:endParaRPr lang="en-US" sz="2800" dirty="0"/>
          </a:p>
          <a:p>
            <a:pPr marL="342900" indent="-342900">
              <a:buFontTx/>
              <a:buAutoNum type="arabicPeriod"/>
            </a:pPr>
            <a:r>
              <a:rPr lang="en-US" sz="2800" dirty="0"/>
              <a:t>Which models?</a:t>
            </a:r>
          </a:p>
          <a:p>
            <a:pPr marL="342900" indent="-342900">
              <a:buAutoNum type="arabicPeriod"/>
            </a:pPr>
            <a:endParaRPr lang="en-US" sz="2800" dirty="0"/>
          </a:p>
          <a:p>
            <a:pPr marL="342900" indent="-342900">
              <a:buAutoNum type="arabicPeriod"/>
            </a:pPr>
            <a:r>
              <a:rPr lang="en-US" sz="2800" dirty="0"/>
              <a:t>How to evaluate the model?</a:t>
            </a:r>
            <a:endParaRPr lang="en-US" dirty="0"/>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911" y="2924944"/>
            <a:ext cx="1594698" cy="364502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1000" y="2062264"/>
            <a:ext cx="305662" cy="321242"/>
          </a:xfrm>
          <a:prstGeom prst="rect">
            <a:avLst/>
          </a:prstGeom>
        </p:spPr>
      </p:pic>
    </p:spTree>
    <p:extLst>
      <p:ext uri="{BB962C8B-B14F-4D97-AF65-F5344CB8AC3E}">
        <p14:creationId xmlns:p14="http://schemas.microsoft.com/office/powerpoint/2010/main" val="93531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108157" y="1693193"/>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405639" y="199373"/>
            <a:ext cx="7073900" cy="746125"/>
          </a:xfrm>
        </p:spPr>
        <p:txBody>
          <a:bodyPr/>
          <a:lstStyle/>
          <a:p>
            <a:pPr algn="l"/>
            <a:r>
              <a:rPr lang="en-US" dirty="0"/>
              <a:t>Models and Algorithms</a:t>
            </a: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4441" y="2263056"/>
            <a:ext cx="3015863" cy="1295274"/>
          </a:xfrm>
          <a:prstGeom prst="rect">
            <a:avLst/>
          </a:prstGeom>
        </p:spPr>
      </p:pic>
      <p:sp>
        <p:nvSpPr>
          <p:cNvPr id="34" name="Rectangle 33"/>
          <p:cNvSpPr/>
          <p:nvPr/>
        </p:nvSpPr>
        <p:spPr>
          <a:xfrm>
            <a:off x="1108157" y="1700808"/>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405639" y="1635296"/>
            <a:ext cx="3062890" cy="369332"/>
          </a:xfrm>
          <a:prstGeom prst="rect">
            <a:avLst/>
          </a:prstGeom>
          <a:noFill/>
        </p:spPr>
        <p:txBody>
          <a:bodyPr wrap="square" rtlCol="0">
            <a:spAutoFit/>
          </a:bodyPr>
          <a:lstStyle/>
          <a:p>
            <a:r>
              <a:rPr lang="en-US" dirty="0"/>
              <a:t>Regularized Logistic Regression</a:t>
            </a:r>
          </a:p>
        </p:txBody>
      </p:sp>
      <p:sp>
        <p:nvSpPr>
          <p:cNvPr id="42" name="Rectangle 41"/>
          <p:cNvSpPr/>
          <p:nvPr/>
        </p:nvSpPr>
        <p:spPr>
          <a:xfrm>
            <a:off x="4889911" y="1693193"/>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889911" y="1700808"/>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857014" y="1635296"/>
            <a:ext cx="3354391" cy="369332"/>
          </a:xfrm>
          <a:prstGeom prst="rect">
            <a:avLst/>
          </a:prstGeom>
          <a:noFill/>
        </p:spPr>
        <p:txBody>
          <a:bodyPr wrap="square" rtlCol="0">
            <a:spAutoFit/>
          </a:bodyPr>
          <a:lstStyle/>
          <a:p>
            <a:pPr algn="ctr"/>
            <a:r>
              <a:rPr lang="en-US"/>
              <a:t>Random Forest</a:t>
            </a:r>
            <a:endParaRPr lang="en-US" dirty="0"/>
          </a:p>
        </p:txBody>
      </p:sp>
      <p:sp>
        <p:nvSpPr>
          <p:cNvPr id="45" name="Rectangle 44"/>
          <p:cNvSpPr/>
          <p:nvPr/>
        </p:nvSpPr>
        <p:spPr>
          <a:xfrm>
            <a:off x="1126237" y="4019797"/>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126237" y="4015432"/>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405639" y="3969351"/>
            <a:ext cx="3062890" cy="369332"/>
          </a:xfrm>
          <a:prstGeom prst="rect">
            <a:avLst/>
          </a:prstGeom>
          <a:noFill/>
        </p:spPr>
        <p:txBody>
          <a:bodyPr wrap="square" rtlCol="0">
            <a:spAutoFit/>
          </a:bodyPr>
          <a:lstStyle/>
          <a:p>
            <a:r>
              <a:rPr lang="en-US" dirty="0"/>
              <a:t>Gradient Boosting Machines</a:t>
            </a: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9938" y="2006471"/>
            <a:ext cx="2732800" cy="1871153"/>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5701" y="4528742"/>
            <a:ext cx="3196295" cy="1585112"/>
          </a:xfrm>
          <a:prstGeom prst="rect">
            <a:avLst/>
          </a:prstGeom>
        </p:spPr>
      </p:pic>
      <p:sp>
        <p:nvSpPr>
          <p:cNvPr id="4" name="TextBox 3"/>
          <p:cNvSpPr txBox="1"/>
          <p:nvPr/>
        </p:nvSpPr>
        <p:spPr>
          <a:xfrm>
            <a:off x="4857014" y="4019797"/>
            <a:ext cx="3354391" cy="2462213"/>
          </a:xfrm>
          <a:prstGeom prst="rect">
            <a:avLst/>
          </a:prstGeom>
          <a:noFill/>
        </p:spPr>
        <p:txBody>
          <a:bodyPr wrap="square" rtlCol="0">
            <a:spAutoFit/>
          </a:bodyPr>
          <a:lstStyle/>
          <a:p>
            <a:r>
              <a:rPr lang="en-US" dirty="0"/>
              <a:t>Many other models for example:</a:t>
            </a:r>
          </a:p>
          <a:p>
            <a:endParaRPr lang="en-US" dirty="0"/>
          </a:p>
          <a:p>
            <a:r>
              <a:rPr lang="en-US" dirty="0"/>
              <a:t>K-nearest neighbors</a:t>
            </a:r>
          </a:p>
          <a:p>
            <a:r>
              <a:rPr lang="en-US" dirty="0"/>
              <a:t>Naïve Bayes</a:t>
            </a:r>
          </a:p>
          <a:p>
            <a:r>
              <a:rPr lang="en-US" dirty="0"/>
              <a:t>Decision Tree</a:t>
            </a:r>
          </a:p>
          <a:p>
            <a:r>
              <a:rPr lang="en-US" dirty="0" err="1"/>
              <a:t>Adaboost</a:t>
            </a:r>
            <a:endParaRPr lang="en-US" dirty="0"/>
          </a:p>
          <a:p>
            <a:r>
              <a:rPr lang="en-US" dirty="0"/>
              <a:t>Neural Network</a:t>
            </a:r>
          </a:p>
          <a:p>
            <a:r>
              <a:rPr lang="en-US" dirty="0"/>
              <a:t>Deep Learning</a:t>
            </a:r>
          </a:p>
          <a:p>
            <a:r>
              <a:rPr lang="en-US" dirty="0"/>
              <a:t>Etc.</a:t>
            </a:r>
          </a:p>
          <a:p>
            <a:endParaRPr lang="en-US" dirty="0"/>
          </a:p>
          <a:p>
            <a:endParaRPr lang="en-US" dirty="0"/>
          </a:p>
        </p:txBody>
      </p:sp>
    </p:spTree>
    <p:extLst>
      <p:ext uri="{BB962C8B-B14F-4D97-AF65-F5344CB8AC3E}">
        <p14:creationId xmlns:p14="http://schemas.microsoft.com/office/powerpoint/2010/main" val="1115349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 selection is an empirical process</a:t>
            </a:r>
          </a:p>
        </p:txBody>
      </p:sp>
      <p:sp>
        <p:nvSpPr>
          <p:cNvPr id="2" name="Text Placeholder 1"/>
          <p:cNvSpPr>
            <a:spLocks noGrp="1"/>
          </p:cNvSpPr>
          <p:nvPr>
            <p:ph type="body" idx="1"/>
          </p:nvPr>
        </p:nvSpPr>
        <p:spPr>
          <a:xfrm>
            <a:off x="495300" y="1477961"/>
            <a:ext cx="8229600" cy="4906962"/>
          </a:xfrm>
        </p:spPr>
        <p:txBody>
          <a:bodyPr/>
          <a:lstStyle/>
          <a:p>
            <a:pPr marL="203200" indent="0">
              <a:buNone/>
            </a:pPr>
            <a:r>
              <a:rPr lang="en-US" dirty="0"/>
              <a:t>The </a:t>
            </a:r>
            <a:r>
              <a:rPr lang="en-US" b="1" dirty="0"/>
              <a:t>“No Free Lunch” theorem</a:t>
            </a:r>
            <a:r>
              <a:rPr lang="en-US" dirty="0"/>
              <a:t> states that there is not one model that works best for every problem.  The assumptions of a great model for one problem may not hold for another problem.</a:t>
            </a:r>
          </a:p>
          <a:p>
            <a:pPr marL="203200" indent="0">
              <a:buNone/>
            </a:pPr>
            <a:endParaRPr lang="en-US" dirty="0"/>
          </a:p>
          <a:p>
            <a:pPr marL="203200" indent="0">
              <a:buNone/>
            </a:pPr>
            <a:r>
              <a:rPr lang="en-US" dirty="0"/>
              <a:t>It is common in machine learning to try multiple models and find one that works best for that particular problem.  </a:t>
            </a:r>
          </a:p>
          <a:p>
            <a:endParaRPr lang="en-US" sz="1800" dirty="0"/>
          </a:p>
          <a:p>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5"/>
          <p:cNvSpPr txBox="1"/>
          <p:nvPr/>
        </p:nvSpPr>
        <p:spPr>
          <a:xfrm>
            <a:off x="6858000" y="6581001"/>
            <a:ext cx="5911636" cy="276999"/>
          </a:xfrm>
          <a:prstGeom prst="rect">
            <a:avLst/>
          </a:prstGeom>
          <a:noFill/>
        </p:spPr>
        <p:txBody>
          <a:bodyPr wrap="square" rtlCol="0">
            <a:spAutoFit/>
          </a:bodyPr>
          <a:lstStyle/>
          <a:p>
            <a:r>
              <a:rPr lang="en-US" sz="1200" dirty="0"/>
              <a:t>see no-free-</a:t>
            </a:r>
            <a:r>
              <a:rPr lang="en-US" sz="1200" dirty="0" err="1"/>
              <a:t>lunch.org</a:t>
            </a:r>
            <a:endParaRPr lang="en-US" sz="1200" dirty="0"/>
          </a:p>
        </p:txBody>
      </p:sp>
    </p:spTree>
    <p:extLst>
      <p:ext uri="{BB962C8B-B14F-4D97-AF65-F5344CB8AC3E}">
        <p14:creationId xmlns:p14="http://schemas.microsoft.com/office/powerpoint/2010/main" val="2098595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734" y="134476"/>
            <a:ext cx="7543800" cy="838199"/>
          </a:xfrm>
        </p:spPr>
        <p:txBody>
          <a:bodyPr/>
          <a:lstStyle/>
          <a:p>
            <a:r>
              <a:rPr lang="en-US" dirty="0"/>
              <a:t>OHDSI Model Selection Strategy</a:t>
            </a:r>
          </a:p>
        </p:txBody>
      </p:sp>
      <p:sp>
        <p:nvSpPr>
          <p:cNvPr id="6" name="Rectangle 5"/>
          <p:cNvSpPr/>
          <p:nvPr/>
        </p:nvSpPr>
        <p:spPr>
          <a:xfrm>
            <a:off x="3341481" y="1243192"/>
            <a:ext cx="2819400" cy="53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 of algorithm N adequate?</a:t>
            </a:r>
          </a:p>
        </p:txBody>
      </p:sp>
      <p:sp>
        <p:nvSpPr>
          <p:cNvPr id="7" name="Rectangle 6"/>
          <p:cNvSpPr/>
          <p:nvPr/>
        </p:nvSpPr>
        <p:spPr>
          <a:xfrm>
            <a:off x="3371850" y="2385058"/>
            <a:ext cx="2800350" cy="53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models parameters helped?</a:t>
            </a:r>
          </a:p>
        </p:txBody>
      </p:sp>
      <p:sp>
        <p:nvSpPr>
          <p:cNvPr id="13" name="TextBox 12"/>
          <p:cNvSpPr txBox="1"/>
          <p:nvPr/>
        </p:nvSpPr>
        <p:spPr>
          <a:xfrm>
            <a:off x="3299031" y="2954250"/>
            <a:ext cx="1219200" cy="307777"/>
          </a:xfrm>
          <a:prstGeom prst="rect">
            <a:avLst/>
          </a:prstGeom>
          <a:noFill/>
        </p:spPr>
        <p:txBody>
          <a:bodyPr wrap="square" rtlCol="0">
            <a:spAutoFit/>
          </a:bodyPr>
          <a:lstStyle/>
          <a:p>
            <a:r>
              <a:rPr lang="en-US" dirty="0"/>
              <a:t>N+1</a:t>
            </a:r>
          </a:p>
        </p:txBody>
      </p:sp>
      <p:sp>
        <p:nvSpPr>
          <p:cNvPr id="14" name="Rectangle 13"/>
          <p:cNvSpPr/>
          <p:nvPr/>
        </p:nvSpPr>
        <p:spPr>
          <a:xfrm>
            <a:off x="3352799" y="3488909"/>
            <a:ext cx="280987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Covariates?</a:t>
            </a:r>
          </a:p>
        </p:txBody>
      </p:sp>
      <p:cxnSp>
        <p:nvCxnSpPr>
          <p:cNvPr id="18" name="Straight Arrow Connector 17"/>
          <p:cNvCxnSpPr/>
          <p:nvPr/>
        </p:nvCxnSpPr>
        <p:spPr>
          <a:xfrm>
            <a:off x="4758719" y="2904593"/>
            <a:ext cx="4762" cy="597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72552" y="3203159"/>
            <a:ext cx="676275" cy="307777"/>
          </a:xfrm>
          <a:prstGeom prst="rect">
            <a:avLst/>
          </a:prstGeom>
          <a:noFill/>
        </p:spPr>
        <p:txBody>
          <a:bodyPr wrap="square" rtlCol="0">
            <a:spAutoFit/>
          </a:bodyPr>
          <a:lstStyle/>
          <a:p>
            <a:r>
              <a:rPr lang="en-US" dirty="0"/>
              <a:t>N = M</a:t>
            </a:r>
          </a:p>
        </p:txBody>
      </p:sp>
      <p:cxnSp>
        <p:nvCxnSpPr>
          <p:cNvPr id="27" name="Straight Arrow Connector 26"/>
          <p:cNvCxnSpPr>
            <a:stCxn id="14" idx="2"/>
          </p:cNvCxnSpPr>
          <p:nvPr/>
        </p:nvCxnSpPr>
        <p:spPr>
          <a:xfrm flipH="1">
            <a:off x="4752974" y="4060409"/>
            <a:ext cx="4762"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366101" y="4488588"/>
            <a:ext cx="2819401"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Database?</a:t>
            </a:r>
          </a:p>
        </p:txBody>
      </p:sp>
      <p:cxnSp>
        <p:nvCxnSpPr>
          <p:cNvPr id="45" name="Straight Arrow Connector 44"/>
          <p:cNvCxnSpPr/>
          <p:nvPr/>
        </p:nvCxnSpPr>
        <p:spPr>
          <a:xfrm>
            <a:off x="4752975" y="5021988"/>
            <a:ext cx="0"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352799" y="5441088"/>
            <a:ext cx="2819401" cy="870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sz="1200" dirty="0"/>
          </a:p>
          <a:p>
            <a:pPr lvl="0" algn="ctr"/>
            <a:r>
              <a:rPr lang="en-US" sz="1200" dirty="0"/>
              <a:t>Adequate performance not achieved with the data and methods you tried; report model and results</a:t>
            </a:r>
          </a:p>
          <a:p>
            <a:pPr marL="342900" indent="-342900" algn="ctr">
              <a:buFont typeface="+mj-lt"/>
              <a:buAutoNum type="arabicPeriod"/>
            </a:pPr>
            <a:endParaRPr lang="en-US" dirty="0"/>
          </a:p>
        </p:txBody>
      </p:sp>
      <p:sp>
        <p:nvSpPr>
          <p:cNvPr id="69" name="TextBox 68"/>
          <p:cNvSpPr txBox="1"/>
          <p:nvPr/>
        </p:nvSpPr>
        <p:spPr>
          <a:xfrm>
            <a:off x="209406" y="1233843"/>
            <a:ext cx="2571846" cy="1938992"/>
          </a:xfrm>
          <a:prstGeom prst="rect">
            <a:avLst/>
          </a:prstGeom>
          <a:solidFill>
            <a:schemeClr val="bg1">
              <a:lumMod val="85000"/>
            </a:schemeClr>
          </a:solidFill>
        </p:spPr>
        <p:txBody>
          <a:bodyPr wrap="square" rtlCol="0">
            <a:spAutoFit/>
          </a:bodyPr>
          <a:lstStyle/>
          <a:p>
            <a:pPr algn="ctr"/>
            <a:r>
              <a:rPr lang="en-US" sz="1200" b="1" dirty="0"/>
              <a:t>Suggested ordering of available algorithms in PLP package</a:t>
            </a:r>
          </a:p>
          <a:p>
            <a:pPr algn="ctr"/>
            <a:endParaRPr lang="en-US" sz="1200" b="1" dirty="0"/>
          </a:p>
          <a:p>
            <a:r>
              <a:rPr lang="en-US" sz="1200" b="1" dirty="0"/>
              <a:t>N     Algorithms</a:t>
            </a:r>
          </a:p>
          <a:p>
            <a:pPr marL="342900" indent="-342900">
              <a:buAutoNum type="arabicPeriod"/>
            </a:pPr>
            <a:r>
              <a:rPr lang="en-US" sz="1200" dirty="0"/>
              <a:t>Lasso Logistic Regression</a:t>
            </a:r>
          </a:p>
          <a:p>
            <a:pPr marL="342900" indent="-342900">
              <a:buAutoNum type="arabicPeriod"/>
            </a:pPr>
            <a:r>
              <a:rPr lang="en-US" sz="1200" dirty="0"/>
              <a:t>Random Forest</a:t>
            </a:r>
          </a:p>
          <a:p>
            <a:pPr marL="342900" indent="-342900">
              <a:buAutoNum type="arabicPeriod"/>
            </a:pPr>
            <a:r>
              <a:rPr lang="en-US" sz="1200" dirty="0"/>
              <a:t>Gradient Boosting Machine</a:t>
            </a:r>
          </a:p>
          <a:p>
            <a:pPr marL="342900" indent="-342900">
              <a:buAutoNum type="arabicPeriod"/>
            </a:pPr>
            <a:r>
              <a:rPr lang="en-US" sz="1200" dirty="0"/>
              <a:t>Neural Network</a:t>
            </a:r>
          </a:p>
          <a:p>
            <a:pPr marL="342900" indent="-342900">
              <a:buAutoNum type="arabicPeriod"/>
            </a:pPr>
            <a:r>
              <a:rPr lang="en-US" sz="1200" dirty="0"/>
              <a:t>KNN</a:t>
            </a:r>
          </a:p>
          <a:p>
            <a:r>
              <a:rPr lang="en-US" sz="1200" dirty="0"/>
              <a:t>M.   </a:t>
            </a:r>
            <a:r>
              <a:rPr lang="mr-IN" sz="1200" dirty="0"/>
              <a:t>…</a:t>
            </a:r>
            <a:endParaRPr lang="en-US" sz="1200" dirty="0"/>
          </a:p>
        </p:txBody>
      </p:sp>
      <p:cxnSp>
        <p:nvCxnSpPr>
          <p:cNvPr id="71" name="Elbow Connector 70"/>
          <p:cNvCxnSpPr/>
          <p:nvPr/>
        </p:nvCxnSpPr>
        <p:spPr>
          <a:xfrm rot="5400000" flipH="1">
            <a:off x="3344171" y="1432005"/>
            <a:ext cx="1409699" cy="1419225"/>
          </a:xfrm>
          <a:prstGeom prst="bentConnector4">
            <a:avLst>
              <a:gd name="adj1" fmla="val -26575"/>
              <a:gd name="adj2" fmla="val 134899"/>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352799" y="926066"/>
            <a:ext cx="3848101" cy="307777"/>
          </a:xfrm>
          <a:prstGeom prst="rect">
            <a:avLst/>
          </a:prstGeom>
          <a:noFill/>
        </p:spPr>
        <p:txBody>
          <a:bodyPr wrap="square" rtlCol="0">
            <a:spAutoFit/>
          </a:bodyPr>
          <a:lstStyle/>
          <a:p>
            <a:r>
              <a:rPr lang="en-US" dirty="0"/>
              <a:t>N = 1, default model parameters</a:t>
            </a:r>
          </a:p>
        </p:txBody>
      </p:sp>
      <p:cxnSp>
        <p:nvCxnSpPr>
          <p:cNvPr id="40" name="Straight Arrow Connector 39"/>
          <p:cNvCxnSpPr/>
          <p:nvPr/>
        </p:nvCxnSpPr>
        <p:spPr>
          <a:xfrm>
            <a:off x="4743449" y="1776591"/>
            <a:ext cx="9525"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532581" y="5548665"/>
            <a:ext cx="2463095" cy="654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None/>
              <a:tabLst/>
              <a:defRPr/>
            </a:pPr>
            <a:r>
              <a:rPr lang="en-US" dirty="0"/>
              <a:t>Define a </a:t>
            </a:r>
            <a:r>
              <a:rPr lang="en-US"/>
              <a:t>new problem</a:t>
            </a:r>
            <a:endParaRPr lang="en-US" dirty="0"/>
          </a:p>
        </p:txBody>
      </p:sp>
      <p:sp>
        <p:nvSpPr>
          <p:cNvPr id="51" name="Rectangle 50"/>
          <p:cNvSpPr/>
          <p:nvPr/>
        </p:nvSpPr>
        <p:spPr>
          <a:xfrm>
            <a:off x="6609869" y="2396744"/>
            <a:ext cx="2246543" cy="521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None/>
              <a:tabLst/>
              <a:defRPr/>
            </a:pPr>
            <a:r>
              <a:rPr lang="en-US" dirty="0"/>
              <a:t>report model</a:t>
            </a:r>
          </a:p>
          <a:p>
            <a:pPr marL="342900" marR="0" lvl="0" indent="-342900" algn="ctr" defTabSz="914400" eaLnBrk="1" fontAlgn="auto" latinLnBrk="0" hangingPunct="1">
              <a:lnSpc>
                <a:spcPct val="100000"/>
              </a:lnSpc>
              <a:spcBef>
                <a:spcPts val="0"/>
              </a:spcBef>
              <a:spcAft>
                <a:spcPts val="0"/>
              </a:spcAft>
              <a:buClrTx/>
              <a:buSzTx/>
              <a:buFont typeface="+mj-lt"/>
              <a:buNone/>
              <a:tabLst/>
              <a:defRPr/>
            </a:pPr>
            <a:r>
              <a:rPr lang="en-US" dirty="0"/>
              <a:t> and results</a:t>
            </a:r>
          </a:p>
        </p:txBody>
      </p:sp>
      <p:cxnSp>
        <p:nvCxnSpPr>
          <p:cNvPr id="24" name="Elbow Connector 23"/>
          <p:cNvCxnSpPr>
            <a:endCxn id="51" idx="0"/>
          </p:cNvCxnSpPr>
          <p:nvPr/>
        </p:nvCxnSpPr>
        <p:spPr>
          <a:xfrm>
            <a:off x="4752974" y="2133603"/>
            <a:ext cx="2980167" cy="2631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51" idx="2"/>
          </p:cNvCxnSpPr>
          <p:nvPr/>
        </p:nvCxnSpPr>
        <p:spPr>
          <a:xfrm flipV="1">
            <a:off x="4725179" y="2917862"/>
            <a:ext cx="3007962" cy="3007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6" idx="3"/>
            <a:endCxn id="48" idx="1"/>
          </p:cNvCxnSpPr>
          <p:nvPr/>
        </p:nvCxnSpPr>
        <p:spPr>
          <a:xfrm flipV="1">
            <a:off x="6172200" y="5876121"/>
            <a:ext cx="360381" cy="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860000">
            <a:off x="179931" y="3091834"/>
            <a:ext cx="8676599" cy="960862"/>
          </a:xfrm>
          <a:prstGeom prst="rect">
            <a:avLst/>
          </a:prstGeom>
          <a:solidFill>
            <a:srgbClr val="FFC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RESEARCH</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20000">
            <a:off x="746114" y="5137091"/>
            <a:ext cx="888134" cy="888134"/>
          </a:xfrm>
          <a:prstGeom prst="rect">
            <a:avLst/>
          </a:prstGeom>
        </p:spPr>
      </p:pic>
      <p:sp>
        <p:nvSpPr>
          <p:cNvPr id="11" name="TextBox 10"/>
          <p:cNvSpPr txBox="1"/>
          <p:nvPr/>
        </p:nvSpPr>
        <p:spPr>
          <a:xfrm>
            <a:off x="4764292" y="1803461"/>
            <a:ext cx="494046" cy="307777"/>
          </a:xfrm>
          <a:prstGeom prst="rect">
            <a:avLst/>
          </a:prstGeom>
          <a:noFill/>
        </p:spPr>
        <p:txBody>
          <a:bodyPr wrap="none" rtlCol="0">
            <a:spAutoFit/>
          </a:bodyPr>
          <a:lstStyle/>
          <a:p>
            <a:r>
              <a:rPr lang="en-US" dirty="0"/>
              <a:t>Y</a:t>
            </a:r>
            <a:r>
              <a:rPr lang="en-US"/>
              <a:t>es</a:t>
            </a:r>
            <a:endParaRPr lang="en-US" dirty="0"/>
          </a:p>
        </p:txBody>
      </p:sp>
      <p:sp>
        <p:nvSpPr>
          <p:cNvPr id="32" name="TextBox 31"/>
          <p:cNvSpPr txBox="1"/>
          <p:nvPr/>
        </p:nvSpPr>
        <p:spPr>
          <a:xfrm>
            <a:off x="4311283" y="2084865"/>
            <a:ext cx="413896" cy="307777"/>
          </a:xfrm>
          <a:prstGeom prst="rect">
            <a:avLst/>
          </a:prstGeom>
          <a:noFill/>
        </p:spPr>
        <p:txBody>
          <a:bodyPr wrap="none" rtlCol="0">
            <a:spAutoFit/>
          </a:bodyPr>
          <a:lstStyle/>
          <a:p>
            <a:r>
              <a:rPr lang="en-US" dirty="0"/>
              <a:t>N</a:t>
            </a:r>
            <a:r>
              <a:rPr lang="en-US"/>
              <a:t>o</a:t>
            </a:r>
            <a:endParaRPr lang="en-US" dirty="0"/>
          </a:p>
        </p:txBody>
      </p:sp>
      <p:sp>
        <p:nvSpPr>
          <p:cNvPr id="33" name="TextBox 32"/>
          <p:cNvSpPr txBox="1"/>
          <p:nvPr/>
        </p:nvSpPr>
        <p:spPr>
          <a:xfrm>
            <a:off x="4314633" y="2950221"/>
            <a:ext cx="413896" cy="307777"/>
          </a:xfrm>
          <a:prstGeom prst="rect">
            <a:avLst/>
          </a:prstGeom>
          <a:noFill/>
        </p:spPr>
        <p:txBody>
          <a:bodyPr wrap="none" rtlCol="0">
            <a:spAutoFit/>
          </a:bodyPr>
          <a:lstStyle/>
          <a:p>
            <a:r>
              <a:rPr lang="en-US" dirty="0"/>
              <a:t>No</a:t>
            </a:r>
          </a:p>
        </p:txBody>
      </p:sp>
      <p:sp>
        <p:nvSpPr>
          <p:cNvPr id="35" name="TextBox 34"/>
          <p:cNvSpPr txBox="1"/>
          <p:nvPr/>
        </p:nvSpPr>
        <p:spPr>
          <a:xfrm>
            <a:off x="4757147" y="2950221"/>
            <a:ext cx="494046" cy="307777"/>
          </a:xfrm>
          <a:prstGeom prst="rect">
            <a:avLst/>
          </a:prstGeom>
          <a:noFill/>
        </p:spPr>
        <p:txBody>
          <a:bodyPr wrap="none" rtlCol="0">
            <a:spAutoFit/>
          </a:bodyPr>
          <a:lstStyle/>
          <a:p>
            <a:r>
              <a:rPr lang="en-US" dirty="0"/>
              <a:t>Y</a:t>
            </a:r>
            <a:r>
              <a:rPr lang="en-US"/>
              <a:t>es</a:t>
            </a:r>
            <a:endParaRPr lang="en-US" dirty="0"/>
          </a:p>
        </p:txBody>
      </p:sp>
    </p:spTree>
    <p:extLst>
      <p:ext uri="{BB962C8B-B14F-4D97-AF65-F5344CB8AC3E}">
        <p14:creationId xmlns:p14="http://schemas.microsoft.com/office/powerpoint/2010/main" val="14919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 calcmode="lin" valueType="num">
                                      <p:cBhvr>
                                        <p:cTn id="69" dur="1000" fill="hold"/>
                                        <p:tgtEl>
                                          <p:spTgt spid="3"/>
                                        </p:tgtEl>
                                        <p:attrNameLst>
                                          <p:attrName>style.rotation</p:attrName>
                                        </p:attrNameLst>
                                      </p:cBhvr>
                                      <p:tavLst>
                                        <p:tav tm="0">
                                          <p:val>
                                            <p:fltVal val="90"/>
                                          </p:val>
                                        </p:tav>
                                        <p:tav tm="100000">
                                          <p:val>
                                            <p:fltVal val="0"/>
                                          </p:val>
                                        </p:tav>
                                      </p:tavLst>
                                    </p:anim>
                                    <p:animEffect transition="in" filter="fade">
                                      <p:cBhvr>
                                        <p:cTn id="70" dur="1000"/>
                                        <p:tgtEl>
                                          <p:spTgt spid="3"/>
                                        </p:tgtEl>
                                      </p:cBhvr>
                                    </p:animEffect>
                                  </p:childTnLst>
                                </p:cTn>
                              </p:par>
                              <p:par>
                                <p:cTn id="71" presetID="2" presetClass="entr" presetSubtype="4" fill="hold" nodeType="withEffect">
                                  <p:stCondLst>
                                    <p:cond delay="100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2000" fill="hold"/>
                                        <p:tgtEl>
                                          <p:spTgt spid="8"/>
                                        </p:tgtEl>
                                        <p:attrNameLst>
                                          <p:attrName>ppt_x</p:attrName>
                                        </p:attrNameLst>
                                      </p:cBhvr>
                                      <p:tavLst>
                                        <p:tav tm="0">
                                          <p:val>
                                            <p:strVal val="#ppt_x"/>
                                          </p:val>
                                        </p:tav>
                                        <p:tav tm="100000">
                                          <p:val>
                                            <p:strVal val="#ppt_x"/>
                                          </p:val>
                                        </p:tav>
                                      </p:tavLst>
                                    </p:anim>
                                    <p:anim calcmode="lin" valueType="num">
                                      <p:cBhvr additive="base">
                                        <p:cTn id="74"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p:bldP spid="14" grpId="0" animBg="1"/>
      <p:bldP spid="25" grpId="0"/>
      <p:bldP spid="28" grpId="0" animBg="1"/>
      <p:bldP spid="46" grpId="0" animBg="1"/>
      <p:bldP spid="69" grpId="0" animBg="1"/>
      <p:bldP spid="75" grpId="0"/>
      <p:bldP spid="48" grpId="0" animBg="1"/>
      <p:bldP spid="51" grpId="0" animBg="1"/>
      <p:bldP spid="3" grpId="0" animBg="1"/>
      <p:bldP spid="11" grpId="0"/>
      <p:bldP spid="32" grpId="0"/>
      <p:bldP spid="33" grpId="0"/>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p:cNvGraphicFramePr>
            <a:graphicFrameLocks/>
          </p:cNvGraphicFramePr>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p:cNvSpPr txBox="1"/>
          <p:nvPr/>
        </p:nvSpPr>
        <p:spPr>
          <a:xfrm>
            <a:off x="755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Tree>
    <p:extLst>
      <p:ext uri="{BB962C8B-B14F-4D97-AF65-F5344CB8AC3E}">
        <p14:creationId xmlns:p14="http://schemas.microsoft.com/office/powerpoint/2010/main" val="7467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graphicEl>
                                              <a:dgm id="{A862161F-454E-4CE2-9FF5-D5EF34EE9DAC}"/>
                                            </p:graphicEl>
                                          </p:spTgt>
                                        </p:tgtEl>
                                      </p:cBhvr>
                                    </p:animEffect>
                                    <p:set>
                                      <p:cBhvr>
                                        <p:cTn id="7" dur="1" fill="hold">
                                          <p:stCondLst>
                                            <p:cond delay="499"/>
                                          </p:stCondLst>
                                        </p:cTn>
                                        <p:tgtEl>
                                          <p:spTgt spid="6">
                                            <p:graphicEl>
                                              <a:dgm id="{A862161F-454E-4CE2-9FF5-D5EF34EE9DAC}"/>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152400"/>
            <a:ext cx="7543800" cy="838200"/>
          </a:xfrm>
        </p:spPr>
        <p:txBody>
          <a:bodyPr/>
          <a:lstStyle/>
          <a:p>
            <a:pPr algn="l"/>
            <a:r>
              <a:rPr lang="en-US" dirty="0"/>
              <a:t>Model Validation</a:t>
            </a:r>
          </a:p>
        </p:txBody>
      </p:sp>
      <p:sp>
        <p:nvSpPr>
          <p:cNvPr id="4" name="TextBox 3"/>
          <p:cNvSpPr txBox="1"/>
          <p:nvPr/>
        </p:nvSpPr>
        <p:spPr>
          <a:xfrm>
            <a:off x="762000" y="1752600"/>
            <a:ext cx="7632848" cy="2554545"/>
          </a:xfrm>
          <a:prstGeom prst="rect">
            <a:avLst/>
          </a:prstGeom>
          <a:noFill/>
        </p:spPr>
        <p:txBody>
          <a:bodyPr wrap="square" rtlCol="0">
            <a:spAutoFit/>
          </a:bodyPr>
          <a:lstStyle/>
          <a:p>
            <a:r>
              <a:rPr lang="en-US" sz="2000" dirty="0"/>
              <a:t>What makes a good model?</a:t>
            </a:r>
          </a:p>
          <a:p>
            <a:endParaRPr lang="en-US" sz="2000" dirty="0"/>
          </a:p>
          <a:p>
            <a:r>
              <a:rPr lang="en-US" sz="2000" b="1" u="sng" dirty="0"/>
              <a:t>Discrimination</a:t>
            </a:r>
            <a:r>
              <a:rPr lang="en-US" sz="2000" dirty="0"/>
              <a:t>: differentiates between those with and without the event, i.e. predicts higher probabilities for those with the event compared to those who don’t experience the event</a:t>
            </a:r>
          </a:p>
          <a:p>
            <a:endParaRPr lang="en-US" sz="2000" dirty="0"/>
          </a:p>
          <a:p>
            <a:r>
              <a:rPr lang="en-US" sz="2000" b="1" u="sng" dirty="0"/>
              <a:t>Calibration: </a:t>
            </a:r>
            <a:r>
              <a:rPr lang="en-US" sz="2000" dirty="0"/>
              <a:t>estimated probabilities are close to the observed frequency</a:t>
            </a:r>
            <a:endParaRPr lang="en-US" sz="2000" b="1" u="sng" dirty="0"/>
          </a:p>
        </p:txBody>
      </p:sp>
    </p:spTree>
    <p:extLst>
      <p:ext uri="{BB962C8B-B14F-4D97-AF65-F5344CB8AC3E}">
        <p14:creationId xmlns:p14="http://schemas.microsoft.com/office/powerpoint/2010/main" val="1174320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56876" y="152457"/>
            <a:ext cx="6705600" cy="609600"/>
          </a:xfrm>
        </p:spPr>
        <p:txBody>
          <a:bodyPr/>
          <a:lstStyle/>
          <a:p>
            <a:r>
              <a:rPr lang="en-US" dirty="0"/>
              <a:t>How to assess discrimination?</a:t>
            </a:r>
          </a:p>
        </p:txBody>
      </p:sp>
      <p:graphicFrame>
        <p:nvGraphicFramePr>
          <p:cNvPr id="3" name="Table 2"/>
          <p:cNvGraphicFramePr>
            <a:graphicFrameLocks noGrp="1"/>
          </p:cNvGraphicFramePr>
          <p:nvPr/>
        </p:nvGraphicFramePr>
        <p:xfrm>
          <a:off x="4094736" y="2764795"/>
          <a:ext cx="4941761" cy="2697973"/>
        </p:xfrm>
        <a:graphic>
          <a:graphicData uri="http://schemas.openxmlformats.org/drawingml/2006/table">
            <a:tbl>
              <a:tblPr firstRow="1" bandRow="1">
                <a:tableStyleId>{5C22544A-7EE6-4342-B048-85BDC9FD1C3A}</a:tableStyleId>
              </a:tblPr>
              <a:tblGrid>
                <a:gridCol w="705968">
                  <a:extLst>
                    <a:ext uri="{9D8B030D-6E8A-4147-A177-3AD203B41FA5}">
                      <a16:colId xmlns:a16="http://schemas.microsoft.com/office/drawing/2014/main" val="20000"/>
                    </a:ext>
                  </a:extLst>
                </a:gridCol>
                <a:gridCol w="1411931">
                  <a:extLst>
                    <a:ext uri="{9D8B030D-6E8A-4147-A177-3AD203B41FA5}">
                      <a16:colId xmlns:a16="http://schemas.microsoft.com/office/drawing/2014/main" val="20001"/>
                    </a:ext>
                  </a:extLst>
                </a:gridCol>
                <a:gridCol w="1411931">
                  <a:extLst>
                    <a:ext uri="{9D8B030D-6E8A-4147-A177-3AD203B41FA5}">
                      <a16:colId xmlns:a16="http://schemas.microsoft.com/office/drawing/2014/main" val="20002"/>
                    </a:ext>
                  </a:extLst>
                </a:gridCol>
                <a:gridCol w="1411931">
                  <a:extLst>
                    <a:ext uri="{9D8B030D-6E8A-4147-A177-3AD203B41FA5}">
                      <a16:colId xmlns:a16="http://schemas.microsoft.com/office/drawing/2014/main" val="20003"/>
                    </a:ext>
                  </a:extLst>
                </a:gridCol>
              </a:tblGrid>
              <a:tr h="425952">
                <a:tc>
                  <a:txBody>
                    <a:bodyPr/>
                    <a:lstStyle/>
                    <a:p>
                      <a:endParaRPr lang="en-US" sz="1600" dirty="0"/>
                    </a:p>
                  </a:txBody>
                  <a:tcPr>
                    <a:noFill/>
                  </a:tcPr>
                </a:tc>
                <a:tc>
                  <a:txBody>
                    <a:bodyPr/>
                    <a:lstStyle/>
                    <a:p>
                      <a:endParaRPr lang="en-US" sz="1600" dirty="0"/>
                    </a:p>
                  </a:txBody>
                  <a:tcPr>
                    <a:noFill/>
                  </a:tcPr>
                </a:tc>
                <a:tc gridSpan="2">
                  <a:txBody>
                    <a:bodyPr/>
                    <a:lstStyle/>
                    <a:p>
                      <a:pPr algn="ctr"/>
                      <a:r>
                        <a:rPr lang="en-US" sz="1600" dirty="0"/>
                        <a:t> Predicted</a:t>
                      </a:r>
                    </a:p>
                  </a:txBody>
                  <a:tcPr/>
                </a:tc>
                <a:tc hMerge="1">
                  <a:txBody>
                    <a:bodyPr/>
                    <a:lstStyle/>
                    <a:p>
                      <a:endParaRPr lang="en-US" dirty="0"/>
                    </a:p>
                  </a:txBody>
                  <a:tcPr/>
                </a:tc>
                <a:extLst>
                  <a:ext uri="{0D108BD9-81ED-4DB2-BD59-A6C34878D82A}">
                    <a16:rowId xmlns:a16="http://schemas.microsoft.com/office/drawing/2014/main" val="10000"/>
                  </a:ext>
                </a:extLst>
              </a:tr>
              <a:tr h="626101">
                <a:tc>
                  <a:txBody>
                    <a:bodyPr/>
                    <a:lstStyle/>
                    <a:p>
                      <a:pPr algn="ctr"/>
                      <a:endParaRPr lang="en-US" sz="1600" dirty="0">
                        <a:solidFill>
                          <a:schemeClr val="bg1"/>
                        </a:solidFill>
                      </a:endParaRPr>
                    </a:p>
                  </a:txBody>
                  <a:tcPr vert="vert270">
                    <a:noFill/>
                  </a:tcPr>
                </a:tc>
                <a:tc>
                  <a:txBody>
                    <a:bodyPr/>
                    <a:lstStyle/>
                    <a:p>
                      <a:endParaRPr lang="en-US" sz="1600" dirty="0"/>
                    </a:p>
                  </a:txBody>
                  <a:tcPr>
                    <a:solidFill>
                      <a:schemeClr val="bg1"/>
                    </a:solidFill>
                  </a:tcPr>
                </a:tc>
                <a:tc>
                  <a:txBody>
                    <a:bodyPr/>
                    <a:lstStyle/>
                    <a:p>
                      <a:r>
                        <a:rPr lang="en-US" sz="1600" dirty="0"/>
                        <a:t>1</a:t>
                      </a:r>
                    </a:p>
                  </a:txBody>
                  <a:tcPr>
                    <a:solidFill>
                      <a:schemeClr val="accent1">
                        <a:lumMod val="60000"/>
                        <a:lumOff val="40000"/>
                      </a:schemeClr>
                    </a:solidFill>
                  </a:tcPr>
                </a:tc>
                <a:tc>
                  <a:txBody>
                    <a:bodyPr/>
                    <a:lstStyle/>
                    <a:p>
                      <a:r>
                        <a:rPr lang="en-US" sz="1600" dirty="0"/>
                        <a:t>0</a:t>
                      </a:r>
                    </a:p>
                  </a:txBody>
                  <a:tcPr>
                    <a:solidFill>
                      <a:schemeClr val="accent1">
                        <a:lumMod val="60000"/>
                        <a:lumOff val="40000"/>
                      </a:schemeClr>
                    </a:solidFill>
                  </a:tcPr>
                </a:tc>
                <a:extLst>
                  <a:ext uri="{0D108BD9-81ED-4DB2-BD59-A6C34878D82A}">
                    <a16:rowId xmlns:a16="http://schemas.microsoft.com/office/drawing/2014/main" val="10001"/>
                  </a:ext>
                </a:extLst>
              </a:tr>
              <a:tr h="626101">
                <a:tc rowSpan="2">
                  <a:txBody>
                    <a:bodyPr/>
                    <a:lstStyle/>
                    <a:p>
                      <a:pPr algn="ctr"/>
                      <a:r>
                        <a:rPr lang="en-US" sz="1600" baseline="0" dirty="0">
                          <a:solidFill>
                            <a:schemeClr val="bg1"/>
                          </a:solidFill>
                        </a:rPr>
                        <a:t>Observed</a:t>
                      </a:r>
                      <a:endParaRPr lang="en-US" sz="1600" dirty="0">
                        <a:solidFill>
                          <a:schemeClr val="bg1"/>
                        </a:solidFill>
                      </a:endParaRPr>
                    </a:p>
                  </a:txBody>
                  <a:tcPr vert="vert270">
                    <a:solidFill>
                      <a:schemeClr val="accent1"/>
                    </a:solidFill>
                  </a:tcPr>
                </a:tc>
                <a:tc>
                  <a:txBody>
                    <a:bodyPr/>
                    <a:lstStyle/>
                    <a:p>
                      <a:r>
                        <a:rPr lang="en-US" sz="1600" dirty="0"/>
                        <a:t>1</a:t>
                      </a:r>
                    </a:p>
                  </a:txBody>
                  <a:tcPr>
                    <a:solidFill>
                      <a:srgbClr val="FF0000"/>
                    </a:solidFill>
                  </a:tcPr>
                </a:tc>
                <a:tc>
                  <a:txBody>
                    <a:bodyPr/>
                    <a:lstStyle/>
                    <a:p>
                      <a:r>
                        <a:rPr lang="en-US" sz="1600" dirty="0"/>
                        <a:t>True Positive (TP)</a:t>
                      </a:r>
                    </a:p>
                  </a:txBody>
                  <a:tcPr/>
                </a:tc>
                <a:tc>
                  <a:txBody>
                    <a:bodyPr/>
                    <a:lstStyle/>
                    <a:p>
                      <a:r>
                        <a:rPr lang="en-US" sz="1600" dirty="0"/>
                        <a:t>False Negative</a:t>
                      </a:r>
                      <a:r>
                        <a:rPr lang="en-US" sz="1600" baseline="0" dirty="0"/>
                        <a:t> (</a:t>
                      </a:r>
                      <a:r>
                        <a:rPr lang="en-US" sz="1600" dirty="0"/>
                        <a:t>FN)</a:t>
                      </a:r>
                    </a:p>
                  </a:txBody>
                  <a:tcPr/>
                </a:tc>
                <a:extLst>
                  <a:ext uri="{0D108BD9-81ED-4DB2-BD59-A6C34878D82A}">
                    <a16:rowId xmlns:a16="http://schemas.microsoft.com/office/drawing/2014/main" val="10002"/>
                  </a:ext>
                </a:extLst>
              </a:tr>
              <a:tr h="626101">
                <a:tc vMerge="1">
                  <a:txBody>
                    <a:bodyPr/>
                    <a:lstStyle/>
                    <a:p>
                      <a:pPr algn="ctr"/>
                      <a:endParaRPr lang="en-US" dirty="0">
                        <a:solidFill>
                          <a:schemeClr val="bg1"/>
                        </a:solidFill>
                      </a:endParaRPr>
                    </a:p>
                  </a:txBody>
                  <a:tcPr vert="vert270">
                    <a:solidFill>
                      <a:schemeClr val="accent1"/>
                    </a:solidFill>
                  </a:tcPr>
                </a:tc>
                <a:tc>
                  <a:txBody>
                    <a:bodyPr/>
                    <a:lstStyle/>
                    <a:p>
                      <a:r>
                        <a:rPr lang="en-US" sz="1600" dirty="0"/>
                        <a:t>0</a:t>
                      </a:r>
                    </a:p>
                  </a:txBody>
                  <a:tcPr>
                    <a:solidFill>
                      <a:schemeClr val="tx2">
                        <a:lumMod val="40000"/>
                        <a:lumOff val="60000"/>
                      </a:schemeClr>
                    </a:solidFill>
                  </a:tcPr>
                </a:tc>
                <a:tc>
                  <a:txBody>
                    <a:bodyPr/>
                    <a:lstStyle/>
                    <a:p>
                      <a:r>
                        <a:rPr lang="en-US" sz="1600" dirty="0"/>
                        <a:t>False Positive</a:t>
                      </a:r>
                      <a:r>
                        <a:rPr lang="en-US" sz="1600" baseline="0" dirty="0"/>
                        <a:t> (F</a:t>
                      </a:r>
                      <a:r>
                        <a:rPr lang="en-US" sz="1600" dirty="0"/>
                        <a:t>P)</a:t>
                      </a:r>
                    </a:p>
                  </a:txBody>
                  <a:tcPr/>
                </a:tc>
                <a:tc>
                  <a:txBody>
                    <a:bodyPr/>
                    <a:lstStyle/>
                    <a:p>
                      <a:r>
                        <a:rPr lang="en-US" sz="1600" dirty="0"/>
                        <a:t>True Negative (TN)</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262387" y="1247514"/>
            <a:ext cx="7461448" cy="1231106"/>
          </a:xfrm>
          <a:prstGeom prst="rect">
            <a:avLst/>
          </a:prstGeom>
          <a:solidFill>
            <a:schemeClr val="accent1"/>
          </a:solidFill>
        </p:spPr>
        <p:txBody>
          <a:bodyPr wrap="square" rtlCol="0">
            <a:spAutoFit/>
          </a:bodyPr>
          <a:lstStyle/>
          <a:p>
            <a:r>
              <a:rPr lang="en-US" sz="1200" dirty="0">
                <a:solidFill>
                  <a:schemeClr val="bg1"/>
                </a:solidFill>
              </a:rPr>
              <a:t>Suppose our classifier is simply BMI &gt; x.</a:t>
            </a:r>
          </a:p>
          <a:p>
            <a:endParaRPr lang="en-US" sz="1200" dirty="0">
              <a:solidFill>
                <a:schemeClr val="bg1"/>
              </a:solidFill>
            </a:endParaRPr>
          </a:p>
          <a:p>
            <a:r>
              <a:rPr lang="en-US" sz="1200" dirty="0">
                <a:solidFill>
                  <a:schemeClr val="bg1"/>
                </a:solidFill>
              </a:rPr>
              <a:t>Both classes (blue = 0 , red = 1) have their own probability distribution of BMI</a:t>
            </a:r>
          </a:p>
          <a:p>
            <a:endParaRPr lang="en-US" sz="1200" dirty="0">
              <a:solidFill>
                <a:schemeClr val="bg1"/>
              </a:solidFill>
            </a:endParaRPr>
          </a:p>
          <a:p>
            <a:r>
              <a:rPr lang="en-US" sz="1200" dirty="0">
                <a:solidFill>
                  <a:schemeClr val="bg1"/>
                </a:solidFill>
              </a:rPr>
              <a:t>The choice of X then determines how sensitive or specific our algorithm is. </a:t>
            </a:r>
          </a:p>
          <a:p>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7" y="2932268"/>
            <a:ext cx="3909724" cy="3144416"/>
          </a:xfrm>
          <a:prstGeom prst="rect">
            <a:avLst/>
          </a:prstGeom>
        </p:spPr>
      </p:pic>
      <p:sp>
        <p:nvSpPr>
          <p:cNvPr id="7" name="TextBox 6"/>
          <p:cNvSpPr txBox="1"/>
          <p:nvPr/>
        </p:nvSpPr>
        <p:spPr>
          <a:xfrm>
            <a:off x="2675675" y="5136412"/>
            <a:ext cx="432048" cy="307777"/>
          </a:xfrm>
          <a:prstGeom prst="rect">
            <a:avLst/>
          </a:prstGeom>
          <a:noFill/>
        </p:spPr>
        <p:txBody>
          <a:bodyPr wrap="square" rtlCol="0">
            <a:spAutoFit/>
          </a:bodyPr>
          <a:lstStyle/>
          <a:p>
            <a:r>
              <a:rPr lang="en-US" sz="1400" dirty="0"/>
              <a:t>TP</a:t>
            </a:r>
          </a:p>
        </p:txBody>
      </p:sp>
      <p:sp>
        <p:nvSpPr>
          <p:cNvPr id="8" name="TextBox 7"/>
          <p:cNvSpPr txBox="1"/>
          <p:nvPr/>
        </p:nvSpPr>
        <p:spPr>
          <a:xfrm>
            <a:off x="1163412" y="5120470"/>
            <a:ext cx="471016" cy="307777"/>
          </a:xfrm>
          <a:prstGeom prst="rect">
            <a:avLst/>
          </a:prstGeom>
          <a:noFill/>
        </p:spPr>
        <p:txBody>
          <a:bodyPr wrap="square" rtlCol="0">
            <a:spAutoFit/>
          </a:bodyPr>
          <a:lstStyle/>
          <a:p>
            <a:r>
              <a:rPr lang="en-US" sz="1400" dirty="0"/>
              <a:t>TN</a:t>
            </a:r>
          </a:p>
        </p:txBody>
      </p:sp>
      <p:sp>
        <p:nvSpPr>
          <p:cNvPr id="9" name="TextBox 8"/>
          <p:cNvSpPr txBox="1"/>
          <p:nvPr/>
        </p:nvSpPr>
        <p:spPr>
          <a:xfrm>
            <a:off x="2209016" y="5640469"/>
            <a:ext cx="432048" cy="307777"/>
          </a:xfrm>
          <a:prstGeom prst="rect">
            <a:avLst/>
          </a:prstGeom>
          <a:noFill/>
        </p:spPr>
        <p:txBody>
          <a:bodyPr wrap="square" rtlCol="0">
            <a:spAutoFit/>
          </a:bodyPr>
          <a:lstStyle/>
          <a:p>
            <a:r>
              <a:rPr lang="en-US" sz="1400" dirty="0"/>
              <a:t>FP</a:t>
            </a:r>
          </a:p>
        </p:txBody>
      </p:sp>
      <p:sp>
        <p:nvSpPr>
          <p:cNvPr id="10" name="TextBox 9"/>
          <p:cNvSpPr txBox="1"/>
          <p:nvPr/>
        </p:nvSpPr>
        <p:spPr>
          <a:xfrm>
            <a:off x="1634427" y="5640469"/>
            <a:ext cx="465183" cy="307777"/>
          </a:xfrm>
          <a:prstGeom prst="rect">
            <a:avLst/>
          </a:prstGeom>
          <a:noFill/>
        </p:spPr>
        <p:txBody>
          <a:bodyPr wrap="square" rtlCol="0">
            <a:spAutoFit/>
          </a:bodyPr>
          <a:lstStyle/>
          <a:p>
            <a:r>
              <a:rPr lang="en-US" sz="1400"/>
              <a:t>FN</a:t>
            </a:r>
            <a:endParaRPr lang="en-US" sz="1400" dirty="0"/>
          </a:p>
        </p:txBody>
      </p:sp>
      <p:sp>
        <p:nvSpPr>
          <p:cNvPr id="11" name="TextBox 10"/>
          <p:cNvSpPr txBox="1"/>
          <p:nvPr/>
        </p:nvSpPr>
        <p:spPr>
          <a:xfrm>
            <a:off x="2024873" y="2721620"/>
            <a:ext cx="216025" cy="369332"/>
          </a:xfrm>
          <a:prstGeom prst="rect">
            <a:avLst/>
          </a:prstGeom>
          <a:noFill/>
        </p:spPr>
        <p:txBody>
          <a:bodyPr wrap="square" rtlCol="0">
            <a:spAutoFit/>
          </a:bodyPr>
          <a:lstStyle/>
          <a:p>
            <a:r>
              <a:rPr lang="en-US" dirty="0"/>
              <a:t>x</a:t>
            </a:r>
          </a:p>
        </p:txBody>
      </p:sp>
      <p:sp>
        <p:nvSpPr>
          <p:cNvPr id="12" name="TextBox 11"/>
          <p:cNvSpPr txBox="1"/>
          <p:nvPr/>
        </p:nvSpPr>
        <p:spPr>
          <a:xfrm>
            <a:off x="1867018" y="6102666"/>
            <a:ext cx="901493" cy="369332"/>
          </a:xfrm>
          <a:prstGeom prst="rect">
            <a:avLst/>
          </a:prstGeom>
          <a:noFill/>
        </p:spPr>
        <p:txBody>
          <a:bodyPr wrap="square" rtlCol="0">
            <a:spAutoFit/>
          </a:bodyPr>
          <a:lstStyle/>
          <a:p>
            <a:r>
              <a:rPr lang="en-US"/>
              <a:t>BMI</a:t>
            </a:r>
          </a:p>
        </p:txBody>
      </p:sp>
      <p:sp>
        <p:nvSpPr>
          <p:cNvPr id="13" name="TextBox 12"/>
          <p:cNvSpPr txBox="1"/>
          <p:nvPr/>
        </p:nvSpPr>
        <p:spPr>
          <a:xfrm>
            <a:off x="179512" y="3192196"/>
            <a:ext cx="461665" cy="1449452"/>
          </a:xfrm>
          <a:prstGeom prst="rect">
            <a:avLst/>
          </a:prstGeom>
          <a:noFill/>
        </p:spPr>
        <p:txBody>
          <a:bodyPr vert="vert270" wrap="square" rtlCol="0">
            <a:spAutoFit/>
          </a:bodyPr>
          <a:lstStyle/>
          <a:p>
            <a:r>
              <a:rPr lang="en-US" dirty="0"/>
              <a:t>Probability</a:t>
            </a:r>
          </a:p>
        </p:txBody>
      </p:sp>
      <p:sp>
        <p:nvSpPr>
          <p:cNvPr id="14" name="TextBox 13"/>
          <p:cNvSpPr txBox="1"/>
          <p:nvPr/>
        </p:nvSpPr>
        <p:spPr>
          <a:xfrm>
            <a:off x="4102517" y="5732876"/>
            <a:ext cx="5516863" cy="954107"/>
          </a:xfrm>
          <a:prstGeom prst="rect">
            <a:avLst/>
          </a:prstGeom>
          <a:noFill/>
        </p:spPr>
        <p:txBody>
          <a:bodyPr wrap="square" rtlCol="0">
            <a:spAutoFit/>
          </a:bodyPr>
          <a:lstStyle/>
          <a:p>
            <a:r>
              <a:rPr lang="en-US" sz="1800" dirty="0"/>
              <a:t>True Positive Rate (TPR) = TP / (TP + FN)</a:t>
            </a:r>
          </a:p>
          <a:p>
            <a:r>
              <a:rPr lang="en-US" sz="1800" dirty="0"/>
              <a:t>False Positive Rate (FPR)  =  FP / (FP + TN)</a:t>
            </a:r>
          </a:p>
          <a:p>
            <a:endParaRPr lang="en-US" dirty="0"/>
          </a:p>
        </p:txBody>
      </p:sp>
      <p:sp>
        <p:nvSpPr>
          <p:cNvPr id="6" name="Rectangle 5"/>
          <p:cNvSpPr/>
          <p:nvPr/>
        </p:nvSpPr>
        <p:spPr>
          <a:xfrm>
            <a:off x="6285577" y="3875180"/>
            <a:ext cx="1281142" cy="504056"/>
          </a:xfrm>
          <a:prstGeom prst="rect">
            <a:avLst/>
          </a:prstGeom>
          <a:solidFill>
            <a:srgbClr val="EA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344" y="3898264"/>
            <a:ext cx="1224136" cy="743383"/>
          </a:xfrm>
          <a:prstGeom prst="rect">
            <a:avLst/>
          </a:prstGeom>
          <a:solidFill>
            <a:srgbClr val="EA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85577" y="4728185"/>
            <a:ext cx="1274754" cy="504056"/>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04348" y="4728184"/>
            <a:ext cx="1188132" cy="734583"/>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3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8"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20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20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200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1" nodeType="clickEffect">
                                  <p:stCondLst>
                                    <p:cond delay="0"/>
                                  </p:stCondLst>
                                  <p:childTnLst>
                                    <p:animEffect transition="out" filter="dissolv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grpId="1" nodeType="clickEffect">
                                  <p:stCondLst>
                                    <p:cond delay="0"/>
                                  </p:stCondLst>
                                  <p:childTnLst>
                                    <p:animEffect transition="out" filter="dissolv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1" nodeType="clickEffect">
                                  <p:stCondLst>
                                    <p:cond delay="0"/>
                                  </p:stCondLst>
                                  <p:childTnLst>
                                    <p:animEffect transition="out" filter="dissolv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p:bldP spid="10" grpId="0"/>
      <p:bldP spid="11" grpId="0"/>
      <p:bldP spid="12" grpId="0"/>
      <p:bldP spid="13" grpId="0"/>
      <p:bldP spid="14" grpId="0"/>
      <p:bldP spid="6" grpId="0" animBg="1"/>
      <p:bldP spid="6" grpId="1" animBg="1"/>
      <p:bldP spid="15" grpId="0" animBg="1"/>
      <p:bldP spid="15" grpId="1" animBg="1"/>
      <p:bldP spid="16" grpId="0" animBg="1"/>
      <p:bldP spid="16" grpId="1" animBg="1"/>
      <p:bldP spid="17" grpId="0" animBg="1"/>
      <p:bldP spid="17"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304800"/>
            <a:ext cx="6705600" cy="609600"/>
          </a:xfrm>
        </p:spPr>
        <p:txBody>
          <a:bodyPr/>
          <a:lstStyle/>
          <a:p>
            <a:r>
              <a:rPr lang="en-US" dirty="0"/>
              <a:t>Receiver Operator Characteristic (ROC</a:t>
            </a:r>
            <a:r>
              <a:rPr lang="en-US"/>
              <a:t>) curve</a:t>
            </a:r>
            <a:endParaRPr lang="en-US" dirty="0"/>
          </a:p>
        </p:txBody>
      </p:sp>
      <p:pic>
        <p:nvPicPr>
          <p:cNvPr id="4" name="ROC-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19200"/>
            <a:ext cx="9144000" cy="5222875"/>
          </a:xfrm>
          <a:prstGeom prst="rect">
            <a:avLst/>
          </a:prstGeom>
        </p:spPr>
      </p:pic>
      <p:sp>
        <p:nvSpPr>
          <p:cNvPr id="5" name="TextBox 4"/>
          <p:cNvSpPr txBox="1"/>
          <p:nvPr/>
        </p:nvSpPr>
        <p:spPr>
          <a:xfrm>
            <a:off x="5292080" y="5949280"/>
            <a:ext cx="4104456" cy="369332"/>
          </a:xfrm>
          <a:prstGeom prst="rect">
            <a:avLst/>
          </a:prstGeom>
          <a:noFill/>
        </p:spPr>
        <p:txBody>
          <a:bodyPr wrap="square" rtlCol="0">
            <a:spAutoFit/>
          </a:bodyPr>
          <a:lstStyle/>
          <a:p>
            <a:r>
              <a:rPr lang="en-US" dirty="0"/>
              <a:t>Discrimination: Area under curve (AUC)</a:t>
            </a:r>
          </a:p>
        </p:txBody>
      </p:sp>
    </p:spTree>
    <p:extLst>
      <p:ext uri="{BB962C8B-B14F-4D97-AF65-F5344CB8AC3E}">
        <p14:creationId xmlns:p14="http://schemas.microsoft.com/office/powerpoint/2010/main" val="6951485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543800" cy="838199"/>
          </a:xfrm>
        </p:spPr>
        <p:txBody>
          <a:bodyPr/>
          <a:lstStyle/>
          <a:p>
            <a:pPr algn="l"/>
            <a:r>
              <a:rPr lang="en-US" dirty="0"/>
              <a:t>Calibration</a:t>
            </a:r>
          </a:p>
        </p:txBody>
      </p:sp>
      <p:sp>
        <p:nvSpPr>
          <p:cNvPr id="4" name="Text Placeholder 3"/>
          <p:cNvSpPr>
            <a:spLocks noGrp="1"/>
          </p:cNvSpPr>
          <p:nvPr>
            <p:ph type="body" idx="1"/>
          </p:nvPr>
        </p:nvSpPr>
        <p:spPr>
          <a:xfrm>
            <a:off x="555739" y="1447800"/>
            <a:ext cx="8229600" cy="4906962"/>
          </a:xfrm>
        </p:spPr>
        <p:txBody>
          <a:bodyPr/>
          <a:lstStyle/>
          <a:p>
            <a:pPr marL="457200" lvl="0" indent="-457200">
              <a:spcBef>
                <a:spcPts val="0"/>
              </a:spcBef>
              <a:buClrTx/>
              <a:buSzTx/>
              <a:buFont typeface="Arial" charset="0"/>
              <a:buChar char="•"/>
              <a:defRPr/>
            </a:pPr>
            <a:r>
              <a:rPr lang="en-US" sz="2000" dirty="0"/>
              <a:t>Agreement between observed and predicted risk</a:t>
            </a:r>
          </a:p>
          <a:p>
            <a:pPr marL="457200" lvl="0" indent="-457200">
              <a:spcBef>
                <a:spcPts val="0"/>
              </a:spcBef>
              <a:buClrTx/>
              <a:buSzTx/>
              <a:buFont typeface="Arial" charset="0"/>
              <a:buChar char="•"/>
              <a:defRPr/>
            </a:pPr>
            <a:endParaRPr lang="en-US" sz="2000" dirty="0"/>
          </a:p>
          <a:p>
            <a:pPr marL="457200" lvl="0" indent="-457200">
              <a:spcBef>
                <a:spcPts val="0"/>
              </a:spcBef>
              <a:buClrTx/>
              <a:buSzTx/>
              <a:buFont typeface="Arial" charset="0"/>
              <a:buChar char="•"/>
              <a:defRPr/>
            </a:pPr>
            <a:r>
              <a:rPr lang="en-US" sz="2000" dirty="0"/>
              <a:t>We want a model that has good calibration across the range of predictions (not just on average)</a:t>
            </a:r>
          </a:p>
          <a:p>
            <a:pPr marL="457200" lvl="0" indent="-457200">
              <a:spcBef>
                <a:spcPts val="0"/>
              </a:spcBef>
              <a:buClrTx/>
              <a:buSzTx/>
              <a:buFont typeface="Arial" charset="0"/>
              <a:buChar char="•"/>
              <a:defRPr/>
            </a:pPr>
            <a:endParaRPr lang="en-US" sz="2000" dirty="0"/>
          </a:p>
          <a:p>
            <a:pPr marL="457200" lvl="0" indent="-457200">
              <a:spcBef>
                <a:spcPts val="0"/>
              </a:spcBef>
              <a:buClrTx/>
              <a:buSzTx/>
              <a:buFont typeface="Arial" charset="0"/>
              <a:buChar char="•"/>
              <a:defRPr/>
            </a:pPr>
            <a:r>
              <a:rPr lang="en-US" sz="2000" dirty="0"/>
              <a:t>A model is well calibrated if for every 100 individuals given a risk of p% close to p have the event. </a:t>
            </a:r>
          </a:p>
          <a:p>
            <a:pPr marL="457200" lvl="0" indent="-457200">
              <a:spcBef>
                <a:spcPts val="0"/>
              </a:spcBef>
              <a:buClrTx/>
              <a:buSzTx/>
              <a:buFont typeface="Arial" charset="0"/>
              <a:buChar char="•"/>
              <a:defRPr/>
            </a:pPr>
            <a:endParaRPr lang="en-US" sz="2000" dirty="0"/>
          </a:p>
          <a:p>
            <a:pPr marL="457200" indent="-457200">
              <a:spcBef>
                <a:spcPts val="0"/>
              </a:spcBef>
              <a:buClrTx/>
              <a:buSzTx/>
              <a:buFont typeface="Arial" charset="0"/>
              <a:buChar char="•"/>
              <a:defRPr/>
            </a:pPr>
            <a:r>
              <a:rPr lang="en-US" sz="2000" dirty="0"/>
              <a:t>For example, if we predict a 12% risk that an atrial fibrillation patient will have a stroke within 365 days, the observed proportion should be approx. 12 strokes per 100 patients</a:t>
            </a:r>
          </a:p>
          <a:p>
            <a:pPr marL="457200" lvl="0" indent="-457200">
              <a:spcBef>
                <a:spcPts val="0"/>
              </a:spcBef>
              <a:buClrTx/>
              <a:buSzTx/>
              <a:buFont typeface="Arial" charset="0"/>
              <a:buChar char="•"/>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3904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caricature of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Tree>
    <p:extLst>
      <p:ext uri="{BB962C8B-B14F-4D97-AF65-F5344CB8AC3E}">
        <p14:creationId xmlns:p14="http://schemas.microsoft.com/office/powerpoint/2010/main" val="38507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41" grpId="0"/>
      <p:bldP spid="44" grpId="0"/>
      <p:bldP spid="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991"/>
            <a:ext cx="7543800" cy="838200"/>
          </a:xfrm>
        </p:spPr>
        <p:txBody>
          <a:bodyPr/>
          <a:lstStyle/>
          <a:p>
            <a:r>
              <a:rPr lang="en-US" dirty="0"/>
              <a:t>Calibration Assessment</a:t>
            </a:r>
          </a:p>
        </p:txBody>
      </p:sp>
      <p:sp>
        <p:nvSpPr>
          <p:cNvPr id="3" name="Content Placeholder 2"/>
          <p:cNvSpPr>
            <a:spLocks noGrp="1"/>
          </p:cNvSpPr>
          <p:nvPr>
            <p:ph idx="1"/>
          </p:nvPr>
        </p:nvSpPr>
        <p:spPr>
          <a:xfrm>
            <a:off x="371500" y="1023476"/>
            <a:ext cx="7715200" cy="901079"/>
          </a:xfrm>
          <a:solidFill>
            <a:schemeClr val="bg1"/>
          </a:solidFill>
        </p:spPr>
        <p:txBody>
          <a:bodyPr>
            <a:normAutofit lnSpcReduction="10000"/>
          </a:bodyPr>
          <a:lstStyle/>
          <a:p>
            <a:pPr marL="0" indent="0" algn="ctr">
              <a:spcBef>
                <a:spcPts val="0"/>
              </a:spcBef>
              <a:buNone/>
            </a:pPr>
            <a:r>
              <a:rPr lang="en-US" sz="2600" dirty="0"/>
              <a:t>How close is the average predicted probability to the observed fraction with the outcome?</a:t>
            </a:r>
            <a:endParaRPr lang="en-US" sz="2600" b="1" u="sng"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1988840"/>
            <a:ext cx="4352496" cy="4320000"/>
          </a:xfrm>
          <a:prstGeom prst="rect">
            <a:avLst/>
          </a:prstGeom>
        </p:spPr>
      </p:pic>
      <p:sp>
        <p:nvSpPr>
          <p:cNvPr id="7" name="TextBox 6"/>
          <p:cNvSpPr txBox="1"/>
          <p:nvPr/>
        </p:nvSpPr>
        <p:spPr>
          <a:xfrm>
            <a:off x="2555776" y="2380288"/>
            <a:ext cx="1800200" cy="307777"/>
          </a:xfrm>
          <a:prstGeom prst="rect">
            <a:avLst/>
          </a:prstGeom>
          <a:solidFill>
            <a:schemeClr val="bg1"/>
          </a:solidFill>
        </p:spPr>
        <p:txBody>
          <a:bodyPr wrap="square" rtlCol="0">
            <a:spAutoFit/>
          </a:bodyPr>
          <a:lstStyle/>
          <a:p>
            <a:pPr algn="ctr"/>
            <a:r>
              <a:rPr lang="en-US" sz="1400" dirty="0"/>
              <a:t>Underestimation</a:t>
            </a:r>
          </a:p>
        </p:txBody>
      </p:sp>
      <p:sp>
        <p:nvSpPr>
          <p:cNvPr id="8" name="TextBox 7"/>
          <p:cNvSpPr txBox="1"/>
          <p:nvPr/>
        </p:nvSpPr>
        <p:spPr>
          <a:xfrm>
            <a:off x="4211291" y="5229200"/>
            <a:ext cx="1800200" cy="307777"/>
          </a:xfrm>
          <a:prstGeom prst="rect">
            <a:avLst/>
          </a:prstGeom>
          <a:solidFill>
            <a:schemeClr val="bg1"/>
          </a:solidFill>
        </p:spPr>
        <p:txBody>
          <a:bodyPr wrap="square" rtlCol="0">
            <a:spAutoFit/>
          </a:bodyPr>
          <a:lstStyle/>
          <a:p>
            <a:pPr algn="ctr"/>
            <a:r>
              <a:rPr lang="en-US" sz="1400" dirty="0"/>
              <a:t>Overestimation</a:t>
            </a:r>
          </a:p>
        </p:txBody>
      </p:sp>
    </p:spTree>
    <p:extLst>
      <p:ext uri="{BB962C8B-B14F-4D97-AF65-F5344CB8AC3E}">
        <p14:creationId xmlns:p14="http://schemas.microsoft.com/office/powerpoint/2010/main" val="1684704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12481" y="2921328"/>
            <a:ext cx="5847443" cy="3323987"/>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External validation </a:t>
            </a:r>
            <a:r>
              <a:rPr lang="en-US" altLang="en-US" dirty="0"/>
              <a:t>is performed using </a:t>
            </a:r>
          </a:p>
          <a:p>
            <a:r>
              <a:rPr lang="en-US" altLang="en-US" dirty="0"/>
              <a:t>data from multiple populations not </a:t>
            </a:r>
          </a:p>
          <a:p>
            <a:r>
              <a:rPr lang="en-US" altLang="en-US" dirty="0"/>
              <a:t>used for training.</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2" name="Title 1"/>
          <p:cNvSpPr>
            <a:spLocks noGrp="1"/>
          </p:cNvSpPr>
          <p:nvPr>
            <p:ph type="title"/>
          </p:nvPr>
        </p:nvSpPr>
        <p:spPr/>
        <p:txBody>
          <a:bodyPr/>
          <a:lstStyle/>
          <a:p>
            <a:r>
              <a:rPr lang="en-US" dirty="0"/>
              <a:t>External Validation</a:t>
            </a:r>
          </a:p>
        </p:txBody>
      </p:sp>
      <p:graphicFrame>
        <p:nvGraphicFramePr>
          <p:cNvPr id="4" name="Diagram 3"/>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p:cNvCxnSpPr/>
          <p:nvPr/>
        </p:nvCxnSpPr>
        <p:spPr>
          <a:xfrm>
            <a:off x="6228184"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4968044" y="4397285"/>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Can 9"/>
          <p:cNvSpPr/>
          <p:nvPr/>
        </p:nvSpPr>
        <p:spPr>
          <a:xfrm>
            <a:off x="4985084" y="4925403"/>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Can 10"/>
          <p:cNvSpPr/>
          <p:nvPr/>
        </p:nvSpPr>
        <p:spPr>
          <a:xfrm>
            <a:off x="4985084" y="5468770"/>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Can 11"/>
          <p:cNvSpPr/>
          <p:nvPr/>
        </p:nvSpPr>
        <p:spPr>
          <a:xfrm>
            <a:off x="2051720" y="4935547"/>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p:cNvSpPr/>
          <p:nvPr/>
        </p:nvSpPr>
        <p:spPr>
          <a:xfrm>
            <a:off x="3029152" y="4972115"/>
            <a:ext cx="944419" cy="454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a:t>
            </a:r>
          </a:p>
        </p:txBody>
      </p:sp>
      <p:cxnSp>
        <p:nvCxnSpPr>
          <p:cNvPr id="22" name="Straight Arrow Connector 21"/>
          <p:cNvCxnSpPr/>
          <p:nvPr/>
        </p:nvCxnSpPr>
        <p:spPr>
          <a:xfrm flipV="1">
            <a:off x="4355976" y="4653136"/>
            <a:ext cx="504056" cy="50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63028" y="5305060"/>
            <a:ext cx="551872" cy="44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325572" y="5201286"/>
            <a:ext cx="534460"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538650" y="5199247"/>
            <a:ext cx="342089"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945782" y="4317857"/>
            <a:ext cx="2160240"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232912" y="4325715"/>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879469" y="4335859"/>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960997" y="4260156"/>
            <a:ext cx="2160240" cy="369332"/>
          </a:xfrm>
          <a:prstGeom prst="rect">
            <a:avLst/>
          </a:prstGeom>
          <a:noFill/>
        </p:spPr>
        <p:txBody>
          <a:bodyPr wrap="square" rtlCol="0">
            <a:spAutoFit/>
          </a:bodyPr>
          <a:lstStyle/>
          <a:p>
            <a:r>
              <a:rPr lang="en-US"/>
              <a:t>Train</a:t>
            </a:r>
            <a:endParaRPr lang="en-US" dirty="0"/>
          </a:p>
        </p:txBody>
      </p:sp>
      <p:sp>
        <p:nvSpPr>
          <p:cNvPr id="36" name="TextBox 35"/>
          <p:cNvSpPr txBox="1"/>
          <p:nvPr/>
        </p:nvSpPr>
        <p:spPr>
          <a:xfrm>
            <a:off x="4231725" y="4284270"/>
            <a:ext cx="2160240" cy="369332"/>
          </a:xfrm>
          <a:prstGeom prst="rect">
            <a:avLst/>
          </a:prstGeom>
          <a:noFill/>
        </p:spPr>
        <p:txBody>
          <a:bodyPr wrap="square" rtlCol="0">
            <a:spAutoFit/>
          </a:bodyPr>
          <a:lstStyle/>
          <a:p>
            <a:r>
              <a:rPr lang="en-US" dirty="0"/>
              <a:t>Apply</a:t>
            </a:r>
          </a:p>
        </p:txBody>
      </p:sp>
      <p:sp>
        <p:nvSpPr>
          <p:cNvPr id="37" name="TextBox 36"/>
          <p:cNvSpPr txBox="1"/>
          <p:nvPr/>
        </p:nvSpPr>
        <p:spPr>
          <a:xfrm>
            <a:off x="5913373" y="4317857"/>
            <a:ext cx="2160240" cy="369332"/>
          </a:xfrm>
          <a:prstGeom prst="rect">
            <a:avLst/>
          </a:prstGeom>
          <a:noFill/>
        </p:spPr>
        <p:txBody>
          <a:bodyPr wrap="square" rtlCol="0">
            <a:spAutoFit/>
          </a:bodyPr>
          <a:lstStyle/>
          <a:p>
            <a:r>
              <a:rPr lang="en-US" dirty="0"/>
              <a:t>Evaluate</a:t>
            </a:r>
          </a:p>
        </p:txBody>
      </p:sp>
      <p:sp>
        <p:nvSpPr>
          <p:cNvPr id="38" name="Rectangle 37"/>
          <p:cNvSpPr/>
          <p:nvPr/>
        </p:nvSpPr>
        <p:spPr>
          <a:xfrm>
            <a:off x="6006890" y="4739001"/>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Auc2</a:t>
            </a:r>
            <a:r>
              <a:rPr lang="en-US"/>
              <a:t>, Cal2</a:t>
            </a:r>
            <a:endParaRPr lang="en-US" dirty="0"/>
          </a:p>
        </p:txBody>
      </p:sp>
      <p:sp>
        <p:nvSpPr>
          <p:cNvPr id="41" name="Rectangle 40"/>
          <p:cNvSpPr/>
          <p:nvPr/>
        </p:nvSpPr>
        <p:spPr>
          <a:xfrm>
            <a:off x="6006890" y="5130946"/>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Auc3, Cal3</a:t>
            </a:r>
          </a:p>
        </p:txBody>
      </p:sp>
      <p:sp>
        <p:nvSpPr>
          <p:cNvPr id="42" name="Rectangle 41"/>
          <p:cNvSpPr/>
          <p:nvPr/>
        </p:nvSpPr>
        <p:spPr>
          <a:xfrm>
            <a:off x="5998055" y="5552275"/>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Auc4, Cal4</a:t>
            </a:r>
          </a:p>
        </p:txBody>
      </p:sp>
      <p:cxnSp>
        <p:nvCxnSpPr>
          <p:cNvPr id="44" name="Straight Arrow Connector 43"/>
          <p:cNvCxnSpPr/>
          <p:nvPr/>
        </p:nvCxnSpPr>
        <p:spPr>
          <a:xfrm flipV="1">
            <a:off x="5388030" y="4753624"/>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63680" y="3033082"/>
            <a:ext cx="1808654" cy="1247971"/>
          </a:xfrm>
          <a:prstGeom prst="rect">
            <a:avLst/>
          </a:prstGeom>
        </p:spPr>
      </p:pic>
      <p:cxnSp>
        <p:nvCxnSpPr>
          <p:cNvPr id="49" name="Straight Arrow Connector 48"/>
          <p:cNvCxnSpPr/>
          <p:nvPr/>
        </p:nvCxnSpPr>
        <p:spPr>
          <a:xfrm flipV="1">
            <a:off x="5388030" y="5130946"/>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5395882" y="5561538"/>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633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4"/>
          <p:cNvGraphicFramePr>
            <a:graphicFrameLocks/>
          </p:cNvGraphicFramePr>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p:cNvSpPr txBox="1"/>
          <p:nvPr/>
        </p:nvSpPr>
        <p:spPr>
          <a:xfrm>
            <a:off x="755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
        <p:nvSpPr>
          <p:cNvPr id="7" name="TextBox 6"/>
          <p:cNvSpPr txBox="1"/>
          <p:nvPr/>
        </p:nvSpPr>
        <p:spPr>
          <a:xfrm>
            <a:off x="3533056" y="3933056"/>
            <a:ext cx="2376264" cy="1754326"/>
          </a:xfrm>
          <a:prstGeom prst="rect">
            <a:avLst/>
          </a:prstGeom>
          <a:noFill/>
        </p:spPr>
        <p:txBody>
          <a:bodyPr wrap="square" rtlCol="0">
            <a:spAutoFit/>
          </a:bodyPr>
          <a:lstStyle/>
          <a:p>
            <a:pPr lvl="0"/>
            <a:r>
              <a:rPr lang="en-US" dirty="0"/>
              <a:t>Standardized Process</a:t>
            </a:r>
          </a:p>
          <a:p>
            <a:pPr lvl="0"/>
            <a:r>
              <a:rPr lang="en-US" dirty="0"/>
              <a:t>Discrimination</a:t>
            </a:r>
          </a:p>
          <a:p>
            <a:pPr lvl="0"/>
            <a:r>
              <a:rPr lang="en-US" dirty="0"/>
              <a:t>Calibration</a:t>
            </a:r>
          </a:p>
          <a:p>
            <a:pPr lvl="0"/>
            <a:r>
              <a:rPr lang="en-US" dirty="0"/>
              <a:t>External Validation</a:t>
            </a:r>
          </a:p>
          <a:p>
            <a:pPr lvl="0"/>
            <a:endParaRPr lang="en-US" dirty="0"/>
          </a:p>
          <a:p>
            <a:endParaRPr lang="en-US" dirty="0"/>
          </a:p>
        </p:txBody>
      </p:sp>
    </p:spTree>
    <p:extLst>
      <p:ext uri="{BB962C8B-B14F-4D97-AF65-F5344CB8AC3E}">
        <p14:creationId xmlns:p14="http://schemas.microsoft.com/office/powerpoint/2010/main" val="171819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12482" y="2921328"/>
            <a:ext cx="5760640" cy="2585323"/>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Dissemination </a:t>
            </a:r>
            <a:r>
              <a:rPr lang="en-US" altLang="en-US" dirty="0"/>
              <a:t>of study results should follow the minimum requirements as stated in the Transparent Reporting of a multivariable prediction model for Individual Prognosis Or Diagnosis (TRIPOD) statement </a:t>
            </a:r>
            <a:r>
              <a:rPr lang="en-US" altLang="en-US" baseline="30000" dirty="0"/>
              <a:t>1</a:t>
            </a:r>
            <a:r>
              <a:rPr lang="en-US" altLang="en-US" dirty="0"/>
              <a:t>.</a:t>
            </a:r>
          </a:p>
          <a:p>
            <a:endParaRPr lang="en-US" altLang="en-US" dirty="0"/>
          </a:p>
          <a:p>
            <a:pPr marL="285750" indent="-285750">
              <a:buFont typeface="Arial" charset="0"/>
              <a:buChar char="•"/>
            </a:pPr>
            <a:r>
              <a:rPr lang="en-US" altLang="en-US" dirty="0"/>
              <a:t>Internal and external validation</a:t>
            </a:r>
          </a:p>
          <a:p>
            <a:pPr marL="285750" indent="-285750">
              <a:buFont typeface="Arial" charset="0"/>
              <a:buChar char="•"/>
            </a:pPr>
            <a:r>
              <a:rPr lang="en-US" altLang="en-US" dirty="0"/>
              <a:t>Sharing of full model details</a:t>
            </a:r>
          </a:p>
          <a:p>
            <a:pPr marL="285750" indent="-285750">
              <a:buFont typeface="Arial" charset="0"/>
              <a:buChar char="•"/>
            </a:pPr>
            <a:r>
              <a:rPr lang="en-US" altLang="en-US" dirty="0"/>
              <a:t>Sharing of all analyses code to allow full reproducibility</a:t>
            </a:r>
          </a:p>
        </p:txBody>
      </p:sp>
      <p:sp>
        <p:nvSpPr>
          <p:cNvPr id="2" name="Title 1"/>
          <p:cNvSpPr>
            <a:spLocks noGrp="1"/>
          </p:cNvSpPr>
          <p:nvPr>
            <p:ph type="title"/>
          </p:nvPr>
        </p:nvSpPr>
        <p:spPr/>
        <p:txBody>
          <a:bodyPr/>
          <a:lstStyle/>
          <a:p>
            <a:r>
              <a:rPr lang="en-US" dirty="0"/>
              <a:t>Dissemination</a:t>
            </a:r>
          </a:p>
        </p:txBody>
      </p:sp>
      <p:graphicFrame>
        <p:nvGraphicFramePr>
          <p:cNvPr id="4" name="Diagram 3"/>
          <p:cNvGraphicFramePr/>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p:cNvCxnSpPr/>
          <p:nvPr/>
        </p:nvCxnSpPr>
        <p:spPr>
          <a:xfrm>
            <a:off x="7276181" y="227325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18525" y="6508757"/>
            <a:ext cx="6357731" cy="261610"/>
          </a:xfrm>
          <a:prstGeom prst="rect">
            <a:avLst/>
          </a:prstGeom>
          <a:noFill/>
        </p:spPr>
        <p:txBody>
          <a:bodyPr wrap="square" rtlCol="0">
            <a:spAutoFit/>
          </a:bodyPr>
          <a:lstStyle/>
          <a:p>
            <a:r>
              <a:rPr lang="en-US" altLang="en-US" sz="1100" baseline="30000" dirty="0"/>
              <a:t>1</a:t>
            </a:r>
            <a:r>
              <a:rPr lang="en-US" altLang="en-US" sz="1100" dirty="0"/>
              <a:t> Moons, KG et al. </a:t>
            </a:r>
            <a:r>
              <a:rPr lang="is-IS" altLang="en-US" sz="1100" dirty="0"/>
              <a:t>Ann Intern Med. 2015;162(1):W1-73</a:t>
            </a:r>
            <a:endParaRPr lang="en-US" sz="1100" dirty="0"/>
          </a:p>
        </p:txBody>
      </p:sp>
      <p:sp>
        <p:nvSpPr>
          <p:cNvPr id="7" name="Right Arrow 6"/>
          <p:cNvSpPr/>
          <p:nvPr/>
        </p:nvSpPr>
        <p:spPr>
          <a:xfrm>
            <a:off x="1729395" y="5935696"/>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49312" y="5684538"/>
            <a:ext cx="4823810" cy="646331"/>
          </a:xfrm>
          <a:prstGeom prst="rect">
            <a:avLst/>
          </a:prstGeom>
          <a:noFill/>
        </p:spPr>
        <p:txBody>
          <a:bodyPr wrap="square" rtlCol="0">
            <a:spAutoFit/>
          </a:bodyPr>
          <a:lstStyle/>
          <a:p>
            <a:r>
              <a:rPr lang="en-US" dirty="0"/>
              <a:t>Website to share protocol, code, models and results for all databases</a:t>
            </a:r>
          </a:p>
        </p:txBody>
      </p:sp>
    </p:spTree>
    <p:extLst>
      <p:ext uri="{BB962C8B-B14F-4D97-AF65-F5344CB8AC3E}">
        <p14:creationId xmlns:p14="http://schemas.microsoft.com/office/powerpoint/2010/main" val="2089911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55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
        <p:nvSpPr>
          <p:cNvPr id="7" name="TextBox 6"/>
          <p:cNvSpPr txBox="1"/>
          <p:nvPr/>
        </p:nvSpPr>
        <p:spPr>
          <a:xfrm>
            <a:off x="3533056" y="3933056"/>
            <a:ext cx="2376264" cy="1754326"/>
          </a:xfrm>
          <a:prstGeom prst="rect">
            <a:avLst/>
          </a:prstGeom>
          <a:noFill/>
        </p:spPr>
        <p:txBody>
          <a:bodyPr wrap="square" rtlCol="0">
            <a:spAutoFit/>
          </a:bodyPr>
          <a:lstStyle/>
          <a:p>
            <a:pPr lvl="0"/>
            <a:r>
              <a:rPr lang="en-US" dirty="0"/>
              <a:t>Standardization</a:t>
            </a:r>
          </a:p>
          <a:p>
            <a:pPr lvl="0"/>
            <a:r>
              <a:rPr lang="en-US" dirty="0"/>
              <a:t>Discrimination</a:t>
            </a:r>
          </a:p>
          <a:p>
            <a:pPr lvl="0"/>
            <a:r>
              <a:rPr lang="en-US" dirty="0"/>
              <a:t>Calibration</a:t>
            </a:r>
          </a:p>
          <a:p>
            <a:pPr lvl="0"/>
            <a:r>
              <a:rPr lang="en-US" dirty="0"/>
              <a:t>External Validation</a:t>
            </a:r>
          </a:p>
          <a:p>
            <a:pPr lvl="0"/>
            <a:endParaRPr lang="en-US" dirty="0"/>
          </a:p>
          <a:p>
            <a:endParaRPr lang="en-US" dirty="0"/>
          </a:p>
        </p:txBody>
      </p:sp>
      <p:sp>
        <p:nvSpPr>
          <p:cNvPr id="8" name="TextBox 7"/>
          <p:cNvSpPr txBox="1"/>
          <p:nvPr/>
        </p:nvSpPr>
        <p:spPr>
          <a:xfrm>
            <a:off x="6076029" y="3919391"/>
            <a:ext cx="2376264" cy="1754326"/>
          </a:xfrm>
          <a:prstGeom prst="rect">
            <a:avLst/>
          </a:prstGeom>
          <a:noFill/>
        </p:spPr>
        <p:txBody>
          <a:bodyPr wrap="square" rtlCol="0">
            <a:spAutoFit/>
          </a:bodyPr>
          <a:lstStyle/>
          <a:p>
            <a:pPr lvl="0"/>
            <a:r>
              <a:rPr lang="en-US" dirty="0"/>
              <a:t>Publications (TRIPOD) </a:t>
            </a:r>
          </a:p>
          <a:p>
            <a:pPr lvl="0"/>
            <a:r>
              <a:rPr lang="en-US" dirty="0"/>
              <a:t>Model sharing</a:t>
            </a:r>
          </a:p>
          <a:p>
            <a:pPr lvl="0"/>
            <a:r>
              <a:rPr lang="en-US" dirty="0"/>
              <a:t>Full transparency</a:t>
            </a:r>
          </a:p>
          <a:p>
            <a:pPr lvl="0"/>
            <a:endParaRPr lang="en-US" dirty="0"/>
          </a:p>
          <a:p>
            <a:pPr lvl="0"/>
            <a:endParaRPr lang="en-US" dirty="0"/>
          </a:p>
          <a:p>
            <a:endParaRPr lang="en-US" dirty="0"/>
          </a:p>
        </p:txBody>
      </p:sp>
    </p:spTree>
    <p:extLst>
      <p:ext uri="{BB962C8B-B14F-4D97-AF65-F5344CB8AC3E}">
        <p14:creationId xmlns:p14="http://schemas.microsoft.com/office/powerpoint/2010/main" val="1064668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82110"/>
            <a:ext cx="2929224" cy="510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220" y="1079427"/>
            <a:ext cx="3047052" cy="5310765"/>
          </a:xfrm>
          <a:prstGeom prst="rect">
            <a:avLst/>
          </a:prstGeom>
        </p:spPr>
      </p:pic>
    </p:spTree>
    <p:extLst>
      <p:ext uri="{BB962C8B-B14F-4D97-AF65-F5344CB8AC3E}">
        <p14:creationId xmlns:p14="http://schemas.microsoft.com/office/powerpoint/2010/main" val="9918807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310617"/>
            <a:ext cx="6096000" cy="1755774"/>
          </a:xfrm>
        </p:spPr>
        <p:txBody>
          <a:bodyPr/>
          <a:lstStyle/>
          <a:p>
            <a:r>
              <a:rPr lang="en-US" dirty="0"/>
              <a:t>Part 3: </a:t>
            </a:r>
            <a:br>
              <a:rPr lang="en-US" dirty="0"/>
            </a:br>
            <a:r>
              <a:rPr lang="en-US" dirty="0"/>
              <a:t>Prediction in Patients with Pharmaceutically Treated Depression</a:t>
            </a:r>
          </a:p>
        </p:txBody>
      </p:sp>
    </p:spTree>
    <p:extLst>
      <p:ext uri="{BB962C8B-B14F-4D97-AF65-F5344CB8AC3E}">
        <p14:creationId xmlns:p14="http://schemas.microsoft.com/office/powerpoint/2010/main" val="1924854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164870"/>
            <a:ext cx="7543800" cy="838200"/>
          </a:xfrm>
        </p:spPr>
        <p:txBody>
          <a:bodyPr/>
          <a:lstStyle/>
          <a:p>
            <a:r>
              <a:rPr lang="en-US" dirty="0"/>
              <a:t>Problem definition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68" y="1257672"/>
            <a:ext cx="8801100" cy="2819400"/>
          </a:xfrm>
          <a:prstGeom prst="rect">
            <a:avLst/>
          </a:prstGeom>
        </p:spPr>
      </p:pic>
      <p:sp>
        <p:nvSpPr>
          <p:cNvPr id="4" name="TextBox 3"/>
          <p:cNvSpPr txBox="1"/>
          <p:nvPr/>
        </p:nvSpPr>
        <p:spPr>
          <a:xfrm>
            <a:off x="755575" y="4424943"/>
            <a:ext cx="7801285" cy="1754326"/>
          </a:xfrm>
          <a:prstGeom prst="rect">
            <a:avLst/>
          </a:prstGeom>
          <a:noFill/>
        </p:spPr>
        <p:txBody>
          <a:bodyPr wrap="square" rtlCol="0">
            <a:spAutoFit/>
          </a:bodyPr>
          <a:lstStyle/>
          <a:p>
            <a:r>
              <a:rPr lang="en-US" altLang="en-US" dirty="0"/>
              <a:t>Among patients </a:t>
            </a:r>
            <a:r>
              <a:rPr lang="en-US" altLang="en-US" b="1" u="sng" dirty="0"/>
              <a:t>in 4 different databases</a:t>
            </a:r>
            <a:r>
              <a:rPr lang="en-US" altLang="en-US" dirty="0"/>
              <a:t>, we aim to develop prediction models to predict which patients at a defined moment in time (</a:t>
            </a:r>
            <a:r>
              <a:rPr lang="en-US" altLang="en-US" b="1" u="sng" dirty="0"/>
              <a:t>First Pharmaceutically Treated Depression Event</a:t>
            </a:r>
            <a:r>
              <a:rPr lang="en-US" altLang="en-US" dirty="0"/>
              <a:t>) will experience one out  of </a:t>
            </a:r>
            <a:r>
              <a:rPr lang="en-US" altLang="en-US" b="1" u="sng" dirty="0"/>
              <a:t>22 different outcomes </a:t>
            </a:r>
            <a:r>
              <a:rPr lang="en-US" altLang="en-US" dirty="0"/>
              <a:t>during a time-at-risk (</a:t>
            </a:r>
            <a:r>
              <a:rPr lang="en-US" altLang="en-US" b="1" u="sng" dirty="0"/>
              <a:t>1 year</a:t>
            </a:r>
            <a:r>
              <a:rPr lang="en-US" altLang="en-US" dirty="0"/>
              <a:t>). Prediction is done using </a:t>
            </a:r>
            <a:r>
              <a:rPr lang="en-US" altLang="en-US" b="1" u="sng" dirty="0"/>
              <a:t>all demographics, conditions, and drug use </a:t>
            </a:r>
            <a:r>
              <a:rPr lang="en-US" altLang="en-US" dirty="0"/>
              <a:t>data prior to that moment in time.</a:t>
            </a:r>
          </a:p>
          <a:p>
            <a:endParaRPr lang="en-US" dirty="0"/>
          </a:p>
        </p:txBody>
      </p:sp>
      <p:sp>
        <p:nvSpPr>
          <p:cNvPr id="5" name="TextBox 4"/>
          <p:cNvSpPr txBox="1"/>
          <p:nvPr/>
        </p:nvSpPr>
        <p:spPr>
          <a:xfrm>
            <a:off x="5148064" y="1257672"/>
            <a:ext cx="1728192" cy="369332"/>
          </a:xfrm>
          <a:prstGeom prst="rect">
            <a:avLst/>
          </a:prstGeom>
          <a:solidFill>
            <a:schemeClr val="bg1"/>
          </a:solidFill>
        </p:spPr>
        <p:txBody>
          <a:bodyPr wrap="square" rtlCol="0">
            <a:spAutoFit/>
          </a:bodyPr>
          <a:lstStyle/>
          <a:p>
            <a:pPr algn="ctr"/>
            <a:r>
              <a:rPr lang="en-US"/>
              <a:t>1 Year</a:t>
            </a:r>
          </a:p>
        </p:txBody>
      </p:sp>
      <p:sp>
        <p:nvSpPr>
          <p:cNvPr id="6" name="TextBox 5"/>
          <p:cNvSpPr txBox="1"/>
          <p:nvPr/>
        </p:nvSpPr>
        <p:spPr>
          <a:xfrm>
            <a:off x="6300192" y="2708920"/>
            <a:ext cx="1584176" cy="369332"/>
          </a:xfrm>
          <a:prstGeom prst="rect">
            <a:avLst/>
          </a:prstGeom>
          <a:solidFill>
            <a:schemeClr val="bg1"/>
          </a:solidFill>
        </p:spPr>
        <p:txBody>
          <a:bodyPr wrap="square" rtlCol="0">
            <a:spAutoFit/>
          </a:bodyPr>
          <a:lstStyle/>
          <a:p>
            <a:r>
              <a:rPr lang="en-US"/>
              <a:t>Outcome 1/22</a:t>
            </a:r>
          </a:p>
        </p:txBody>
      </p:sp>
      <p:sp>
        <p:nvSpPr>
          <p:cNvPr id="8" name="TextBox 7"/>
          <p:cNvSpPr txBox="1"/>
          <p:nvPr/>
        </p:nvSpPr>
        <p:spPr>
          <a:xfrm>
            <a:off x="899592" y="1257672"/>
            <a:ext cx="2736304" cy="369332"/>
          </a:xfrm>
          <a:prstGeom prst="rect">
            <a:avLst/>
          </a:prstGeom>
          <a:solidFill>
            <a:schemeClr val="bg1"/>
          </a:solidFill>
        </p:spPr>
        <p:txBody>
          <a:bodyPr wrap="square" rtlCol="0">
            <a:spAutoFit/>
          </a:bodyPr>
          <a:lstStyle/>
          <a:p>
            <a:pPr algn="ctr"/>
            <a:r>
              <a:rPr lang="en-US" dirty="0"/>
              <a:t>Full Patient History</a:t>
            </a:r>
          </a:p>
        </p:txBody>
      </p:sp>
      <p:sp>
        <p:nvSpPr>
          <p:cNvPr id="9" name="TextBox 8"/>
          <p:cNvSpPr txBox="1"/>
          <p:nvPr/>
        </p:nvSpPr>
        <p:spPr>
          <a:xfrm>
            <a:off x="2627784" y="3892406"/>
            <a:ext cx="5040560" cy="369332"/>
          </a:xfrm>
          <a:prstGeom prst="rect">
            <a:avLst/>
          </a:prstGeom>
          <a:solidFill>
            <a:schemeClr val="bg1"/>
          </a:solidFill>
        </p:spPr>
        <p:txBody>
          <a:bodyPr wrap="square" rtlCol="0">
            <a:spAutoFit/>
          </a:bodyPr>
          <a:lstStyle/>
          <a:p>
            <a:r>
              <a:rPr lang="en-US" dirty="0"/>
              <a:t>First </a:t>
            </a:r>
            <a:r>
              <a:rPr lang="en-US" altLang="en-US" dirty="0"/>
              <a:t>Pharmaceutically T</a:t>
            </a:r>
            <a:r>
              <a:rPr lang="en-US" dirty="0"/>
              <a:t>reated Depression</a:t>
            </a:r>
          </a:p>
        </p:txBody>
      </p:sp>
    </p:spTree>
    <p:extLst>
      <p:ext uri="{BB962C8B-B14F-4D97-AF65-F5344CB8AC3E}">
        <p14:creationId xmlns:p14="http://schemas.microsoft.com/office/powerpoint/2010/main" val="1847764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87624" y="152400"/>
            <a:ext cx="7543800" cy="838200"/>
          </a:xfrm>
        </p:spPr>
        <p:txBody>
          <a:bodyPr/>
          <a:lstStyle/>
          <a:p>
            <a:r>
              <a:rPr lang="en-US" dirty="0"/>
              <a:t>Target (T) Cohort Definition</a:t>
            </a:r>
          </a:p>
        </p:txBody>
      </p:sp>
      <p:sp>
        <p:nvSpPr>
          <p:cNvPr id="3" name="TextBox 2"/>
          <p:cNvSpPr txBox="1"/>
          <p:nvPr/>
        </p:nvSpPr>
        <p:spPr>
          <a:xfrm>
            <a:off x="1187624" y="1772816"/>
            <a:ext cx="6840760" cy="3170099"/>
          </a:xfrm>
          <a:prstGeom prst="rect">
            <a:avLst/>
          </a:prstGeom>
          <a:noFill/>
        </p:spPr>
        <p:txBody>
          <a:bodyPr wrap="square" rtlCol="0">
            <a:spAutoFit/>
          </a:bodyPr>
          <a:lstStyle/>
          <a:p>
            <a:r>
              <a:rPr lang="en-US" sz="2000" dirty="0"/>
              <a:t>Patients are included in the cohort of interest at the date of the first occurrence of Pharmaceutically Treated Depression if the following inclusion criteria apply:</a:t>
            </a:r>
          </a:p>
          <a:p>
            <a:endParaRPr lang="en-US" sz="2000" dirty="0"/>
          </a:p>
          <a:p>
            <a:pPr marL="342900" indent="-342900">
              <a:buAutoNum type="arabicPeriod"/>
            </a:pPr>
            <a:r>
              <a:rPr lang="en-US" sz="2000" dirty="0"/>
              <a:t>At least 365 days of history</a:t>
            </a:r>
          </a:p>
          <a:p>
            <a:pPr marL="342900" indent="-342900">
              <a:buAutoNum type="arabicPeriod"/>
            </a:pPr>
            <a:endParaRPr lang="en-US" sz="2000" dirty="0"/>
          </a:p>
          <a:p>
            <a:pPr marL="342900" indent="-342900">
              <a:buAutoNum type="arabicPeriod"/>
            </a:pPr>
            <a:r>
              <a:rPr lang="en-US" sz="2000" dirty="0"/>
              <a:t>At least 365 days of follow-up or the occurrence of the outcome of interest</a:t>
            </a:r>
          </a:p>
          <a:p>
            <a:pPr marL="342900" indent="-342900">
              <a:buAutoNum type="arabicPeriod"/>
            </a:pPr>
            <a:endParaRPr lang="en-US" sz="2000" dirty="0"/>
          </a:p>
          <a:p>
            <a:pPr marL="342900" indent="-342900">
              <a:buAutoNum type="arabicPeriod"/>
            </a:pPr>
            <a:r>
              <a:rPr lang="en-US" sz="2000" dirty="0"/>
              <a:t>No occurrence of the event prior to the index date</a:t>
            </a:r>
          </a:p>
        </p:txBody>
      </p:sp>
    </p:spTree>
    <p:extLst>
      <p:ext uri="{BB962C8B-B14F-4D97-AF65-F5344CB8AC3E}">
        <p14:creationId xmlns:p14="http://schemas.microsoft.com/office/powerpoint/2010/main" val="1733139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3000" y="152400"/>
            <a:ext cx="7543800" cy="838200"/>
          </a:xfrm>
        </p:spPr>
        <p:txBody>
          <a:bodyPr/>
          <a:lstStyle/>
          <a:p>
            <a:r>
              <a:rPr lang="en-US" dirty="0"/>
              <a:t>Setting</a:t>
            </a:r>
          </a:p>
        </p:txBody>
      </p:sp>
      <p:graphicFrame>
        <p:nvGraphicFramePr>
          <p:cNvPr id="4" name="Table 3"/>
          <p:cNvGraphicFramePr>
            <a:graphicFrameLocks noGrp="1"/>
          </p:cNvGraphicFramePr>
          <p:nvPr/>
        </p:nvGraphicFramePr>
        <p:xfrm>
          <a:off x="5029200" y="1124744"/>
          <a:ext cx="3657600" cy="5339715"/>
        </p:xfrm>
        <a:graphic>
          <a:graphicData uri="http://schemas.openxmlformats.org/drawingml/2006/table">
            <a:tbl>
              <a:tblPr firstRow="1" bandRow="1">
                <a:tableStyleId>{B301B821-A1FF-4177-AEE7-76D212191A09}</a:tableStyleId>
              </a:tblPr>
              <a:tblGrid>
                <a:gridCol w="3657600">
                  <a:extLst>
                    <a:ext uri="{9D8B030D-6E8A-4147-A177-3AD203B41FA5}">
                      <a16:colId xmlns:a16="http://schemas.microsoft.com/office/drawing/2014/main" val="20000"/>
                    </a:ext>
                  </a:extLst>
                </a:gridCol>
              </a:tblGrid>
              <a:tr h="150877">
                <a:tc>
                  <a:txBody>
                    <a:bodyPr/>
                    <a:lstStyle/>
                    <a:p>
                      <a:pPr algn="l" fontAlgn="b"/>
                      <a:r>
                        <a:rPr lang="en-US" sz="1400" u="none" strike="noStrike" dirty="0">
                          <a:effectLst/>
                        </a:rPr>
                        <a:t>Outcomes</a:t>
                      </a:r>
                      <a:endParaRPr lang="en-US" sz="1400" b="1"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90500">
                <a:tc>
                  <a:txBody>
                    <a:bodyPr/>
                    <a:lstStyle/>
                    <a:p>
                      <a:pPr algn="l" fontAlgn="b"/>
                      <a:r>
                        <a:rPr lang="en-US" sz="1400" u="none" strike="noStrike">
                          <a:effectLst/>
                        </a:rPr>
                        <a:t>Acute liver injury</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90500">
                <a:tc>
                  <a:txBody>
                    <a:bodyPr/>
                    <a:lstStyle/>
                    <a:p>
                      <a:pPr algn="l" fontAlgn="b"/>
                      <a:r>
                        <a:rPr lang="en-US" sz="1400" u="none" strike="noStrike">
                          <a:effectLst/>
                        </a:rPr>
                        <a:t>Acute myocardial infarction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90500">
                <a:tc>
                  <a:txBody>
                    <a:bodyPr/>
                    <a:lstStyle/>
                    <a:p>
                      <a:pPr algn="l" fontAlgn="b"/>
                      <a:r>
                        <a:rPr lang="en-US" sz="1400" u="none" strike="noStrike">
                          <a:effectLst/>
                        </a:rPr>
                        <a:t>Alopecia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90500">
                <a:tc>
                  <a:txBody>
                    <a:bodyPr/>
                    <a:lstStyle/>
                    <a:p>
                      <a:pPr algn="l" fontAlgn="b"/>
                      <a:r>
                        <a:rPr lang="en-US" sz="1400" u="none" strike="noStrike">
                          <a:effectLst/>
                        </a:rPr>
                        <a:t>Constipation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90500">
                <a:tc>
                  <a:txBody>
                    <a:bodyPr/>
                    <a:lstStyle/>
                    <a:p>
                      <a:pPr algn="l" fontAlgn="b"/>
                      <a:r>
                        <a:rPr lang="en-US" sz="1400" u="none" strike="noStrike" dirty="0">
                          <a:effectLst/>
                        </a:rPr>
                        <a:t>Decreased libido</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90500">
                <a:tc>
                  <a:txBody>
                    <a:bodyPr/>
                    <a:lstStyle/>
                    <a:p>
                      <a:pPr algn="l" fontAlgn="b"/>
                      <a:r>
                        <a:rPr lang="en-US" sz="1400" u="none" strike="noStrike" dirty="0">
                          <a:effectLst/>
                        </a:rPr>
                        <a:t>Delirium</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90500">
                <a:tc>
                  <a:txBody>
                    <a:bodyPr/>
                    <a:lstStyle/>
                    <a:p>
                      <a:pPr algn="l" fontAlgn="b"/>
                      <a:r>
                        <a:rPr lang="en-US" sz="1400" u="none" strike="noStrike">
                          <a:effectLst/>
                        </a:rPr>
                        <a:t>Diarrhea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90500">
                <a:tc>
                  <a:txBody>
                    <a:bodyPr/>
                    <a:lstStyle/>
                    <a:p>
                      <a:pPr algn="l" fontAlgn="b"/>
                      <a:r>
                        <a:rPr lang="en-US" sz="1400" u="none" strike="noStrike">
                          <a:effectLst/>
                        </a:rPr>
                        <a:t>Fracture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90500">
                <a:tc>
                  <a:txBody>
                    <a:bodyPr/>
                    <a:lstStyle/>
                    <a:p>
                      <a:pPr algn="l" fontAlgn="b"/>
                      <a:r>
                        <a:rPr lang="en-US" sz="1400" u="none" strike="noStrike">
                          <a:effectLst/>
                        </a:rPr>
                        <a:t>Gastrointestinal hemhorrage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90500">
                <a:tc>
                  <a:txBody>
                    <a:bodyPr/>
                    <a:lstStyle/>
                    <a:p>
                      <a:pPr algn="l" fontAlgn="b"/>
                      <a:r>
                        <a:rPr lang="en-US" sz="1400" u="none" strike="noStrike">
                          <a:effectLst/>
                        </a:rPr>
                        <a:t>Hyperprolactinemia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90500">
                <a:tc>
                  <a:txBody>
                    <a:bodyPr/>
                    <a:lstStyle/>
                    <a:p>
                      <a:pPr algn="l" fontAlgn="b"/>
                      <a:r>
                        <a:rPr lang="en-US" sz="1400" u="none" strike="noStrike">
                          <a:effectLst/>
                        </a:rPr>
                        <a:t>Hyponatremia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90500">
                <a:tc>
                  <a:txBody>
                    <a:bodyPr/>
                    <a:lstStyle/>
                    <a:p>
                      <a:pPr algn="l" fontAlgn="b"/>
                      <a:r>
                        <a:rPr lang="en-US" sz="1400" u="none" strike="noStrike">
                          <a:effectLst/>
                        </a:rPr>
                        <a:t>Hypotension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90500">
                <a:tc>
                  <a:txBody>
                    <a:bodyPr/>
                    <a:lstStyle/>
                    <a:p>
                      <a:pPr algn="l" fontAlgn="b"/>
                      <a:r>
                        <a:rPr lang="en-US" sz="1400" u="none" strike="noStrike">
                          <a:effectLst/>
                        </a:rPr>
                        <a:t>Hypothyroidism</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90500">
                <a:tc>
                  <a:txBody>
                    <a:bodyPr/>
                    <a:lstStyle/>
                    <a:p>
                      <a:pPr algn="l" fontAlgn="b"/>
                      <a:r>
                        <a:rPr lang="en-US" sz="1400" u="none" strike="noStrike">
                          <a:effectLst/>
                        </a:rPr>
                        <a:t>Insomnia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90500">
                <a:tc>
                  <a:txBody>
                    <a:bodyPr/>
                    <a:lstStyle/>
                    <a:p>
                      <a:pPr algn="l" fontAlgn="b"/>
                      <a:r>
                        <a:rPr lang="en-US" sz="1400" u="none" strike="noStrike" dirty="0">
                          <a:effectLst/>
                        </a:rPr>
                        <a:t>Nausea</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90500">
                <a:tc>
                  <a:txBody>
                    <a:bodyPr/>
                    <a:lstStyle/>
                    <a:p>
                      <a:pPr algn="l" fontAlgn="b"/>
                      <a:r>
                        <a:rPr lang="en-US" sz="1400" u="none" strike="noStrike">
                          <a:effectLst/>
                        </a:rPr>
                        <a:t>Open-angle glaucoma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90500">
                <a:tc>
                  <a:txBody>
                    <a:bodyPr/>
                    <a:lstStyle/>
                    <a:p>
                      <a:pPr algn="l" fontAlgn="b"/>
                      <a:r>
                        <a:rPr lang="en-US" sz="1400" u="none" strike="noStrike">
                          <a:effectLst/>
                        </a:rPr>
                        <a:t>Seizure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90500">
                <a:tc>
                  <a:txBody>
                    <a:bodyPr/>
                    <a:lstStyle/>
                    <a:p>
                      <a:pPr algn="l" fontAlgn="b"/>
                      <a:r>
                        <a:rPr lang="en-US" sz="1400" u="none" strike="noStrike" dirty="0">
                          <a:solidFill>
                            <a:schemeClr val="tx1"/>
                          </a:solidFill>
                          <a:effectLst/>
                        </a:rPr>
                        <a:t>Stroke</a:t>
                      </a:r>
                      <a:endParaRPr lang="en-US" sz="1400" b="0" i="0" u="none" strike="noStrike" dirty="0">
                        <a:solidFill>
                          <a:schemeClr val="tx1"/>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90500">
                <a:tc>
                  <a:txBody>
                    <a:bodyPr/>
                    <a:lstStyle/>
                    <a:p>
                      <a:pPr algn="l" fontAlgn="b"/>
                      <a:r>
                        <a:rPr lang="en-US" sz="1400" u="none" strike="noStrike">
                          <a:effectLst/>
                        </a:rPr>
                        <a:t>Suicide and suicidal ideation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190500">
                <a:tc>
                  <a:txBody>
                    <a:bodyPr/>
                    <a:lstStyle/>
                    <a:p>
                      <a:pPr algn="l" fontAlgn="b"/>
                      <a:r>
                        <a:rPr lang="en-US" sz="1400" u="none" strike="noStrike">
                          <a:effectLst/>
                        </a:rPr>
                        <a:t>Tinnitus</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90500">
                <a:tc>
                  <a:txBody>
                    <a:bodyPr/>
                    <a:lstStyle/>
                    <a:p>
                      <a:pPr algn="l" fontAlgn="b"/>
                      <a:r>
                        <a:rPr lang="en-US" sz="1400" u="none" strike="noStrike">
                          <a:effectLst/>
                        </a:rPr>
                        <a:t>Ventricular arrhythmia and sudden cardiac death</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90500">
                <a:tc>
                  <a:txBody>
                    <a:bodyPr/>
                    <a:lstStyle/>
                    <a:p>
                      <a:pPr algn="l" fontAlgn="b"/>
                      <a:r>
                        <a:rPr lang="en-US" sz="1400" u="none" strike="noStrike" dirty="0">
                          <a:effectLst/>
                        </a:rPr>
                        <a:t>Vertigo</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2"/>
                  </a:ext>
                </a:extLst>
              </a:tr>
            </a:tbl>
          </a:graphicData>
        </a:graphic>
      </p:graphicFrame>
      <p:sp>
        <p:nvSpPr>
          <p:cNvPr id="6" name="Frame 5"/>
          <p:cNvSpPr/>
          <p:nvPr/>
        </p:nvSpPr>
        <p:spPr>
          <a:xfrm>
            <a:off x="4913784" y="5085184"/>
            <a:ext cx="3888432" cy="345439"/>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101588" y="990600"/>
            <a:ext cx="3384376" cy="5724644"/>
          </a:xfrm>
          <a:prstGeom prst="rect">
            <a:avLst/>
          </a:prstGeom>
          <a:noFill/>
        </p:spPr>
        <p:txBody>
          <a:bodyPr wrap="square" rtlCol="0">
            <a:spAutoFit/>
          </a:bodyPr>
          <a:lstStyle/>
          <a:p>
            <a:r>
              <a:rPr lang="en-US" sz="1600" b="1" dirty="0"/>
              <a:t>Databases</a:t>
            </a:r>
          </a:p>
          <a:p>
            <a:endParaRPr lang="en-US" sz="1600" dirty="0"/>
          </a:p>
          <a:p>
            <a:endParaRPr lang="en-US" sz="1600" dirty="0"/>
          </a:p>
          <a:p>
            <a:endParaRPr lang="en-US" sz="1600" dirty="0"/>
          </a:p>
          <a:p>
            <a:pPr marL="285750" indent="-285750">
              <a:buFont typeface="Arial" charset="0"/>
              <a:buChar char="•"/>
            </a:pPr>
            <a:endParaRPr lang="en-US" sz="1600" dirty="0"/>
          </a:p>
          <a:p>
            <a:pPr marL="285750" indent="-285750">
              <a:buFont typeface="Arial" charset="0"/>
              <a:buChar char="•"/>
            </a:pPr>
            <a:endParaRPr lang="en-US" sz="1600" dirty="0"/>
          </a:p>
          <a:p>
            <a:endParaRPr lang="en-US" sz="1600" dirty="0"/>
          </a:p>
          <a:p>
            <a:endParaRPr lang="en-US" sz="1600" dirty="0"/>
          </a:p>
          <a:p>
            <a:r>
              <a:rPr lang="en-US" sz="1600" b="1" dirty="0"/>
              <a:t>Data extraction</a:t>
            </a:r>
          </a:p>
          <a:p>
            <a:pPr marL="285750" indent="-285750">
              <a:buFont typeface="Arial" charset="0"/>
              <a:buChar char="•"/>
            </a:pPr>
            <a:r>
              <a:rPr lang="en-US" sz="1600" dirty="0"/>
              <a:t>All demographics, conditions, drugs</a:t>
            </a:r>
          </a:p>
          <a:p>
            <a:pPr marL="285750" indent="-285750">
              <a:buFont typeface="Arial" charset="0"/>
              <a:buChar char="•"/>
            </a:pPr>
            <a:r>
              <a:rPr lang="en-US" sz="1600" dirty="0"/>
              <a:t>All 22 outcome cohorts</a:t>
            </a:r>
          </a:p>
          <a:p>
            <a:endParaRPr lang="en-US" sz="1600" dirty="0"/>
          </a:p>
          <a:p>
            <a:r>
              <a:rPr lang="en-US" sz="1600" b="1" dirty="0"/>
              <a:t>Training and testing</a:t>
            </a:r>
          </a:p>
          <a:p>
            <a:pPr marL="285750" indent="-285750">
              <a:buFont typeface="Arial" charset="0"/>
              <a:buChar char="•"/>
            </a:pPr>
            <a:r>
              <a:rPr lang="en-US" sz="1600" dirty="0"/>
              <a:t>Time split for training and testing</a:t>
            </a:r>
          </a:p>
          <a:p>
            <a:pPr marL="285750" indent="-285750">
              <a:buFont typeface="Arial" charset="0"/>
              <a:buChar char="•"/>
            </a:pPr>
            <a:r>
              <a:rPr lang="en-US" sz="1600" dirty="0"/>
              <a:t>Transportability for Stroke</a:t>
            </a:r>
          </a:p>
          <a:p>
            <a:pPr marL="285750" indent="-285750">
              <a:buFont typeface="Arial" charset="0"/>
              <a:buChar char="•"/>
            </a:pPr>
            <a:endParaRPr lang="en-US" sz="1600" dirty="0"/>
          </a:p>
          <a:p>
            <a:r>
              <a:rPr lang="en-US" sz="1600" b="1" dirty="0"/>
              <a:t>Models</a:t>
            </a:r>
          </a:p>
          <a:p>
            <a:pPr marL="285750" indent="-285750">
              <a:buFont typeface="Arial" charset="0"/>
              <a:buChar char="•"/>
            </a:pPr>
            <a:r>
              <a:rPr lang="en-US" sz="1600" dirty="0"/>
              <a:t>Gradient Boosting</a:t>
            </a:r>
          </a:p>
          <a:p>
            <a:pPr marL="285750" indent="-285750">
              <a:buFont typeface="Arial" charset="0"/>
              <a:buChar char="•"/>
            </a:pPr>
            <a:r>
              <a:rPr lang="en-US" sz="1600" dirty="0"/>
              <a:t>Random Forest</a:t>
            </a:r>
          </a:p>
          <a:p>
            <a:pPr marL="285750" indent="-285750">
              <a:buFont typeface="Arial" charset="0"/>
              <a:buChar char="•"/>
            </a:pPr>
            <a:r>
              <a:rPr lang="en-US" sz="1600" dirty="0"/>
              <a:t>Regularized Regression</a:t>
            </a:r>
          </a:p>
          <a:p>
            <a:pPr marL="285750" indent="-285750">
              <a:buFont typeface="Arial" charset="0"/>
              <a:buChar char="•"/>
            </a:pP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753269218"/>
              </p:ext>
            </p:extLst>
          </p:nvPr>
        </p:nvGraphicFramePr>
        <p:xfrm>
          <a:off x="1143000" y="1334351"/>
          <a:ext cx="3200400" cy="1396659"/>
        </p:xfrm>
        <a:graphic>
          <a:graphicData uri="http://schemas.openxmlformats.org/drawingml/2006/table">
            <a:tbl>
              <a:tblPr firstRow="1" bandRow="1">
                <a:tableStyleId>{5C22544A-7EE6-4342-B048-85BDC9FD1C3A}</a:tableStyleId>
              </a:tblPr>
              <a:tblGrid>
                <a:gridCol w="1004138">
                  <a:extLst>
                    <a:ext uri="{9D8B030D-6E8A-4147-A177-3AD203B41FA5}">
                      <a16:colId xmlns:a16="http://schemas.microsoft.com/office/drawing/2014/main" val="20000"/>
                    </a:ext>
                  </a:extLst>
                </a:gridCol>
                <a:gridCol w="1113232">
                  <a:extLst>
                    <a:ext uri="{9D8B030D-6E8A-4147-A177-3AD203B41FA5}">
                      <a16:colId xmlns:a16="http://schemas.microsoft.com/office/drawing/2014/main" val="20001"/>
                    </a:ext>
                  </a:extLst>
                </a:gridCol>
                <a:gridCol w="1083030">
                  <a:extLst>
                    <a:ext uri="{9D8B030D-6E8A-4147-A177-3AD203B41FA5}">
                      <a16:colId xmlns:a16="http://schemas.microsoft.com/office/drawing/2014/main" val="20002"/>
                    </a:ext>
                  </a:extLst>
                </a:gridCol>
              </a:tblGrid>
              <a:tr h="299379">
                <a:tc>
                  <a:txBody>
                    <a:bodyPr/>
                    <a:lstStyle/>
                    <a:p>
                      <a:r>
                        <a:rPr lang="en-US" sz="1200" dirty="0"/>
                        <a:t>Database</a:t>
                      </a:r>
                    </a:p>
                  </a:txBody>
                  <a:tcPr/>
                </a:tc>
                <a:tc>
                  <a:txBody>
                    <a:bodyPr/>
                    <a:lstStyle/>
                    <a:p>
                      <a:r>
                        <a:rPr lang="en-US" sz="1200" baseline="0" dirty="0"/>
                        <a:t>Depression</a:t>
                      </a:r>
                    </a:p>
                  </a:txBody>
                  <a:tcPr/>
                </a:tc>
                <a:tc>
                  <a:txBody>
                    <a:bodyPr/>
                    <a:lstStyle/>
                    <a:p>
                      <a:r>
                        <a:rPr lang="en-US" sz="1200" dirty="0">
                          <a:solidFill>
                            <a:schemeClr val="tx1"/>
                          </a:solidFill>
                        </a:rPr>
                        <a:t>Stroke</a:t>
                      </a:r>
                    </a:p>
                  </a:txBody>
                  <a:tcPr>
                    <a:solidFill>
                      <a:srgbClr val="FFC000"/>
                    </a:solidFill>
                  </a:tcPr>
                </a:tc>
                <a:extLst>
                  <a:ext uri="{0D108BD9-81ED-4DB2-BD59-A6C34878D82A}">
                    <a16:rowId xmlns:a16="http://schemas.microsoft.com/office/drawing/2014/main" val="10000"/>
                  </a:ext>
                </a:extLst>
              </a:tr>
              <a:tr h="262820">
                <a:tc>
                  <a:txBody>
                    <a:bodyPr/>
                    <a:lstStyle/>
                    <a:p>
                      <a:r>
                        <a:rPr lang="en-US" sz="1200" dirty="0"/>
                        <a:t>CCAE</a:t>
                      </a:r>
                    </a:p>
                  </a:txBody>
                  <a:tcPr/>
                </a:tc>
                <a:tc>
                  <a:txBody>
                    <a:bodyPr/>
                    <a:lstStyle/>
                    <a:p>
                      <a:r>
                        <a:rPr lang="en-US" sz="1200" dirty="0"/>
                        <a:t>659402</a:t>
                      </a:r>
                    </a:p>
                  </a:txBody>
                  <a:tcPr/>
                </a:tc>
                <a:tc>
                  <a:txBody>
                    <a:bodyPr/>
                    <a:lstStyle/>
                    <a:p>
                      <a:r>
                        <a:rPr lang="en-US" sz="1200" dirty="0"/>
                        <a:t>1351</a:t>
                      </a:r>
                    </a:p>
                  </a:txBody>
                  <a:tcPr/>
                </a:tc>
                <a:extLst>
                  <a:ext uri="{0D108BD9-81ED-4DB2-BD59-A6C34878D82A}">
                    <a16:rowId xmlns:a16="http://schemas.microsoft.com/office/drawing/2014/main" val="10001"/>
                  </a:ext>
                </a:extLst>
              </a:tr>
              <a:tr h="262820">
                <a:tc>
                  <a:txBody>
                    <a:bodyPr/>
                    <a:lstStyle/>
                    <a:p>
                      <a:r>
                        <a:rPr lang="en-US" sz="1200" dirty="0"/>
                        <a:t>MDCD</a:t>
                      </a:r>
                    </a:p>
                  </a:txBody>
                  <a:tcPr/>
                </a:tc>
                <a:tc>
                  <a:txBody>
                    <a:bodyPr/>
                    <a:lstStyle/>
                    <a:p>
                      <a:r>
                        <a:rPr lang="en-US" sz="1200" dirty="0"/>
                        <a:t>79818</a:t>
                      </a:r>
                    </a:p>
                  </a:txBody>
                  <a:tcPr/>
                </a:tc>
                <a:tc>
                  <a:txBody>
                    <a:bodyPr/>
                    <a:lstStyle/>
                    <a:p>
                      <a:r>
                        <a:rPr lang="en-US" sz="1200" dirty="0"/>
                        <a:t>356</a:t>
                      </a:r>
                    </a:p>
                  </a:txBody>
                  <a:tcPr/>
                </a:tc>
                <a:extLst>
                  <a:ext uri="{0D108BD9-81ED-4DB2-BD59-A6C34878D82A}">
                    <a16:rowId xmlns:a16="http://schemas.microsoft.com/office/drawing/2014/main" val="10002"/>
                  </a:ext>
                </a:extLst>
              </a:tr>
              <a:tr h="262820">
                <a:tc>
                  <a:txBody>
                    <a:bodyPr/>
                    <a:lstStyle/>
                    <a:p>
                      <a:r>
                        <a:rPr lang="en-US" sz="1200" dirty="0"/>
                        <a:t>MDCR</a:t>
                      </a:r>
                    </a:p>
                  </a:txBody>
                  <a:tcPr/>
                </a:tc>
                <a:tc>
                  <a:txBody>
                    <a:bodyPr/>
                    <a:lstStyle/>
                    <a:p>
                      <a:r>
                        <a:rPr lang="en-US" sz="1200" dirty="0"/>
                        <a:t>57839</a:t>
                      </a:r>
                    </a:p>
                  </a:txBody>
                  <a:tcPr/>
                </a:tc>
                <a:tc>
                  <a:txBody>
                    <a:bodyPr/>
                    <a:lstStyle/>
                    <a:p>
                      <a:r>
                        <a:rPr lang="en-US" sz="1200" dirty="0"/>
                        <a:t>874</a:t>
                      </a:r>
                    </a:p>
                  </a:txBody>
                  <a:tcPr/>
                </a:tc>
                <a:extLst>
                  <a:ext uri="{0D108BD9-81ED-4DB2-BD59-A6C34878D82A}">
                    <a16:rowId xmlns:a16="http://schemas.microsoft.com/office/drawing/2014/main" val="10003"/>
                  </a:ext>
                </a:extLst>
              </a:tr>
              <a:tr h="262820">
                <a:tc>
                  <a:txBody>
                    <a:bodyPr/>
                    <a:lstStyle/>
                    <a:p>
                      <a:r>
                        <a:rPr lang="en-US" sz="1200" dirty="0"/>
                        <a:t>OPTUM</a:t>
                      </a:r>
                    </a:p>
                  </a:txBody>
                  <a:tcPr/>
                </a:tc>
                <a:tc>
                  <a:txBody>
                    <a:bodyPr/>
                    <a:lstStyle/>
                    <a:p>
                      <a:r>
                        <a:rPr lang="en-US" sz="1200" dirty="0"/>
                        <a:t>363051</a:t>
                      </a:r>
                    </a:p>
                  </a:txBody>
                  <a:tcPr/>
                </a:tc>
                <a:tc>
                  <a:txBody>
                    <a:bodyPr/>
                    <a:lstStyle/>
                    <a:p>
                      <a:r>
                        <a:rPr lang="en-US" sz="1200" dirty="0"/>
                        <a:t>1183</a:t>
                      </a:r>
                    </a:p>
                  </a:txBody>
                  <a:tcPr/>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33975173"/>
              </p:ext>
            </p:extLst>
          </p:nvPr>
        </p:nvGraphicFramePr>
        <p:xfrm>
          <a:off x="1147864" y="1340768"/>
          <a:ext cx="2128736" cy="1396659"/>
        </p:xfrm>
        <a:graphic>
          <a:graphicData uri="http://schemas.openxmlformats.org/drawingml/2006/table">
            <a:tbl>
              <a:tblPr firstRow="1" bandRow="1">
                <a:tableStyleId>{5C22544A-7EE6-4342-B048-85BDC9FD1C3A}</a:tableStyleId>
              </a:tblPr>
              <a:tblGrid>
                <a:gridCol w="1081096">
                  <a:extLst>
                    <a:ext uri="{9D8B030D-6E8A-4147-A177-3AD203B41FA5}">
                      <a16:colId xmlns:a16="http://schemas.microsoft.com/office/drawing/2014/main" val="20000"/>
                    </a:ext>
                  </a:extLst>
                </a:gridCol>
                <a:gridCol w="1047640">
                  <a:extLst>
                    <a:ext uri="{9D8B030D-6E8A-4147-A177-3AD203B41FA5}">
                      <a16:colId xmlns:a16="http://schemas.microsoft.com/office/drawing/2014/main" val="20001"/>
                    </a:ext>
                  </a:extLst>
                </a:gridCol>
              </a:tblGrid>
              <a:tr h="299379">
                <a:tc>
                  <a:txBody>
                    <a:bodyPr/>
                    <a:lstStyle/>
                    <a:p>
                      <a:r>
                        <a:rPr lang="en-US" sz="1100" dirty="0"/>
                        <a:t>Database</a:t>
                      </a:r>
                    </a:p>
                  </a:txBody>
                  <a:tcPr/>
                </a:tc>
                <a:tc>
                  <a:txBody>
                    <a:bodyPr/>
                    <a:lstStyle/>
                    <a:p>
                      <a:r>
                        <a:rPr lang="en-US" sz="1100" baseline="0" dirty="0"/>
                        <a:t>Depression</a:t>
                      </a:r>
                    </a:p>
                  </a:txBody>
                  <a:tcPr/>
                </a:tc>
                <a:extLst>
                  <a:ext uri="{0D108BD9-81ED-4DB2-BD59-A6C34878D82A}">
                    <a16:rowId xmlns:a16="http://schemas.microsoft.com/office/drawing/2014/main" val="10000"/>
                  </a:ext>
                </a:extLst>
              </a:tr>
              <a:tr h="262820">
                <a:tc>
                  <a:txBody>
                    <a:bodyPr/>
                    <a:lstStyle/>
                    <a:p>
                      <a:r>
                        <a:rPr lang="en-US" sz="1200" dirty="0"/>
                        <a:t>CCAE</a:t>
                      </a:r>
                    </a:p>
                  </a:txBody>
                  <a:tcPr/>
                </a:tc>
                <a:tc>
                  <a:txBody>
                    <a:bodyPr/>
                    <a:lstStyle/>
                    <a:p>
                      <a:r>
                        <a:rPr lang="en-US" sz="1200" dirty="0"/>
                        <a:t>659402</a:t>
                      </a:r>
                    </a:p>
                  </a:txBody>
                  <a:tcPr/>
                </a:tc>
                <a:extLst>
                  <a:ext uri="{0D108BD9-81ED-4DB2-BD59-A6C34878D82A}">
                    <a16:rowId xmlns:a16="http://schemas.microsoft.com/office/drawing/2014/main" val="10001"/>
                  </a:ext>
                </a:extLst>
              </a:tr>
              <a:tr h="262820">
                <a:tc>
                  <a:txBody>
                    <a:bodyPr/>
                    <a:lstStyle/>
                    <a:p>
                      <a:r>
                        <a:rPr lang="en-US" sz="1200" dirty="0"/>
                        <a:t>MDCD</a:t>
                      </a:r>
                    </a:p>
                  </a:txBody>
                  <a:tcPr/>
                </a:tc>
                <a:tc>
                  <a:txBody>
                    <a:bodyPr/>
                    <a:lstStyle/>
                    <a:p>
                      <a:r>
                        <a:rPr lang="en-US" sz="1200" dirty="0"/>
                        <a:t>79818</a:t>
                      </a:r>
                    </a:p>
                  </a:txBody>
                  <a:tcPr/>
                </a:tc>
                <a:extLst>
                  <a:ext uri="{0D108BD9-81ED-4DB2-BD59-A6C34878D82A}">
                    <a16:rowId xmlns:a16="http://schemas.microsoft.com/office/drawing/2014/main" val="10002"/>
                  </a:ext>
                </a:extLst>
              </a:tr>
              <a:tr h="262820">
                <a:tc>
                  <a:txBody>
                    <a:bodyPr/>
                    <a:lstStyle/>
                    <a:p>
                      <a:r>
                        <a:rPr lang="en-US" sz="1200" dirty="0"/>
                        <a:t>MDCR</a:t>
                      </a:r>
                    </a:p>
                  </a:txBody>
                  <a:tcPr/>
                </a:tc>
                <a:tc>
                  <a:txBody>
                    <a:bodyPr/>
                    <a:lstStyle/>
                    <a:p>
                      <a:r>
                        <a:rPr lang="en-US" sz="1200" dirty="0"/>
                        <a:t>57839</a:t>
                      </a:r>
                    </a:p>
                  </a:txBody>
                  <a:tcPr/>
                </a:tc>
                <a:extLst>
                  <a:ext uri="{0D108BD9-81ED-4DB2-BD59-A6C34878D82A}">
                    <a16:rowId xmlns:a16="http://schemas.microsoft.com/office/drawing/2014/main" val="10003"/>
                  </a:ext>
                </a:extLst>
              </a:tr>
              <a:tr h="262820">
                <a:tc>
                  <a:txBody>
                    <a:bodyPr/>
                    <a:lstStyle/>
                    <a:p>
                      <a:r>
                        <a:rPr lang="en-US" sz="1200" dirty="0"/>
                        <a:t>OPTUM</a:t>
                      </a:r>
                    </a:p>
                  </a:txBody>
                  <a:tcPr/>
                </a:tc>
                <a:tc>
                  <a:txBody>
                    <a:bodyPr/>
                    <a:lstStyle/>
                    <a:p>
                      <a:r>
                        <a:rPr lang="en-US" sz="1200" dirty="0"/>
                        <a:t>363051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212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Questions asked across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
        <p:nvSpPr>
          <p:cNvPr id="3" name="TextBox 2"/>
          <p:cNvSpPr txBox="1"/>
          <p:nvPr/>
        </p:nvSpPr>
        <p:spPr>
          <a:xfrm>
            <a:off x="1560389" y="1556696"/>
            <a:ext cx="2429364"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t>Which treatment did patients choose after diagnosis?</a:t>
            </a:r>
          </a:p>
        </p:txBody>
      </p:sp>
      <p:sp>
        <p:nvSpPr>
          <p:cNvPr id="38" name="TextBox 37"/>
          <p:cNvSpPr txBox="1"/>
          <p:nvPr/>
        </p:nvSpPr>
        <p:spPr>
          <a:xfrm>
            <a:off x="615277" y="3047607"/>
            <a:ext cx="2429364"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Which patients chose which treatments?</a:t>
            </a:r>
          </a:p>
        </p:txBody>
      </p:sp>
      <p:sp>
        <p:nvSpPr>
          <p:cNvPr id="40" name="TextBox 39"/>
          <p:cNvSpPr txBox="1"/>
          <p:nvPr/>
        </p:nvSpPr>
        <p:spPr>
          <a:xfrm>
            <a:off x="1006042" y="4165517"/>
            <a:ext cx="2947166"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How many patients experienced the outcome after treatment?</a:t>
            </a:r>
          </a:p>
        </p:txBody>
      </p:sp>
      <p:sp>
        <p:nvSpPr>
          <p:cNvPr id="42" name="TextBox 41"/>
          <p:cNvSpPr txBox="1"/>
          <p:nvPr/>
        </p:nvSpPr>
        <p:spPr>
          <a:xfrm>
            <a:off x="5335049" y="5498757"/>
            <a:ext cx="3081780"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What is the probability I will experience the outcome?</a:t>
            </a:r>
          </a:p>
        </p:txBody>
      </p:sp>
      <p:sp>
        <p:nvSpPr>
          <p:cNvPr id="47" name="TextBox 46"/>
          <p:cNvSpPr txBox="1"/>
          <p:nvPr/>
        </p:nvSpPr>
        <p:spPr>
          <a:xfrm>
            <a:off x="5916630" y="4529526"/>
            <a:ext cx="284665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Does treatment cause outcome?</a:t>
            </a:r>
          </a:p>
        </p:txBody>
      </p:sp>
      <p:sp>
        <p:nvSpPr>
          <p:cNvPr id="48" name="TextBox 47"/>
          <p:cNvSpPr txBox="1"/>
          <p:nvPr/>
        </p:nvSpPr>
        <p:spPr>
          <a:xfrm>
            <a:off x="6238719" y="3099137"/>
            <a:ext cx="2846650"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Does one treatment cause the outcome more than an alternative</a:t>
            </a:r>
            <a:r>
              <a:rPr lang="en-US" sz="2000" dirty="0"/>
              <a:t>?</a:t>
            </a:r>
          </a:p>
        </p:txBody>
      </p:sp>
      <p:sp>
        <p:nvSpPr>
          <p:cNvPr id="51" name="TextBox 50"/>
          <p:cNvSpPr txBox="1"/>
          <p:nvPr/>
        </p:nvSpPr>
        <p:spPr>
          <a:xfrm>
            <a:off x="1893450" y="5509225"/>
            <a:ext cx="308178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What is the probability I will develop the disease?</a:t>
            </a:r>
          </a:p>
        </p:txBody>
      </p:sp>
    </p:spTree>
    <p:extLst>
      <p:ext uri="{BB962C8B-B14F-4D97-AF65-F5344CB8AC3E}">
        <p14:creationId xmlns:p14="http://schemas.microsoft.com/office/powerpoint/2010/main" val="2368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40" grpId="0" animBg="1"/>
      <p:bldP spid="42" grpId="0" animBg="1"/>
      <p:bldP spid="47" grpId="0" animBg="1"/>
      <p:bldP spid="48" grpId="0" animBg="1"/>
      <p:bldP spid="5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239688" y="132155"/>
            <a:ext cx="7543800" cy="838200"/>
          </a:xfrm>
        </p:spPr>
        <p:txBody>
          <a:bodyPr/>
          <a:lstStyle/>
          <a:p>
            <a:r>
              <a:rPr lang="en-US" dirty="0"/>
              <a:t>Model Discrimination Stroke</a:t>
            </a:r>
          </a:p>
        </p:txBody>
      </p:sp>
      <p:sp>
        <p:nvSpPr>
          <p:cNvPr id="6" name="TextBox 5"/>
          <p:cNvSpPr txBox="1"/>
          <p:nvPr/>
        </p:nvSpPr>
        <p:spPr>
          <a:xfrm>
            <a:off x="6012160" y="952932"/>
            <a:ext cx="971575" cy="646331"/>
          </a:xfrm>
          <a:prstGeom prst="rect">
            <a:avLst/>
          </a:prstGeom>
          <a:solidFill>
            <a:schemeClr val="bg1"/>
          </a:solidFill>
        </p:spPr>
        <p:txBody>
          <a:bodyPr wrap="square" rtlCol="0">
            <a:spAutoFit/>
          </a:bodyPr>
          <a:lstStyle/>
          <a:p>
            <a:r>
              <a:rPr lang="en-US" dirty="0"/>
              <a:t>STROKE</a:t>
            </a:r>
          </a:p>
          <a:p>
            <a:endParaRPr lang="en-US" dirty="0"/>
          </a:p>
        </p:txBody>
      </p:sp>
      <p:sp>
        <p:nvSpPr>
          <p:cNvPr id="10" name="Rectangle 9"/>
          <p:cNvSpPr/>
          <p:nvPr/>
        </p:nvSpPr>
        <p:spPr>
          <a:xfrm>
            <a:off x="249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620950" y="1628684"/>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1838684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p:nvPr>
        </p:nvSpPr>
        <p:spPr/>
        <p:txBody>
          <a:bodyPr/>
          <a:lstStyle/>
          <a:p>
            <a:r>
              <a:rPr lang="en-US" dirty="0"/>
              <a:t>Model Discrimination</a:t>
            </a:r>
          </a:p>
        </p:txBody>
      </p:sp>
      <p:sp>
        <p:nvSpPr>
          <p:cNvPr id="3" name="Text Placeholder 2"/>
          <p:cNvSpPr>
            <a:spLocks noGrp="1"/>
          </p:cNvSpPr>
          <p:nvPr>
            <p:ph type="body" idx="1"/>
          </p:nvPr>
        </p:nvSpPr>
        <p:spPr/>
        <p:txBody>
          <a:bodyPr/>
          <a:lstStyle/>
          <a:p>
            <a:endParaRPr lang="en-US"/>
          </a:p>
        </p:txBody>
      </p:sp>
      <p:sp>
        <p:nvSpPr>
          <p:cNvPr id="10" name="Rectangle 9"/>
          <p:cNvSpPr/>
          <p:nvPr/>
        </p:nvSpPr>
        <p:spPr>
          <a:xfrm>
            <a:off x="249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587304" y="1637019"/>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78061" y="943314"/>
            <a:ext cx="7724665"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3" name="Rectangle 52"/>
          <p:cNvSpPr/>
          <p:nvPr/>
        </p:nvSpPr>
        <p:spPr>
          <a:xfrm>
            <a:off x="2483850" y="2683669"/>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Low performance on MDCR</a:t>
            </a:r>
            <a:endParaRPr lang="en-US" dirty="0"/>
          </a:p>
        </p:txBody>
      </p:sp>
      <p:sp>
        <p:nvSpPr>
          <p:cNvPr id="56" name="Rectangle 55"/>
          <p:cNvSpPr/>
          <p:nvPr/>
        </p:nvSpPr>
        <p:spPr>
          <a:xfrm>
            <a:off x="53925" y="3790136"/>
            <a:ext cx="8424936" cy="11521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3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7"/>
                                        </p:tgtEl>
                                      </p:cBhvr>
                                    </p:animEffect>
                                    <p:set>
                                      <p:cBhvr>
                                        <p:cTn id="7" dur="1" fill="hold">
                                          <p:stCondLst>
                                            <p:cond delay="19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0"/>
                                        </p:tgtEl>
                                      </p:cBhvr>
                                    </p:animEffect>
                                    <p:set>
                                      <p:cBhvr>
                                        <p:cTn id="10" dur="1" fill="hold">
                                          <p:stCondLst>
                                            <p:cond delay="19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fill="hold"/>
                                        <p:tgtEl>
                                          <p:spTgt spid="53"/>
                                        </p:tgtEl>
                                        <p:attrNameLst>
                                          <p:attrName>ppt_x</p:attrName>
                                        </p:attrNameLst>
                                      </p:cBhvr>
                                      <p:tavLst>
                                        <p:tav tm="0">
                                          <p:val>
                                            <p:strVal val="#ppt_x"/>
                                          </p:val>
                                        </p:tav>
                                        <p:tav tm="100000">
                                          <p:val>
                                            <p:strVal val="#ppt_x"/>
                                          </p:val>
                                        </p:tav>
                                      </p:tavLst>
                                    </p:anim>
                                    <p:anim calcmode="lin" valueType="num">
                                      <p:cBhvr additive="base">
                                        <p:cTn id="22" dur="500" fill="hold"/>
                                        <p:tgtEl>
                                          <p:spTgt spid="5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53" grpId="0" animBg="1"/>
      <p:bldP spid="5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Model Discrimination</a:t>
            </a:r>
          </a:p>
        </p:txBody>
      </p: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589015"/>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70470" y="5280407"/>
            <a:ext cx="1321920"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TextBox 50"/>
          <p:cNvSpPr txBox="1"/>
          <p:nvPr/>
        </p:nvSpPr>
        <p:spPr>
          <a:xfrm>
            <a:off x="531091" y="908720"/>
            <a:ext cx="572593" cy="646331"/>
          </a:xfrm>
          <a:prstGeom prst="rect">
            <a:avLst/>
          </a:prstGeom>
          <a:solidFill>
            <a:schemeClr val="bg1"/>
          </a:solidFill>
        </p:spPr>
        <p:txBody>
          <a:bodyPr wrap="none" rtlCol="0">
            <a:spAutoFit/>
          </a:bodyPr>
          <a:lstStyle/>
          <a:p>
            <a:r>
              <a:rPr lang="en-US" dirty="0"/>
              <a:t>AMI</a:t>
            </a:r>
          </a:p>
          <a:p>
            <a:endParaRPr lang="en-US" dirty="0"/>
          </a:p>
        </p:txBody>
      </p:sp>
      <p:sp>
        <p:nvSpPr>
          <p:cNvPr id="52" name="TextBox 51"/>
          <p:cNvSpPr txBox="1"/>
          <p:nvPr/>
        </p:nvSpPr>
        <p:spPr>
          <a:xfrm>
            <a:off x="3294803" y="938720"/>
            <a:ext cx="1675459" cy="646331"/>
          </a:xfrm>
          <a:prstGeom prst="rect">
            <a:avLst/>
          </a:prstGeom>
          <a:solidFill>
            <a:schemeClr val="bg1"/>
          </a:solidFill>
        </p:spPr>
        <p:txBody>
          <a:bodyPr wrap="none" rtlCol="0">
            <a:spAutoFit/>
          </a:bodyPr>
          <a:lstStyle/>
          <a:p>
            <a:r>
              <a:rPr lang="en-US" dirty="0"/>
              <a:t>Hypothyroidism</a:t>
            </a:r>
          </a:p>
          <a:p>
            <a:endParaRPr lang="en-US" dirty="0"/>
          </a:p>
        </p:txBody>
      </p:sp>
      <p:sp>
        <p:nvSpPr>
          <p:cNvPr id="54" name="Rectangle 53"/>
          <p:cNvSpPr/>
          <p:nvPr/>
        </p:nvSpPr>
        <p:spPr>
          <a:xfrm rot="16200000">
            <a:off x="-1414316"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102265" y="936665"/>
            <a:ext cx="777842" cy="646331"/>
          </a:xfrm>
          <a:prstGeom prst="rect">
            <a:avLst/>
          </a:prstGeom>
          <a:solidFill>
            <a:schemeClr val="bg1"/>
          </a:solidFill>
        </p:spPr>
        <p:txBody>
          <a:bodyPr wrap="none" rtlCol="0">
            <a:spAutoFit/>
          </a:bodyPr>
          <a:lstStyle/>
          <a:p>
            <a:r>
              <a:rPr lang="en-US" dirty="0"/>
              <a:t>Stroke</a:t>
            </a:r>
          </a:p>
          <a:p>
            <a:endParaRPr lang="en-US" dirty="0"/>
          </a:p>
        </p:txBody>
      </p:sp>
      <p:sp>
        <p:nvSpPr>
          <p:cNvPr id="61" name="TextBox 60"/>
          <p:cNvSpPr txBox="1"/>
          <p:nvPr/>
        </p:nvSpPr>
        <p:spPr>
          <a:xfrm>
            <a:off x="2226427" y="928765"/>
            <a:ext cx="998991" cy="646331"/>
          </a:xfrm>
          <a:prstGeom prst="rect">
            <a:avLst/>
          </a:prstGeom>
          <a:solidFill>
            <a:schemeClr val="bg1"/>
          </a:solidFill>
        </p:spPr>
        <p:txBody>
          <a:bodyPr wrap="none" rtlCol="0">
            <a:spAutoFit/>
          </a:bodyPr>
          <a:lstStyle/>
          <a:p>
            <a:r>
              <a:rPr lang="en-US" dirty="0"/>
              <a:t>Diarrhea</a:t>
            </a:r>
          </a:p>
          <a:p>
            <a:endParaRPr lang="en-US" dirty="0"/>
          </a:p>
        </p:txBody>
      </p:sp>
      <p:sp>
        <p:nvSpPr>
          <p:cNvPr id="62" name="Rectangle 61"/>
          <p:cNvSpPr/>
          <p:nvPr/>
        </p:nvSpPr>
        <p:spPr>
          <a:xfrm rot="16200000">
            <a:off x="3057589"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4948769" y="908720"/>
            <a:ext cx="881973" cy="646331"/>
          </a:xfrm>
          <a:prstGeom prst="rect">
            <a:avLst/>
          </a:prstGeom>
          <a:solidFill>
            <a:schemeClr val="bg1"/>
          </a:solidFill>
        </p:spPr>
        <p:txBody>
          <a:bodyPr wrap="none" rtlCol="0">
            <a:spAutoFit/>
          </a:bodyPr>
          <a:lstStyle/>
          <a:p>
            <a:r>
              <a:rPr lang="en-US" dirty="0"/>
              <a:t>Nausea</a:t>
            </a:r>
          </a:p>
          <a:p>
            <a:endParaRPr lang="en-US" dirty="0"/>
          </a:p>
        </p:txBody>
      </p:sp>
      <p:sp>
        <p:nvSpPr>
          <p:cNvPr id="60" name="Rectangle 59"/>
          <p:cNvSpPr/>
          <p:nvPr/>
        </p:nvSpPr>
        <p:spPr>
          <a:xfrm rot="16200000">
            <a:off x="452325"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16200000">
            <a:off x="4199829"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52967" y="3830141"/>
            <a:ext cx="3267291"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outcomes we can predict very well  some we cannot</a:t>
            </a:r>
            <a:endParaRPr lang="en-US" dirty="0"/>
          </a:p>
        </p:txBody>
      </p:sp>
      <p:sp>
        <p:nvSpPr>
          <p:cNvPr id="56" name="Rectangle 55"/>
          <p:cNvSpPr/>
          <p:nvPr/>
        </p:nvSpPr>
        <p:spPr>
          <a:xfrm rot="16200000">
            <a:off x="2303608"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08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P spid="60" grpId="0" animBg="1"/>
      <p:bldP spid="57" grpId="0" animBg="1"/>
      <p:bldP spid="65" grpId="0" animBg="1"/>
      <p:bldP spid="5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1520" y="1136366"/>
            <a:ext cx="7391461" cy="5028938"/>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Outcomes with AUC &gt; 0.75</a:t>
            </a:r>
          </a:p>
        </p:txBody>
      </p:sp>
      <p:sp>
        <p:nvSpPr>
          <p:cNvPr id="4" name="Rectangle 3"/>
          <p:cNvSpPr/>
          <p:nvPr/>
        </p:nvSpPr>
        <p:spPr>
          <a:xfrm>
            <a:off x="878324" y="2394903"/>
            <a:ext cx="648072" cy="4258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712068" y="2854266"/>
            <a:ext cx="3168352" cy="11507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Best performing is Regularized Regression on CCAE for Acute Myocardial Infarction</a:t>
            </a:r>
          </a:p>
          <a:p>
            <a:pPr algn="ctr"/>
            <a:r>
              <a:rPr lang="en-US" dirty="0">
                <a:solidFill>
                  <a:schemeClr val="tx1"/>
                </a:solidFill>
              </a:rPr>
              <a:t>AUC = 86.32</a:t>
            </a:r>
          </a:p>
          <a:p>
            <a:pPr algn="ctr"/>
            <a:endParaRPr lang="en-US" dirty="0">
              <a:solidFill>
                <a:schemeClr val="tx1"/>
              </a:solidFill>
            </a:endParaRPr>
          </a:p>
        </p:txBody>
      </p:sp>
      <p:sp>
        <p:nvSpPr>
          <p:cNvPr id="12" name="Rectangle 1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7294649" y="1750935"/>
            <a:ext cx="1224136" cy="461665"/>
          </a:xfrm>
          <a:prstGeom prst="rect">
            <a:avLst/>
          </a:prstGeom>
          <a:solidFill>
            <a:schemeClr val="bg1"/>
          </a:solidFill>
          <a:ln>
            <a:noFill/>
          </a:ln>
        </p:spPr>
        <p:txBody>
          <a:bodyPr wrap="square" rtlCol="0">
            <a:spAutoFit/>
          </a:bodyPr>
          <a:lstStyle/>
          <a:p>
            <a:r>
              <a:rPr lang="en-US" sz="2400" dirty="0">
                <a:solidFill>
                  <a:srgbClr val="FF0000"/>
                </a:solidFill>
              </a:rPr>
              <a:t>CCAE</a:t>
            </a:r>
          </a:p>
        </p:txBody>
      </p:sp>
      <p:sp>
        <p:nvSpPr>
          <p:cNvPr id="14" name="TextBox 13"/>
          <p:cNvSpPr txBox="1"/>
          <p:nvPr/>
        </p:nvSpPr>
        <p:spPr>
          <a:xfrm rot="16200000">
            <a:off x="7294650"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15" name="TextBox 14"/>
          <p:cNvSpPr txBox="1"/>
          <p:nvPr/>
        </p:nvSpPr>
        <p:spPr>
          <a:xfrm rot="16200000">
            <a:off x="7287109"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16" name="TextBox 15"/>
          <p:cNvSpPr txBox="1"/>
          <p:nvPr/>
        </p:nvSpPr>
        <p:spPr>
          <a:xfrm rot="16200000">
            <a:off x="7216717" y="5318507"/>
            <a:ext cx="1398120" cy="461665"/>
          </a:xfrm>
          <a:prstGeom prst="rect">
            <a:avLst/>
          </a:prstGeom>
          <a:noFill/>
        </p:spPr>
        <p:txBody>
          <a:bodyPr wrap="square" rtlCol="0">
            <a:spAutoFit/>
          </a:bodyPr>
          <a:lstStyle/>
          <a:p>
            <a:r>
              <a:rPr lang="en-US" sz="2400" dirty="0">
                <a:solidFill>
                  <a:srgbClr val="FF0000"/>
                </a:solidFill>
              </a:rPr>
              <a:t>OPTUM</a:t>
            </a:r>
          </a:p>
        </p:txBody>
      </p:sp>
      <p:sp>
        <p:nvSpPr>
          <p:cNvPr id="18" name="Rectangle 17"/>
          <p:cNvSpPr/>
          <p:nvPr/>
        </p:nvSpPr>
        <p:spPr>
          <a:xfrm>
            <a:off x="0" y="1609636"/>
            <a:ext cx="251520"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78324" y="1252044"/>
            <a:ext cx="648072" cy="357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950528" y="1136366"/>
            <a:ext cx="503664" cy="307777"/>
          </a:xfrm>
          <a:prstGeom prst="rect">
            <a:avLst/>
          </a:prstGeom>
          <a:solidFill>
            <a:schemeClr val="bg1"/>
          </a:solidFill>
        </p:spPr>
        <p:txBody>
          <a:bodyPr wrap="none" rtlCol="0">
            <a:spAutoFit/>
          </a:bodyPr>
          <a:lstStyle/>
          <a:p>
            <a:r>
              <a:rPr lang="en-US"/>
              <a:t>AMI</a:t>
            </a:r>
            <a:endParaRPr lang="en-US" dirty="0"/>
          </a:p>
        </p:txBody>
      </p:sp>
      <p:sp>
        <p:nvSpPr>
          <p:cNvPr id="22" name="Rectangle 21"/>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23" name="Rectangle 22"/>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24" name="Rectangle 23"/>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25" name="Rectangle 24"/>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26" name="Rectangle 25"/>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27" name="Rectangle 26"/>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28" name="TextBox 27"/>
          <p:cNvSpPr txBox="1"/>
          <p:nvPr/>
        </p:nvSpPr>
        <p:spPr>
          <a:xfrm>
            <a:off x="8352953" y="1240304"/>
            <a:ext cx="667693" cy="369332"/>
          </a:xfrm>
          <a:prstGeom prst="rect">
            <a:avLst/>
          </a:prstGeom>
          <a:noFill/>
        </p:spPr>
        <p:txBody>
          <a:bodyPr wrap="square" rtlCol="0">
            <a:spAutoFit/>
          </a:bodyPr>
          <a:lstStyle/>
          <a:p>
            <a:r>
              <a:rPr lang="en-US"/>
              <a:t>AUC</a:t>
            </a:r>
          </a:p>
        </p:txBody>
      </p:sp>
    </p:spTree>
    <p:extLst>
      <p:ext uri="{BB962C8B-B14F-4D97-AF65-F5344CB8AC3E}">
        <p14:creationId xmlns:p14="http://schemas.microsoft.com/office/powerpoint/2010/main" val="60876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Model Discrimination</a:t>
            </a:r>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94649" y="982469"/>
            <a:ext cx="7691021"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Rectangle 50"/>
          <p:cNvSpPr/>
          <p:nvPr/>
        </p:nvSpPr>
        <p:spPr>
          <a:xfrm>
            <a:off x="3303882" y="4915946"/>
            <a:ext cx="1440160"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2439786" y="3810804"/>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 of different algorithms is comparable</a:t>
            </a:r>
          </a:p>
        </p:txBody>
      </p:sp>
    </p:spTree>
    <p:extLst>
      <p:ext uri="{BB962C8B-B14F-4D97-AF65-F5344CB8AC3E}">
        <p14:creationId xmlns:p14="http://schemas.microsoft.com/office/powerpoint/2010/main" val="7187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Model Discrimination</a:t>
            </a:r>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dirty="0"/>
              <a:t>Regularized 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dirty="0">
                <a:solidFill>
                  <a:srgbClr val="FF0000"/>
                </a:solidFill>
              </a:rPr>
              <a:t>OPTUM</a:t>
            </a: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97528" y="945559"/>
            <a:ext cx="7691021"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2" name="Rectangle 31"/>
          <p:cNvSpPr/>
          <p:nvPr/>
        </p:nvSpPr>
        <p:spPr>
          <a:xfrm>
            <a:off x="5487349" y="3835826"/>
            <a:ext cx="360040"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939033" y="3825851"/>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But not always!</a:t>
            </a:r>
          </a:p>
          <a:p>
            <a:pPr algn="ctr"/>
            <a:r>
              <a:rPr lang="en-US" dirty="0">
                <a:solidFill>
                  <a:schemeClr val="tx1"/>
                </a:solidFill>
              </a:rPr>
              <a:t>For open-angle glaucoma Gradient Boosting is better</a:t>
            </a:r>
          </a:p>
          <a:p>
            <a:pPr algn="ctr"/>
            <a:endParaRPr lang="en-US" dirty="0">
              <a:solidFill>
                <a:schemeClr val="tx1"/>
              </a:solidFill>
            </a:endParaRPr>
          </a:p>
        </p:txBody>
      </p:sp>
    </p:spTree>
    <p:extLst>
      <p:ext uri="{BB962C8B-B14F-4D97-AF65-F5344CB8AC3E}">
        <p14:creationId xmlns:p14="http://schemas.microsoft.com/office/powerpoint/2010/main" val="103082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7D4B02-498E-2D49-A82C-1D769152327B}"/>
              </a:ext>
            </a:extLst>
          </p:cNvPr>
          <p:cNvSpPr>
            <a:spLocks noGrp="1"/>
          </p:cNvSpPr>
          <p:nvPr>
            <p:ph type="title"/>
          </p:nvPr>
        </p:nvSpPr>
        <p:spPr/>
        <p:txBody>
          <a:bodyPr/>
          <a:lstStyle/>
          <a:p>
            <a:r>
              <a:rPr lang="en-GB" dirty="0"/>
              <a:t>External Validation</a:t>
            </a:r>
          </a:p>
        </p:txBody>
      </p:sp>
      <p:sp>
        <p:nvSpPr>
          <p:cNvPr id="2" name="Slide Number Placeholder 1">
            <a:extLst>
              <a:ext uri="{FF2B5EF4-FFF2-40B4-BE49-F238E27FC236}">
                <a16:creationId xmlns:a16="http://schemas.microsoft.com/office/drawing/2014/main" id="{11903B40-6736-B14E-86B1-305C37E73ED7}"/>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20425A"/>
                </a:solidFill>
                <a:latin typeface="Calibri"/>
                <a:ea typeface="Calibri"/>
                <a:cs typeface="Calibri"/>
                <a:sym typeface="Calibri"/>
              </a:rPr>
              <a:t>76</a:t>
            </a:fld>
            <a:endParaRPr lang="en-US" sz="1200" b="0" i="0" u="none" strike="noStrike" cap="none">
              <a:solidFill>
                <a:srgbClr val="20425A"/>
              </a:solidFill>
              <a:latin typeface="Calibri"/>
              <a:ea typeface="Calibri"/>
              <a:cs typeface="Calibri"/>
              <a:sym typeface="Calibri"/>
            </a:endParaRPr>
          </a:p>
        </p:txBody>
      </p:sp>
      <p:pic>
        <p:nvPicPr>
          <p:cNvPr id="5" name="Picture 2" descr="/var/folders/lv/76swggld70v5wr0f9qx3sjpr0000gn/T/com.microsoft.Powerpoint/WebArchiveCopyPasteTempFiles/Z">
            <a:extLst>
              <a:ext uri="{FF2B5EF4-FFF2-40B4-BE49-F238E27FC236}">
                <a16:creationId xmlns:a16="http://schemas.microsoft.com/office/drawing/2014/main" id="{C235F6CC-008E-934A-805E-10F7D77E7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752" y="1227136"/>
            <a:ext cx="6598495" cy="50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47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042" y="1243045"/>
            <a:ext cx="4187958" cy="3140967"/>
          </a:xfrm>
          <a:prstGeom prst="rect">
            <a:avLst/>
          </a:prstGeom>
        </p:spPr>
      </p:pic>
      <p:sp>
        <p:nvSpPr>
          <p:cNvPr id="2" name="Title 1"/>
          <p:cNvSpPr>
            <a:spLocks noGrp="1"/>
          </p:cNvSpPr>
          <p:nvPr>
            <p:ph type="title"/>
          </p:nvPr>
        </p:nvSpPr>
        <p:spPr/>
        <p:txBody>
          <a:bodyPr>
            <a:noAutofit/>
          </a:bodyPr>
          <a:lstStyle/>
          <a:p>
            <a:r>
              <a:rPr lang="en-US" sz="3200" dirty="0"/>
              <a:t>What did we achieve so far?</a:t>
            </a:r>
          </a:p>
        </p:txBody>
      </p:sp>
      <p:sp>
        <p:nvSpPr>
          <p:cNvPr id="3" name="Content Placeholder 2"/>
          <p:cNvSpPr>
            <a:spLocks noGrp="1"/>
          </p:cNvSpPr>
          <p:nvPr>
            <p:ph idx="1"/>
          </p:nvPr>
        </p:nvSpPr>
        <p:spPr>
          <a:xfrm>
            <a:off x="457200" y="1268760"/>
            <a:ext cx="8229600" cy="4226024"/>
          </a:xfrm>
        </p:spPr>
        <p:txBody>
          <a:bodyPr>
            <a:noAutofit/>
          </a:bodyPr>
          <a:lstStyle/>
          <a:p>
            <a:r>
              <a:rPr lang="en-US" sz="2800" dirty="0"/>
              <a:t>Adequate internal validation</a:t>
            </a:r>
          </a:p>
          <a:p>
            <a:endParaRPr lang="en-US" sz="2800" dirty="0"/>
          </a:p>
          <a:p>
            <a:r>
              <a:rPr lang="en-US" sz="2800" dirty="0"/>
              <a:t>Full data driven approach</a:t>
            </a:r>
          </a:p>
          <a:p>
            <a:endParaRPr lang="en-US" sz="2800" dirty="0"/>
          </a:p>
          <a:p>
            <a:r>
              <a:rPr lang="en-US" sz="2800" dirty="0"/>
              <a:t>Dissemination of models and results</a:t>
            </a:r>
          </a:p>
          <a:p>
            <a:endParaRPr lang="en-US" sz="2800" dirty="0"/>
          </a:p>
          <a:p>
            <a:r>
              <a:rPr lang="en-US" sz="2800" dirty="0"/>
              <a:t>Transportability assessment</a:t>
            </a:r>
          </a:p>
          <a:p>
            <a:pPr marL="0" indent="0">
              <a:buNone/>
            </a:pPr>
            <a:endParaRPr lang="en-US" sz="2800" dirty="0"/>
          </a:p>
          <a:p>
            <a:r>
              <a:rPr lang="en-US" sz="2800" dirty="0"/>
              <a:t>Impact on clinical decision making</a:t>
            </a:r>
          </a:p>
        </p:txBody>
      </p:sp>
      <p:sp>
        <p:nvSpPr>
          <p:cNvPr id="7" name="Rectangle 6"/>
          <p:cNvSpPr/>
          <p:nvPr/>
        </p:nvSpPr>
        <p:spPr>
          <a:xfrm>
            <a:off x="179512" y="1124744"/>
            <a:ext cx="8784976" cy="3888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588" y="3906788"/>
            <a:ext cx="1488638" cy="2481064"/>
          </a:xfrm>
          <a:prstGeom prst="rect">
            <a:avLst/>
          </a:prstGeom>
        </p:spPr>
      </p:pic>
      <p:sp>
        <p:nvSpPr>
          <p:cNvPr id="10" name="Rectangle 9"/>
          <p:cNvSpPr/>
          <p:nvPr/>
        </p:nvSpPr>
        <p:spPr>
          <a:xfrm>
            <a:off x="179512" y="1124744"/>
            <a:ext cx="8784976" cy="511256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 showed it is feasible to develop large-scale predictive models for all databases converted to the OMOP CDM. This can now be done for any target cohort (T), outcome (O), and time at risk.</a:t>
            </a:r>
          </a:p>
        </p:txBody>
      </p:sp>
    </p:spTree>
    <p:extLst>
      <p:ext uri="{BB962C8B-B14F-4D97-AF65-F5344CB8AC3E}">
        <p14:creationId xmlns:p14="http://schemas.microsoft.com/office/powerpoint/2010/main" val="6587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304800"/>
            <a:ext cx="7543800" cy="838200"/>
          </a:xfrm>
        </p:spPr>
        <p:txBody>
          <a:bodyPr/>
          <a:lstStyle/>
          <a:p>
            <a:r>
              <a:rPr lang="en-US" dirty="0"/>
              <a:t>Further Reading if you got very interested!</a:t>
            </a:r>
          </a:p>
        </p:txBody>
      </p:sp>
      <p:sp>
        <p:nvSpPr>
          <p:cNvPr id="3" name="TextBox 2"/>
          <p:cNvSpPr txBox="1"/>
          <p:nvPr/>
        </p:nvSpPr>
        <p:spPr>
          <a:xfrm>
            <a:off x="297180" y="1851660"/>
            <a:ext cx="7566660" cy="707886"/>
          </a:xfrm>
          <a:prstGeom prst="rect">
            <a:avLst/>
          </a:prstGeom>
          <a:noFill/>
        </p:spPr>
        <p:txBody>
          <a:bodyPr wrap="square" rtlCol="0">
            <a:spAutoFit/>
          </a:bodyPr>
          <a:lstStyle/>
          <a:p>
            <a:pPr marL="342900" indent="-342900">
              <a:buFontTx/>
              <a:buChar char="-"/>
            </a:pPr>
            <a:r>
              <a:rPr lang="en-US" dirty="0"/>
              <a:t>Phases of Clinical Prediction Modeling BMJ Series 2009</a:t>
            </a:r>
          </a:p>
          <a:p>
            <a:pPr marL="342900" indent="-342900">
              <a:buFontTx/>
              <a:buChar char="-"/>
            </a:pPr>
            <a:r>
              <a:rPr lang="en-US" dirty="0"/>
              <a:t>Many good textbooks: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743200"/>
            <a:ext cx="6083033" cy="33246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233" y="2743200"/>
            <a:ext cx="2004956" cy="3324692"/>
          </a:xfrm>
          <a:prstGeom prst="rect">
            <a:avLst/>
          </a:prstGeom>
        </p:spPr>
      </p:pic>
    </p:spTree>
    <p:extLst>
      <p:ext uri="{BB962C8B-B14F-4D97-AF65-F5344CB8AC3E}">
        <p14:creationId xmlns:p14="http://schemas.microsoft.com/office/powerpoint/2010/main" val="20168367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15 min break</a:t>
            </a:r>
          </a:p>
        </p:txBody>
      </p:sp>
      <p:sp>
        <p:nvSpPr>
          <p:cNvPr id="4" name="Slide Number Placeholder 3"/>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79</a:t>
            </a:fld>
            <a:endParaRPr lang="en-US" sz="1200" dirty="0">
              <a:solidFill>
                <a:srgbClr val="20425A"/>
              </a:solidFill>
              <a:latin typeface="Calibri"/>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0200"/>
            <a:ext cx="3182620" cy="4546600"/>
          </a:xfrm>
          <a:prstGeom prst="rect">
            <a:avLst/>
          </a:prstGeom>
        </p:spPr>
      </p:pic>
    </p:spTree>
    <p:extLst>
      <p:ext uri="{BB962C8B-B14F-4D97-AF65-F5344CB8AC3E}">
        <p14:creationId xmlns:p14="http://schemas.microsoft.com/office/powerpoint/2010/main" val="223905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Complementary evidence to inform the patient journey</a:t>
            </a:r>
          </a:p>
        </p:txBody>
      </p:sp>
      <p:sp>
        <p:nvSpPr>
          <p:cNvPr id="4" name="TextBox 3"/>
          <p:cNvSpPr txBox="1"/>
          <p:nvPr/>
        </p:nvSpPr>
        <p:spPr>
          <a:xfrm>
            <a:off x="3581400" y="1905000"/>
            <a:ext cx="2286000"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000" b="1" dirty="0"/>
              <a:t>Clinical characterization:</a:t>
            </a:r>
          </a:p>
          <a:p>
            <a:pPr algn="ctr"/>
            <a:r>
              <a:rPr lang="en-US" sz="2000" dirty="0"/>
              <a:t>What happened to them?</a:t>
            </a:r>
          </a:p>
        </p:txBody>
      </p:sp>
      <p:sp>
        <p:nvSpPr>
          <p:cNvPr id="5" name="TextBox 4"/>
          <p:cNvSpPr txBox="1"/>
          <p:nvPr/>
        </p:nvSpPr>
        <p:spPr>
          <a:xfrm>
            <a:off x="1143000" y="4202349"/>
            <a:ext cx="2133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000" b="1" dirty="0"/>
              <a:t>Patient-level prediction:</a:t>
            </a:r>
          </a:p>
          <a:p>
            <a:pPr algn="ctr"/>
            <a:r>
              <a:rPr lang="en-US" sz="2000" dirty="0"/>
              <a:t>What will happen to me?</a:t>
            </a:r>
          </a:p>
        </p:txBody>
      </p:sp>
      <p:sp>
        <p:nvSpPr>
          <p:cNvPr id="6" name="TextBox 5"/>
          <p:cNvSpPr txBox="1"/>
          <p:nvPr/>
        </p:nvSpPr>
        <p:spPr>
          <a:xfrm>
            <a:off x="5867400" y="4202349"/>
            <a:ext cx="2286000"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t>Population-level effect estimation:</a:t>
            </a:r>
          </a:p>
          <a:p>
            <a:pPr algn="ctr"/>
            <a:r>
              <a:rPr lang="en-US" sz="2000" dirty="0"/>
              <a:t>What are the causal effects?</a:t>
            </a:r>
          </a:p>
        </p:txBody>
      </p:sp>
      <p:sp>
        <p:nvSpPr>
          <p:cNvPr id="7" name="Down Arrow 6"/>
          <p:cNvSpPr/>
          <p:nvPr/>
        </p:nvSpPr>
        <p:spPr>
          <a:xfrm rot="2694299">
            <a:off x="3003460" y="3351498"/>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Down Arrow 7"/>
          <p:cNvSpPr/>
          <p:nvPr/>
        </p:nvSpPr>
        <p:spPr>
          <a:xfrm rot="18903485">
            <a:off x="5863407" y="3366195"/>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Left-Right Arrow 8"/>
          <p:cNvSpPr/>
          <p:nvPr/>
        </p:nvSpPr>
        <p:spPr>
          <a:xfrm>
            <a:off x="3962400" y="4711668"/>
            <a:ext cx="1219200" cy="3048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p:cNvSpPr txBox="1"/>
          <p:nvPr/>
        </p:nvSpPr>
        <p:spPr>
          <a:xfrm>
            <a:off x="1333500" y="5638801"/>
            <a:ext cx="1752600" cy="369332"/>
          </a:xfrm>
          <a:prstGeom prst="rect">
            <a:avLst/>
          </a:prstGeom>
          <a:noFill/>
        </p:spPr>
        <p:txBody>
          <a:bodyPr wrap="square" rtlCol="0">
            <a:spAutoFit/>
          </a:bodyPr>
          <a:lstStyle/>
          <a:p>
            <a:pPr algn="ctr"/>
            <a:r>
              <a:rPr lang="en-US" dirty="0"/>
              <a:t>inference</a:t>
            </a:r>
          </a:p>
        </p:txBody>
      </p:sp>
      <p:sp>
        <p:nvSpPr>
          <p:cNvPr id="11" name="TextBox 10"/>
          <p:cNvSpPr txBox="1"/>
          <p:nvPr/>
        </p:nvSpPr>
        <p:spPr>
          <a:xfrm>
            <a:off x="6053096" y="5635559"/>
            <a:ext cx="1752600" cy="369332"/>
          </a:xfrm>
          <a:prstGeom prst="rect">
            <a:avLst/>
          </a:prstGeom>
          <a:noFill/>
        </p:spPr>
        <p:txBody>
          <a:bodyPr wrap="square" rtlCol="0">
            <a:spAutoFit/>
          </a:bodyPr>
          <a:lstStyle/>
          <a:p>
            <a:pPr algn="ctr"/>
            <a:r>
              <a:rPr lang="en-US" dirty="0"/>
              <a:t>causal inference</a:t>
            </a:r>
          </a:p>
        </p:txBody>
      </p:sp>
      <p:sp>
        <p:nvSpPr>
          <p:cNvPr id="12" name="TextBox 11"/>
          <p:cNvSpPr txBox="1"/>
          <p:nvPr/>
        </p:nvSpPr>
        <p:spPr>
          <a:xfrm>
            <a:off x="3771900" y="3264426"/>
            <a:ext cx="1752600" cy="369332"/>
          </a:xfrm>
          <a:prstGeom prst="rect">
            <a:avLst/>
          </a:prstGeom>
          <a:noFill/>
        </p:spPr>
        <p:txBody>
          <a:bodyPr wrap="square" rtlCol="0">
            <a:spAutoFit/>
          </a:bodyPr>
          <a:lstStyle/>
          <a:p>
            <a:pPr algn="ctr"/>
            <a:r>
              <a:rPr lang="en-US" dirty="0"/>
              <a:t>observation</a:t>
            </a:r>
          </a:p>
        </p:txBody>
      </p:sp>
      <p:sp>
        <p:nvSpPr>
          <p:cNvPr id="3" name="Frame 2"/>
          <p:cNvSpPr/>
          <p:nvPr/>
        </p:nvSpPr>
        <p:spPr>
          <a:xfrm>
            <a:off x="914400" y="3911568"/>
            <a:ext cx="2618363" cy="233683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90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80</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516804827"/>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996522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BA84-CE5F-4C49-96E3-2E5A91873F47}"/>
              </a:ext>
            </a:extLst>
          </p:cNvPr>
          <p:cNvSpPr>
            <a:spLocks noGrp="1"/>
          </p:cNvSpPr>
          <p:nvPr>
            <p:ph type="title"/>
          </p:nvPr>
        </p:nvSpPr>
        <p:spPr>
          <a:xfrm>
            <a:off x="2137421" y="2441172"/>
            <a:ext cx="6858000" cy="1790700"/>
          </a:xfrm>
        </p:spPr>
        <p:txBody>
          <a:bodyPr/>
          <a:lstStyle/>
          <a:p>
            <a:r>
              <a:rPr lang="en-US" dirty="0"/>
              <a:t>Learning The PLP Framework</a:t>
            </a:r>
          </a:p>
        </p:txBody>
      </p:sp>
      <p:sp>
        <p:nvSpPr>
          <p:cNvPr id="3" name="Subtitle 2">
            <a:extLst>
              <a:ext uri="{FF2B5EF4-FFF2-40B4-BE49-F238E27FC236}">
                <a16:creationId xmlns:a16="http://schemas.microsoft.com/office/drawing/2014/main" id="{3D28E576-5630-6441-A853-3ED3B06E3528}"/>
              </a:ext>
            </a:extLst>
          </p:cNvPr>
          <p:cNvSpPr>
            <a:spLocks noGrp="1"/>
          </p:cNvSpPr>
          <p:nvPr>
            <p:ph type="body" sz="quarter" idx="1"/>
          </p:nvPr>
        </p:nvSpPr>
        <p:spPr>
          <a:xfrm>
            <a:off x="2454858" y="3713152"/>
            <a:ext cx="5264066" cy="1241822"/>
          </a:xfrm>
        </p:spPr>
        <p:txBody>
          <a:bodyPr/>
          <a:lstStyle/>
          <a:p>
            <a:r>
              <a:rPr lang="en-US" dirty="0"/>
              <a:t>Understanding the components</a:t>
            </a:r>
          </a:p>
        </p:txBody>
      </p:sp>
      <p:pic>
        <p:nvPicPr>
          <p:cNvPr id="5" name="Picture 4">
            <a:extLst>
              <a:ext uri="{FF2B5EF4-FFF2-40B4-BE49-F238E27FC236}">
                <a16:creationId xmlns:a16="http://schemas.microsoft.com/office/drawing/2014/main" id="{E2A96DAB-BD46-0840-8039-1C83DDB2BCAF}"/>
              </a:ext>
            </a:extLst>
          </p:cNvPr>
          <p:cNvPicPr>
            <a:picLocks noChangeAspect="1"/>
          </p:cNvPicPr>
          <p:nvPr/>
        </p:nvPicPr>
        <p:blipFill>
          <a:blip r:embed="rId2"/>
          <a:stretch>
            <a:fillRect/>
          </a:stretch>
        </p:blipFill>
        <p:spPr>
          <a:xfrm>
            <a:off x="400476" y="4673911"/>
            <a:ext cx="1495198" cy="1295838"/>
          </a:xfrm>
          <a:prstGeom prst="rect">
            <a:avLst/>
          </a:prstGeom>
        </p:spPr>
      </p:pic>
    </p:spTree>
    <p:extLst>
      <p:ext uri="{BB962C8B-B14F-4D97-AF65-F5344CB8AC3E}">
        <p14:creationId xmlns:p14="http://schemas.microsoft.com/office/powerpoint/2010/main" val="329708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Tree>
    <p:extLst>
      <p:ext uri="{BB962C8B-B14F-4D97-AF65-F5344CB8AC3E}">
        <p14:creationId xmlns:p14="http://schemas.microsoft.com/office/powerpoint/2010/main" val="2115572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
        <p:nvSpPr>
          <p:cNvPr id="3" name="Rectangle 2">
            <a:extLst>
              <a:ext uri="{FF2B5EF4-FFF2-40B4-BE49-F238E27FC236}">
                <a16:creationId xmlns:a16="http://schemas.microsoft.com/office/drawing/2014/main" id="{76CE1479-3EF0-554A-AED3-E2185E2E0EFC}"/>
              </a:ext>
            </a:extLst>
          </p:cNvPr>
          <p:cNvSpPr/>
          <p:nvPr/>
        </p:nvSpPr>
        <p:spPr>
          <a:xfrm>
            <a:off x="764499" y="3270827"/>
            <a:ext cx="2934325" cy="276997"/>
          </a:xfrm>
          <a:prstGeom prst="rect">
            <a:avLst/>
          </a:prstGeom>
          <a:solidFill>
            <a:srgbClr val="C0504D">
              <a:alpha val="20000"/>
            </a:srgb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ctr">
            <a:spAutoFit/>
          </a:bodyPr>
          <a:lstStyle/>
          <a:p>
            <a:pPr defTabSz="685800" hangingPunct="0"/>
            <a:endParaRPr lang="en-US" sz="1350">
              <a:solidFill>
                <a:srgbClr val="000000"/>
              </a:solidFill>
              <a:sym typeface="Calibri"/>
            </a:endParaRPr>
          </a:p>
        </p:txBody>
      </p:sp>
      <p:sp>
        <p:nvSpPr>
          <p:cNvPr id="5" name="TextBox 4">
            <a:extLst>
              <a:ext uri="{FF2B5EF4-FFF2-40B4-BE49-F238E27FC236}">
                <a16:creationId xmlns:a16="http://schemas.microsoft.com/office/drawing/2014/main" id="{BB75AF3E-4D13-C144-B716-B780B4BE81BC}"/>
              </a:ext>
            </a:extLst>
          </p:cNvPr>
          <p:cNvSpPr txBox="1"/>
          <p:nvPr/>
        </p:nvSpPr>
        <p:spPr>
          <a:xfrm>
            <a:off x="1006215" y="4655426"/>
            <a:ext cx="2450891" cy="623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latin typeface="+mn-lt"/>
                <a:ea typeface="+mn-ea"/>
                <a:cs typeface="+mn-cs"/>
                <a:sym typeface="Calibri"/>
              </a:rPr>
              <a:t>What is our labeled data?</a:t>
            </a:r>
          </a:p>
        </p:txBody>
      </p:sp>
    </p:spTree>
    <p:extLst>
      <p:ext uri="{BB962C8B-B14F-4D97-AF65-F5344CB8AC3E}">
        <p14:creationId xmlns:p14="http://schemas.microsoft.com/office/powerpoint/2010/main" val="2708188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p:txBody>
          <a:bodyPr/>
          <a:lstStyle/>
          <a:p>
            <a:r>
              <a:rPr lang="en-US" dirty="0"/>
              <a:t>We have longitudinal data but we need labelled data for prediction…</a:t>
            </a:r>
          </a:p>
        </p:txBody>
      </p:sp>
      <p:sp>
        <p:nvSpPr>
          <p:cNvPr id="13" name="Rectangle 12">
            <a:extLst>
              <a:ext uri="{FF2B5EF4-FFF2-40B4-BE49-F238E27FC236}">
                <a16:creationId xmlns:a16="http://schemas.microsoft.com/office/drawing/2014/main" id="{5B3E03DE-7183-0F40-8BF1-323C8530A3E0}"/>
              </a:ext>
            </a:extLst>
          </p:cNvPr>
          <p:cNvSpPr/>
          <p:nvPr/>
        </p:nvSpPr>
        <p:spPr>
          <a:xfrm>
            <a:off x="1260355" y="3302521"/>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Connector 13">
            <a:extLst>
              <a:ext uri="{FF2B5EF4-FFF2-40B4-BE49-F238E27FC236}">
                <a16:creationId xmlns:a16="http://schemas.microsoft.com/office/drawing/2014/main" id="{8CF8ABC4-43FA-6548-A812-944E6226926C}"/>
              </a:ext>
            </a:extLst>
          </p:cNvPr>
          <p:cNvCxnSpPr/>
          <p:nvPr/>
        </p:nvCxnSpPr>
        <p:spPr>
          <a:xfrm>
            <a:off x="1268111" y="369667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B3A814-3A4B-B345-83F3-7D9EE12E4431}"/>
              </a:ext>
            </a:extLst>
          </p:cNvPr>
          <p:cNvCxnSpPr/>
          <p:nvPr/>
        </p:nvCxnSpPr>
        <p:spPr>
          <a:xfrm>
            <a:off x="1260355" y="4091665"/>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F85370-B198-A44B-BB80-CFAC6450F22C}"/>
              </a:ext>
            </a:extLst>
          </p:cNvPr>
          <p:cNvCxnSpPr/>
          <p:nvPr/>
        </p:nvCxnSpPr>
        <p:spPr>
          <a:xfrm>
            <a:off x="1268111" y="447553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BE96A-AC77-0840-9508-B184768BB96E}"/>
              </a:ext>
            </a:extLst>
          </p:cNvPr>
          <p:cNvCxnSpPr/>
          <p:nvPr/>
        </p:nvCxnSpPr>
        <p:spPr>
          <a:xfrm>
            <a:off x="1268111" y="4842707"/>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415F1A-6F2E-1D43-8F63-8EDB2D812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055" y="3913990"/>
            <a:ext cx="388770" cy="408586"/>
          </a:xfrm>
          <a:prstGeom prst="rect">
            <a:avLst/>
          </a:prstGeom>
        </p:spPr>
      </p:pic>
      <p:pic>
        <p:nvPicPr>
          <p:cNvPr id="19" name="Picture 18">
            <a:extLst>
              <a:ext uri="{FF2B5EF4-FFF2-40B4-BE49-F238E27FC236}">
                <a16:creationId xmlns:a16="http://schemas.microsoft.com/office/drawing/2014/main" id="{934D65EE-8A9B-7F43-BCF8-7AC6A88C10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55887" y="4290181"/>
            <a:ext cx="388133" cy="407915"/>
          </a:xfrm>
          <a:prstGeom prst="rect">
            <a:avLst/>
          </a:prstGeom>
        </p:spPr>
      </p:pic>
      <p:pic>
        <p:nvPicPr>
          <p:cNvPr id="20" name="Picture 19">
            <a:extLst>
              <a:ext uri="{FF2B5EF4-FFF2-40B4-BE49-F238E27FC236}">
                <a16:creationId xmlns:a16="http://schemas.microsoft.com/office/drawing/2014/main" id="{55A62589-DAD2-9641-A80D-5781924A2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6050" y="3893818"/>
            <a:ext cx="388770" cy="408586"/>
          </a:xfrm>
          <a:prstGeom prst="rect">
            <a:avLst/>
          </a:prstGeom>
        </p:spPr>
      </p:pic>
      <p:pic>
        <p:nvPicPr>
          <p:cNvPr id="21" name="Picture 20">
            <a:extLst>
              <a:ext uri="{FF2B5EF4-FFF2-40B4-BE49-F238E27FC236}">
                <a16:creationId xmlns:a16="http://schemas.microsoft.com/office/drawing/2014/main" id="{7D927D17-D676-5A4A-BDB5-FC5F57016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046654" y="4268752"/>
            <a:ext cx="388133" cy="407915"/>
          </a:xfrm>
          <a:prstGeom prst="rect">
            <a:avLst/>
          </a:prstGeom>
        </p:spPr>
      </p:pic>
      <p:pic>
        <p:nvPicPr>
          <p:cNvPr id="22" name="Picture 21">
            <a:extLst>
              <a:ext uri="{FF2B5EF4-FFF2-40B4-BE49-F238E27FC236}">
                <a16:creationId xmlns:a16="http://schemas.microsoft.com/office/drawing/2014/main" id="{51839AB1-E630-1448-B1A4-1DA105442FC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260605" y="3496081"/>
            <a:ext cx="388133" cy="407915"/>
          </a:xfrm>
          <a:prstGeom prst="rect">
            <a:avLst/>
          </a:prstGeom>
        </p:spPr>
      </p:pic>
      <p:pic>
        <p:nvPicPr>
          <p:cNvPr id="23" name="Picture 22">
            <a:extLst>
              <a:ext uri="{FF2B5EF4-FFF2-40B4-BE49-F238E27FC236}">
                <a16:creationId xmlns:a16="http://schemas.microsoft.com/office/drawing/2014/main" id="{29C9B75F-0625-174C-BD48-CD77629B6C5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964010" y="3491817"/>
            <a:ext cx="388133" cy="407915"/>
          </a:xfrm>
          <a:prstGeom prst="rect">
            <a:avLst/>
          </a:prstGeom>
        </p:spPr>
      </p:pic>
      <p:pic>
        <p:nvPicPr>
          <p:cNvPr id="24" name="Picture 23">
            <a:extLst>
              <a:ext uri="{FF2B5EF4-FFF2-40B4-BE49-F238E27FC236}">
                <a16:creationId xmlns:a16="http://schemas.microsoft.com/office/drawing/2014/main" id="{3242FAF7-4608-6745-9EF6-46B01FAEF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1671" y="4619216"/>
            <a:ext cx="388133" cy="407915"/>
          </a:xfrm>
          <a:prstGeom prst="rect">
            <a:avLst/>
          </a:prstGeom>
        </p:spPr>
      </p:pic>
      <p:pic>
        <p:nvPicPr>
          <p:cNvPr id="25" name="Picture 24">
            <a:extLst>
              <a:ext uri="{FF2B5EF4-FFF2-40B4-BE49-F238E27FC236}">
                <a16:creationId xmlns:a16="http://schemas.microsoft.com/office/drawing/2014/main" id="{5BDB4918-5080-3846-A595-DD45276FC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8060" y="3913990"/>
            <a:ext cx="388770" cy="408586"/>
          </a:xfrm>
          <a:prstGeom prst="rect">
            <a:avLst/>
          </a:prstGeom>
        </p:spPr>
      </p:pic>
      <p:sp>
        <p:nvSpPr>
          <p:cNvPr id="26" name="TextBox 25">
            <a:extLst>
              <a:ext uri="{FF2B5EF4-FFF2-40B4-BE49-F238E27FC236}">
                <a16:creationId xmlns:a16="http://schemas.microsoft.com/office/drawing/2014/main" id="{58FC89AF-6EE4-AA4C-A284-018526A0936C}"/>
              </a:ext>
            </a:extLst>
          </p:cNvPr>
          <p:cNvSpPr txBox="1"/>
          <p:nvPr/>
        </p:nvSpPr>
        <p:spPr>
          <a:xfrm>
            <a:off x="-54096" y="3553799"/>
            <a:ext cx="1257301" cy="253916"/>
          </a:xfrm>
          <a:prstGeom prst="rect">
            <a:avLst/>
          </a:prstGeom>
          <a:noFill/>
        </p:spPr>
        <p:txBody>
          <a:bodyPr wrap="square" rtlCol="0">
            <a:spAutoFit/>
          </a:bodyPr>
          <a:lstStyle/>
          <a:p>
            <a:pPr algn="r"/>
            <a:r>
              <a:rPr lang="en-US" sz="1050" dirty="0"/>
              <a:t>Conditions</a:t>
            </a:r>
          </a:p>
        </p:txBody>
      </p:sp>
      <p:sp>
        <p:nvSpPr>
          <p:cNvPr id="27" name="TextBox 26">
            <a:extLst>
              <a:ext uri="{FF2B5EF4-FFF2-40B4-BE49-F238E27FC236}">
                <a16:creationId xmlns:a16="http://schemas.microsoft.com/office/drawing/2014/main" id="{1E5D3FE4-EFB5-8847-88C9-627093B0F557}"/>
              </a:ext>
            </a:extLst>
          </p:cNvPr>
          <p:cNvSpPr txBox="1"/>
          <p:nvPr/>
        </p:nvSpPr>
        <p:spPr>
          <a:xfrm>
            <a:off x="-54095" y="3931170"/>
            <a:ext cx="1257301" cy="253916"/>
          </a:xfrm>
          <a:prstGeom prst="rect">
            <a:avLst/>
          </a:prstGeom>
          <a:noFill/>
        </p:spPr>
        <p:txBody>
          <a:bodyPr wrap="square" rtlCol="0">
            <a:spAutoFit/>
          </a:bodyPr>
          <a:lstStyle/>
          <a:p>
            <a:pPr algn="r"/>
            <a:r>
              <a:rPr lang="en-US" sz="1050" dirty="0"/>
              <a:t>Drugs</a:t>
            </a:r>
          </a:p>
        </p:txBody>
      </p:sp>
      <p:sp>
        <p:nvSpPr>
          <p:cNvPr id="28" name="TextBox 27">
            <a:extLst>
              <a:ext uri="{FF2B5EF4-FFF2-40B4-BE49-F238E27FC236}">
                <a16:creationId xmlns:a16="http://schemas.microsoft.com/office/drawing/2014/main" id="{FA04CFEE-2CEE-484B-81A2-88B725218A8E}"/>
              </a:ext>
            </a:extLst>
          </p:cNvPr>
          <p:cNvSpPr txBox="1"/>
          <p:nvPr/>
        </p:nvSpPr>
        <p:spPr>
          <a:xfrm>
            <a:off x="-54095" y="4331220"/>
            <a:ext cx="1257301" cy="253916"/>
          </a:xfrm>
          <a:prstGeom prst="rect">
            <a:avLst/>
          </a:prstGeom>
          <a:noFill/>
        </p:spPr>
        <p:txBody>
          <a:bodyPr wrap="square" rtlCol="0">
            <a:spAutoFit/>
          </a:bodyPr>
          <a:lstStyle/>
          <a:p>
            <a:pPr algn="r"/>
            <a:r>
              <a:rPr lang="en-US" sz="1050" dirty="0"/>
              <a:t>Procedures</a:t>
            </a:r>
          </a:p>
        </p:txBody>
      </p:sp>
      <p:sp>
        <p:nvSpPr>
          <p:cNvPr id="29" name="TextBox 28">
            <a:extLst>
              <a:ext uri="{FF2B5EF4-FFF2-40B4-BE49-F238E27FC236}">
                <a16:creationId xmlns:a16="http://schemas.microsoft.com/office/drawing/2014/main" id="{23D3CC32-E41F-274F-942B-646163C46EFC}"/>
              </a:ext>
            </a:extLst>
          </p:cNvPr>
          <p:cNvSpPr txBox="1"/>
          <p:nvPr/>
        </p:nvSpPr>
        <p:spPr>
          <a:xfrm>
            <a:off x="-59961" y="4674120"/>
            <a:ext cx="1257301" cy="253916"/>
          </a:xfrm>
          <a:prstGeom prst="rect">
            <a:avLst/>
          </a:prstGeom>
          <a:noFill/>
        </p:spPr>
        <p:txBody>
          <a:bodyPr wrap="square" rtlCol="0">
            <a:spAutoFit/>
          </a:bodyPr>
          <a:lstStyle/>
          <a:p>
            <a:pPr algn="r"/>
            <a:r>
              <a:rPr lang="en-US" sz="1050" dirty="0"/>
              <a:t>Measurements</a:t>
            </a:r>
          </a:p>
        </p:txBody>
      </p:sp>
      <p:pic>
        <p:nvPicPr>
          <p:cNvPr id="30" name="Picture 29">
            <a:extLst>
              <a:ext uri="{FF2B5EF4-FFF2-40B4-BE49-F238E27FC236}">
                <a16:creationId xmlns:a16="http://schemas.microsoft.com/office/drawing/2014/main" id="{9DA02B08-8AB2-F543-B103-EDB0E34B3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6413" y="4628488"/>
            <a:ext cx="388133" cy="407915"/>
          </a:xfrm>
          <a:prstGeom prst="rect">
            <a:avLst/>
          </a:prstGeom>
        </p:spPr>
      </p:pic>
      <p:pic>
        <p:nvPicPr>
          <p:cNvPr id="31" name="Picture 30">
            <a:extLst>
              <a:ext uri="{FF2B5EF4-FFF2-40B4-BE49-F238E27FC236}">
                <a16:creationId xmlns:a16="http://schemas.microsoft.com/office/drawing/2014/main" id="{8444053F-01DC-E940-99F4-A4A3D0C92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2622" y="4616971"/>
            <a:ext cx="388133" cy="407915"/>
          </a:xfrm>
          <a:prstGeom prst="rect">
            <a:avLst/>
          </a:prstGeom>
        </p:spPr>
      </p:pic>
      <p:sp>
        <p:nvSpPr>
          <p:cNvPr id="33" name="Down Arrow 32">
            <a:extLst>
              <a:ext uri="{FF2B5EF4-FFF2-40B4-BE49-F238E27FC236}">
                <a16:creationId xmlns:a16="http://schemas.microsoft.com/office/drawing/2014/main" id="{1825209D-A952-F94F-A691-EA30F35CE724}"/>
              </a:ext>
            </a:extLst>
          </p:cNvPr>
          <p:cNvSpPr/>
          <p:nvPr/>
        </p:nvSpPr>
        <p:spPr>
          <a:xfrm>
            <a:off x="3300419" y="2562915"/>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34" name="Down Arrow 33">
            <a:extLst>
              <a:ext uri="{FF2B5EF4-FFF2-40B4-BE49-F238E27FC236}">
                <a16:creationId xmlns:a16="http://schemas.microsoft.com/office/drawing/2014/main" id="{2506A4F4-01C7-EE45-8681-8621CBA622D0}"/>
              </a:ext>
            </a:extLst>
          </p:cNvPr>
          <p:cNvSpPr/>
          <p:nvPr/>
        </p:nvSpPr>
        <p:spPr>
          <a:xfrm>
            <a:off x="3819798" y="2562915"/>
            <a:ext cx="333134" cy="9028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050" dirty="0"/>
              <a:t>Treatment</a:t>
            </a:r>
          </a:p>
        </p:txBody>
      </p:sp>
      <p:sp>
        <p:nvSpPr>
          <p:cNvPr id="35" name="Down Arrow 34">
            <a:extLst>
              <a:ext uri="{FF2B5EF4-FFF2-40B4-BE49-F238E27FC236}">
                <a16:creationId xmlns:a16="http://schemas.microsoft.com/office/drawing/2014/main" id="{E9BF8A85-A12C-B841-BF13-5819BA0FBD2D}"/>
              </a:ext>
            </a:extLst>
          </p:cNvPr>
          <p:cNvSpPr/>
          <p:nvPr/>
        </p:nvSpPr>
        <p:spPr>
          <a:xfrm>
            <a:off x="5005444" y="2562915"/>
            <a:ext cx="333134" cy="90284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sz="1050" dirty="0"/>
              <a:t>Outcome</a:t>
            </a:r>
          </a:p>
        </p:txBody>
      </p:sp>
      <p:pic>
        <p:nvPicPr>
          <p:cNvPr id="36" name="Picture 35">
            <a:extLst>
              <a:ext uri="{FF2B5EF4-FFF2-40B4-BE49-F238E27FC236}">
                <a16:creationId xmlns:a16="http://schemas.microsoft.com/office/drawing/2014/main" id="{E70025B4-2620-D344-8820-39A0D210530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302054" y="3518506"/>
            <a:ext cx="388133" cy="407915"/>
          </a:xfrm>
          <a:prstGeom prst="rect">
            <a:avLst/>
          </a:prstGeom>
        </p:spPr>
      </p:pic>
      <p:pic>
        <p:nvPicPr>
          <p:cNvPr id="37" name="Picture 36">
            <a:extLst>
              <a:ext uri="{FF2B5EF4-FFF2-40B4-BE49-F238E27FC236}">
                <a16:creationId xmlns:a16="http://schemas.microsoft.com/office/drawing/2014/main" id="{C11F3FBA-0775-7F48-B871-EDF99B77C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3585" y="3922635"/>
            <a:ext cx="388770" cy="408586"/>
          </a:xfrm>
          <a:prstGeom prst="rect">
            <a:avLst/>
          </a:prstGeom>
        </p:spPr>
      </p:pic>
      <p:pic>
        <p:nvPicPr>
          <p:cNvPr id="38" name="Picture 37">
            <a:extLst>
              <a:ext uri="{FF2B5EF4-FFF2-40B4-BE49-F238E27FC236}">
                <a16:creationId xmlns:a16="http://schemas.microsoft.com/office/drawing/2014/main" id="{96A4131C-3D38-EC45-B168-635A407C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3705" y="4616971"/>
            <a:ext cx="388133" cy="407915"/>
          </a:xfrm>
          <a:prstGeom prst="rect">
            <a:avLst/>
          </a:prstGeom>
        </p:spPr>
      </p:pic>
      <p:pic>
        <p:nvPicPr>
          <p:cNvPr id="45" name="Picture 44">
            <a:extLst>
              <a:ext uri="{FF2B5EF4-FFF2-40B4-BE49-F238E27FC236}">
                <a16:creationId xmlns:a16="http://schemas.microsoft.com/office/drawing/2014/main" id="{5AB3C81E-A772-9946-B325-76F5F587C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6235" y="3913990"/>
            <a:ext cx="388770" cy="408586"/>
          </a:xfrm>
          <a:prstGeom prst="rect">
            <a:avLst/>
          </a:prstGeom>
        </p:spPr>
      </p:pic>
      <p:graphicFrame>
        <p:nvGraphicFramePr>
          <p:cNvPr id="47" name="Table 46">
            <a:extLst>
              <a:ext uri="{FF2B5EF4-FFF2-40B4-BE49-F238E27FC236}">
                <a16:creationId xmlns:a16="http://schemas.microsoft.com/office/drawing/2014/main" id="{43BDA10F-C730-CC4C-9A44-EAF2C2032DD7}"/>
              </a:ext>
            </a:extLst>
          </p:cNvPr>
          <p:cNvGraphicFramePr>
            <a:graphicFrameLocks noGrp="1"/>
          </p:cNvGraphicFramePr>
          <p:nvPr/>
        </p:nvGraphicFramePr>
        <p:xfrm>
          <a:off x="6560570" y="2751410"/>
          <a:ext cx="2411440" cy="2705100"/>
        </p:xfrm>
        <a:graphic>
          <a:graphicData uri="http://schemas.openxmlformats.org/drawingml/2006/table">
            <a:tbl>
              <a:tblPr firstRow="1" bandRow="1">
                <a:tableStyleId>{5C22544A-7EE6-4342-B048-85BDC9FD1C3A}</a:tableStyleId>
              </a:tblPr>
              <a:tblGrid>
                <a:gridCol w="718835">
                  <a:extLst>
                    <a:ext uri="{9D8B030D-6E8A-4147-A177-3AD203B41FA5}">
                      <a16:colId xmlns:a16="http://schemas.microsoft.com/office/drawing/2014/main" val="3835561982"/>
                    </a:ext>
                  </a:extLst>
                </a:gridCol>
                <a:gridCol w="836899">
                  <a:extLst>
                    <a:ext uri="{9D8B030D-6E8A-4147-A177-3AD203B41FA5}">
                      <a16:colId xmlns:a16="http://schemas.microsoft.com/office/drawing/2014/main" val="1564389177"/>
                    </a:ext>
                  </a:extLst>
                </a:gridCol>
                <a:gridCol w="855706">
                  <a:extLst>
                    <a:ext uri="{9D8B030D-6E8A-4147-A177-3AD203B41FA5}">
                      <a16:colId xmlns:a16="http://schemas.microsoft.com/office/drawing/2014/main" val="2424911741"/>
                    </a:ext>
                  </a:extLst>
                </a:gridCol>
              </a:tblGrid>
              <a:tr h="480060">
                <a:tc>
                  <a:txBody>
                    <a:bodyPr/>
                    <a:lstStyle/>
                    <a:p>
                      <a:r>
                        <a:rPr lang="en-US" sz="1400" dirty="0"/>
                        <a:t>Person ID</a:t>
                      </a:r>
                    </a:p>
                  </a:txBody>
                  <a:tcPr marL="68580" marR="68580" marT="34290" marB="34290"/>
                </a:tc>
                <a:tc>
                  <a:txBody>
                    <a:bodyPr/>
                    <a:lstStyle/>
                    <a:p>
                      <a:r>
                        <a:rPr lang="en-US" sz="1400" dirty="0"/>
                        <a:t>Concept ID</a:t>
                      </a:r>
                    </a:p>
                  </a:txBody>
                  <a:tcPr marL="68580" marR="68580" marT="34290" marB="34290"/>
                </a:tc>
                <a:tc>
                  <a:txBody>
                    <a:bodyPr/>
                    <a:lstStyle/>
                    <a:p>
                      <a:r>
                        <a:rPr lang="en-US" sz="1400" dirty="0"/>
                        <a:t>Date</a:t>
                      </a:r>
                    </a:p>
                  </a:txBody>
                  <a:tcPr marL="68580" marR="68580" marT="34290" marB="34290"/>
                </a:tc>
                <a:extLst>
                  <a:ext uri="{0D108BD9-81ED-4DB2-BD59-A6C34878D82A}">
                    <a16:rowId xmlns:a16="http://schemas.microsoft.com/office/drawing/2014/main" val="3602831258"/>
                  </a:ext>
                </a:extLst>
              </a:tr>
              <a:tr h="278130">
                <a:tc>
                  <a:txBody>
                    <a:bodyPr/>
                    <a:lstStyle/>
                    <a:p>
                      <a:r>
                        <a:rPr lang="en-US" sz="1100" dirty="0"/>
                        <a:t>1</a:t>
                      </a:r>
                    </a:p>
                  </a:txBody>
                  <a:tcPr marL="68580" marR="68580" marT="34290" marB="34290"/>
                </a:tc>
                <a:tc>
                  <a:txBody>
                    <a:bodyPr/>
                    <a:lstStyle/>
                    <a:p>
                      <a:r>
                        <a:rPr lang="en-US" sz="1100" dirty="0"/>
                        <a:t>343</a:t>
                      </a:r>
                    </a:p>
                  </a:txBody>
                  <a:tcPr marL="68580" marR="68580" marT="34290" marB="34290"/>
                </a:tc>
                <a:tc>
                  <a:txBody>
                    <a:bodyPr/>
                    <a:lstStyle/>
                    <a:p>
                      <a:r>
                        <a:rPr lang="en-US" sz="1100" dirty="0"/>
                        <a:t>2016-01-01</a:t>
                      </a:r>
                    </a:p>
                  </a:txBody>
                  <a:tcPr marL="68580" marR="68580" marT="34290" marB="34290"/>
                </a:tc>
                <a:extLst>
                  <a:ext uri="{0D108BD9-81ED-4DB2-BD59-A6C34878D82A}">
                    <a16:rowId xmlns:a16="http://schemas.microsoft.com/office/drawing/2014/main" val="2119989390"/>
                  </a:ext>
                </a:extLst>
              </a:tr>
              <a:tr h="278130">
                <a:tc>
                  <a:txBody>
                    <a:bodyPr/>
                    <a:lstStyle/>
                    <a:p>
                      <a:r>
                        <a:rPr lang="en-US" sz="1100" dirty="0"/>
                        <a:t>1</a:t>
                      </a:r>
                    </a:p>
                  </a:txBody>
                  <a:tcPr marL="68580" marR="68580" marT="34290" marB="34290"/>
                </a:tc>
                <a:tc>
                  <a:txBody>
                    <a:bodyPr/>
                    <a:lstStyle/>
                    <a:p>
                      <a:r>
                        <a:rPr lang="en-US" sz="1100" dirty="0"/>
                        <a:t>12045</a:t>
                      </a:r>
                    </a:p>
                  </a:txBody>
                  <a:tcPr marL="68580" marR="68580" marT="34290" marB="34290"/>
                </a:tc>
                <a:tc>
                  <a:txBody>
                    <a:bodyPr/>
                    <a:lstStyle/>
                    <a:p>
                      <a:r>
                        <a:rPr lang="en-US" sz="1100" dirty="0"/>
                        <a:t>2016-01-12</a:t>
                      </a:r>
                    </a:p>
                  </a:txBody>
                  <a:tcPr marL="68580" marR="68580" marT="34290" marB="34290"/>
                </a:tc>
                <a:extLst>
                  <a:ext uri="{0D108BD9-81ED-4DB2-BD59-A6C34878D82A}">
                    <a16:rowId xmlns:a16="http://schemas.microsoft.com/office/drawing/2014/main" val="2092740602"/>
                  </a:ext>
                </a:extLst>
              </a:tr>
              <a:tr h="228600">
                <a:tc>
                  <a:txBody>
                    <a:bodyPr/>
                    <a:lstStyle/>
                    <a:p>
                      <a:r>
                        <a:rPr lang="en-US" sz="1100" dirty="0"/>
                        <a:t>1</a:t>
                      </a:r>
                    </a:p>
                  </a:txBody>
                  <a:tcPr marL="68580" marR="68580" marT="34290" marB="34290"/>
                </a:tc>
                <a:tc>
                  <a:txBody>
                    <a:bodyPr/>
                    <a:lstStyle/>
                    <a:p>
                      <a:r>
                        <a:rPr lang="en-US" sz="1100" dirty="0"/>
                        <a:t>88466</a:t>
                      </a:r>
                    </a:p>
                  </a:txBody>
                  <a:tcPr marL="68580" marR="68580" marT="34290" marB="34290"/>
                </a:tc>
                <a:tc>
                  <a:txBody>
                    <a:bodyPr/>
                    <a:lstStyle/>
                    <a:p>
                      <a:r>
                        <a:rPr lang="en-US" sz="1100" dirty="0"/>
                        <a:t>2017-04-05</a:t>
                      </a:r>
                    </a:p>
                  </a:txBody>
                  <a:tcPr marL="68580" marR="68580" marT="34290" marB="34290"/>
                </a:tc>
                <a:extLst>
                  <a:ext uri="{0D108BD9-81ED-4DB2-BD59-A6C34878D82A}">
                    <a16:rowId xmlns:a16="http://schemas.microsoft.com/office/drawing/2014/main" val="3953373260"/>
                  </a:ext>
                </a:extLst>
              </a:tr>
              <a:tr h="228600">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117532934"/>
                  </a:ext>
                </a:extLst>
              </a:tr>
              <a:tr h="228600">
                <a:tc>
                  <a:txBody>
                    <a:bodyPr/>
                    <a:lstStyle/>
                    <a:p>
                      <a:r>
                        <a:rPr lang="en-US" sz="1100" dirty="0"/>
                        <a:t>1</a:t>
                      </a:r>
                    </a:p>
                  </a:txBody>
                  <a:tcPr marL="68580" marR="68580" marT="34290" marB="34290"/>
                </a:tc>
                <a:tc>
                  <a:txBody>
                    <a:bodyPr/>
                    <a:lstStyle/>
                    <a:p>
                      <a:r>
                        <a:rPr lang="en-US" sz="1100" dirty="0"/>
                        <a:t>0945</a:t>
                      </a:r>
                    </a:p>
                  </a:txBody>
                  <a:tcPr marL="68580" marR="68580" marT="34290" marB="34290"/>
                </a:tc>
                <a:tc>
                  <a:txBody>
                    <a:bodyPr/>
                    <a:lstStyle/>
                    <a:p>
                      <a:r>
                        <a:rPr lang="en-US" sz="1100" dirty="0"/>
                        <a:t>2019-01-23</a:t>
                      </a:r>
                    </a:p>
                  </a:txBody>
                  <a:tcPr marL="68580" marR="68580" marT="34290" marB="34290"/>
                </a:tc>
                <a:extLst>
                  <a:ext uri="{0D108BD9-81ED-4DB2-BD59-A6C34878D82A}">
                    <a16:rowId xmlns:a16="http://schemas.microsoft.com/office/drawing/2014/main" val="2243074555"/>
                  </a:ext>
                </a:extLst>
              </a:tr>
              <a:tr h="228600">
                <a:tc>
                  <a:txBody>
                    <a:bodyPr/>
                    <a:lstStyle/>
                    <a:p>
                      <a:r>
                        <a:rPr lang="en-US" sz="1100" dirty="0"/>
                        <a:t>2</a:t>
                      </a:r>
                    </a:p>
                  </a:txBody>
                  <a:tcPr marL="68580" marR="68580" marT="34290" marB="34290"/>
                </a:tc>
                <a:tc>
                  <a:txBody>
                    <a:bodyPr/>
                    <a:lstStyle/>
                    <a:p>
                      <a:r>
                        <a:rPr lang="en-US" sz="1100" dirty="0"/>
                        <a:t>343</a:t>
                      </a:r>
                    </a:p>
                  </a:txBody>
                  <a:tcPr marL="68580" marR="68580" marT="34290" marB="34290"/>
                </a:tc>
                <a:tc>
                  <a:txBody>
                    <a:bodyPr/>
                    <a:lstStyle/>
                    <a:p>
                      <a:r>
                        <a:rPr lang="en-US" sz="1100" dirty="0"/>
                        <a:t>2010-12-03</a:t>
                      </a:r>
                    </a:p>
                  </a:txBody>
                  <a:tcPr marL="68580" marR="68580" marT="34290" marB="34290"/>
                </a:tc>
                <a:extLst>
                  <a:ext uri="{0D108BD9-81ED-4DB2-BD59-A6C34878D82A}">
                    <a16:rowId xmlns:a16="http://schemas.microsoft.com/office/drawing/2014/main" val="2994027360"/>
                  </a:ext>
                </a:extLst>
              </a:tr>
              <a:tr h="228600">
                <a:tc>
                  <a:txBody>
                    <a:bodyPr/>
                    <a:lstStyle/>
                    <a:p>
                      <a:r>
                        <a:rPr lang="en-US" sz="1100" dirty="0"/>
                        <a:t>2</a:t>
                      </a:r>
                    </a:p>
                  </a:txBody>
                  <a:tcPr marL="68580" marR="68580" marT="34290" marB="34290"/>
                </a:tc>
                <a:tc>
                  <a:txBody>
                    <a:bodyPr/>
                    <a:lstStyle/>
                    <a:p>
                      <a:r>
                        <a:rPr lang="en-US" sz="1100" dirty="0"/>
                        <a:t>635636</a:t>
                      </a:r>
                    </a:p>
                  </a:txBody>
                  <a:tcPr marL="68580" marR="68580" marT="34290" marB="34290"/>
                </a:tc>
                <a:tc>
                  <a:txBody>
                    <a:bodyPr/>
                    <a:lstStyle/>
                    <a:p>
                      <a:r>
                        <a:rPr lang="en-US" sz="1100" dirty="0"/>
                        <a:t>2010-12-03</a:t>
                      </a:r>
                    </a:p>
                  </a:txBody>
                  <a:tcPr marL="68580" marR="68580" marT="34290" marB="34290"/>
                </a:tc>
                <a:extLst>
                  <a:ext uri="{0D108BD9-81ED-4DB2-BD59-A6C34878D82A}">
                    <a16:rowId xmlns:a16="http://schemas.microsoft.com/office/drawing/2014/main" val="1752040231"/>
                  </a:ext>
                </a:extLst>
              </a:tr>
              <a:tr h="228600">
                <a:tc>
                  <a:txBody>
                    <a:bodyPr/>
                    <a:lstStyle/>
                    <a:p>
                      <a:r>
                        <a:rPr lang="en-US" sz="1100" dirty="0"/>
                        <a:t>2</a:t>
                      </a:r>
                    </a:p>
                  </a:txBody>
                  <a:tcPr marL="68580" marR="68580" marT="34290" marB="34290"/>
                </a:tc>
                <a:tc>
                  <a:txBody>
                    <a:bodyPr/>
                    <a:lstStyle/>
                    <a:p>
                      <a:r>
                        <a:rPr lang="en-US" sz="1100" dirty="0"/>
                        <a:t>543</a:t>
                      </a:r>
                    </a:p>
                  </a:txBody>
                  <a:tcPr marL="68580" marR="68580" marT="34290" marB="34290"/>
                </a:tc>
                <a:tc>
                  <a:txBody>
                    <a:bodyPr/>
                    <a:lstStyle/>
                    <a:p>
                      <a:r>
                        <a:rPr lang="en-US" sz="1100" dirty="0"/>
                        <a:t>2010-12-05</a:t>
                      </a:r>
                    </a:p>
                  </a:txBody>
                  <a:tcPr marL="68580" marR="68580" marT="34290" marB="34290"/>
                </a:tc>
                <a:extLst>
                  <a:ext uri="{0D108BD9-81ED-4DB2-BD59-A6C34878D82A}">
                    <a16:rowId xmlns:a16="http://schemas.microsoft.com/office/drawing/2014/main" val="895450877"/>
                  </a:ext>
                </a:extLst>
              </a:tr>
              <a:tr h="228600">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705797353"/>
                  </a:ext>
                </a:extLst>
              </a:tr>
            </a:tbl>
          </a:graphicData>
        </a:graphic>
      </p:graphicFrame>
    </p:spTree>
    <p:extLst>
      <p:ext uri="{BB962C8B-B14F-4D97-AF65-F5344CB8AC3E}">
        <p14:creationId xmlns:p14="http://schemas.microsoft.com/office/powerpoint/2010/main" val="306114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Defining Prediction Problem</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628651" y="2226469"/>
            <a:ext cx="5561597" cy="3263504"/>
          </a:xfrm>
        </p:spPr>
        <p:txBody>
          <a:bodyPr>
            <a:normAutofit fontScale="85000" lnSpcReduction="20000"/>
          </a:bodyPr>
          <a:lstStyle/>
          <a:p>
            <a:r>
              <a:rPr lang="en-US" dirty="0"/>
              <a:t>You need a well defined and clear prediction problem</a:t>
            </a:r>
          </a:p>
          <a:p>
            <a:endParaRPr lang="en-US" dirty="0"/>
          </a:p>
          <a:p>
            <a:endParaRPr lang="en-US" dirty="0"/>
          </a:p>
          <a:p>
            <a:r>
              <a:rPr lang="en-US" dirty="0"/>
              <a:t>Considerations:</a:t>
            </a:r>
          </a:p>
          <a:p>
            <a:pPr lvl="1"/>
            <a:r>
              <a:rPr lang="en-US" dirty="0"/>
              <a:t>Is this clinically useful?</a:t>
            </a:r>
          </a:p>
          <a:p>
            <a:pPr lvl="1"/>
            <a:r>
              <a:rPr lang="en-US" dirty="0"/>
              <a:t>Is there a clear timepoint to apply the model?</a:t>
            </a:r>
          </a:p>
        </p:txBody>
      </p:sp>
      <p:pic>
        <p:nvPicPr>
          <p:cNvPr id="4" name="Picture 3">
            <a:extLst>
              <a:ext uri="{FF2B5EF4-FFF2-40B4-BE49-F238E27FC236}">
                <a16:creationId xmlns:a16="http://schemas.microsoft.com/office/drawing/2014/main" id="{59C87DE3-238D-6A4A-9477-C2EF454BAB6E}"/>
              </a:ext>
            </a:extLst>
          </p:cNvPr>
          <p:cNvPicPr>
            <a:picLocks noChangeAspect="1"/>
          </p:cNvPicPr>
          <p:nvPr/>
        </p:nvPicPr>
        <p:blipFill>
          <a:blip r:embed="rId2"/>
          <a:stretch>
            <a:fillRect/>
          </a:stretch>
        </p:blipFill>
        <p:spPr>
          <a:xfrm>
            <a:off x="6634711" y="2540762"/>
            <a:ext cx="1546512" cy="1781582"/>
          </a:xfrm>
          <a:prstGeom prst="rect">
            <a:avLst/>
          </a:prstGeom>
        </p:spPr>
      </p:pic>
    </p:spTree>
    <p:extLst>
      <p:ext uri="{BB962C8B-B14F-4D97-AF65-F5344CB8AC3E}">
        <p14:creationId xmlns:p14="http://schemas.microsoft.com/office/powerpoint/2010/main" val="24144445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7FD4-71B3-1142-8EA5-1757387CBE60}"/>
              </a:ext>
            </a:extLst>
          </p:cNvPr>
          <p:cNvSpPr>
            <a:spLocks noGrp="1"/>
          </p:cNvSpPr>
          <p:nvPr>
            <p:ph type="title"/>
          </p:nvPr>
        </p:nvSpPr>
        <p:spPr/>
        <p:txBody>
          <a:bodyPr/>
          <a:lstStyle/>
          <a:p>
            <a:r>
              <a:rPr lang="en-US" dirty="0"/>
              <a:t>Prediction Question</a:t>
            </a:r>
          </a:p>
        </p:txBody>
      </p:sp>
      <p:sp>
        <p:nvSpPr>
          <p:cNvPr id="3" name="Content Placeholder 2">
            <a:extLst>
              <a:ext uri="{FF2B5EF4-FFF2-40B4-BE49-F238E27FC236}">
                <a16:creationId xmlns:a16="http://schemas.microsoft.com/office/drawing/2014/main" id="{A67B503A-ADC9-9C4F-AE01-2BD689961E33}"/>
              </a:ext>
            </a:extLst>
          </p:cNvPr>
          <p:cNvSpPr>
            <a:spLocks noGrp="1"/>
          </p:cNvSpPr>
          <p:nvPr>
            <p:ph type="body" idx="1"/>
          </p:nvPr>
        </p:nvSpPr>
        <p:spPr/>
        <p:txBody>
          <a:bodyPr>
            <a:normAutofit fontScale="85000" lnSpcReduction="20000"/>
          </a:bodyPr>
          <a:lstStyle/>
          <a:p>
            <a:pPr marL="0" indent="0">
              <a:buNone/>
            </a:pPr>
            <a:r>
              <a:rPr lang="en-US" dirty="0"/>
              <a:t>In </a:t>
            </a:r>
            <a:r>
              <a:rPr lang="en-US" b="1" dirty="0">
                <a:solidFill>
                  <a:srgbClr val="0070C0"/>
                </a:solidFill>
              </a:rPr>
              <a:t>&lt;target population&gt; </a:t>
            </a:r>
            <a:r>
              <a:rPr lang="en-US" dirty="0"/>
              <a:t>predict who develop </a:t>
            </a:r>
            <a:r>
              <a:rPr lang="en-US" b="1" dirty="0">
                <a:solidFill>
                  <a:srgbClr val="C00000"/>
                </a:solidFill>
              </a:rPr>
              <a:t>&lt;outcome&gt; </a:t>
            </a:r>
            <a:r>
              <a:rPr lang="en-US" dirty="0"/>
              <a:t>during </a:t>
            </a:r>
            <a:r>
              <a:rPr lang="en-US" b="1" dirty="0">
                <a:solidFill>
                  <a:srgbClr val="7030A0"/>
                </a:solidFill>
              </a:rPr>
              <a:t>&lt;time-at-risk&gt;</a:t>
            </a:r>
          </a:p>
          <a:p>
            <a:endParaRPr lang="en-US" dirty="0"/>
          </a:p>
          <a:p>
            <a:r>
              <a:rPr lang="en-US" b="1" dirty="0">
                <a:solidFill>
                  <a:schemeClr val="accent1"/>
                </a:solidFill>
              </a:rPr>
              <a:t>&lt;target population&gt; : </a:t>
            </a:r>
            <a:r>
              <a:rPr lang="en-US" i="1" dirty="0"/>
              <a:t>The population of patients who you want to apply the model to, e.g., pregnant women, new users of drug X, those newly diagnosed  with condition Y</a:t>
            </a:r>
          </a:p>
          <a:p>
            <a:r>
              <a:rPr lang="en-US" b="1" dirty="0">
                <a:solidFill>
                  <a:srgbClr val="C00000"/>
                </a:solidFill>
              </a:rPr>
              <a:t>&lt;outcome&gt; : </a:t>
            </a:r>
            <a:r>
              <a:rPr lang="en-US" i="1" dirty="0"/>
              <a:t>The thing you want to predict, e.g., death, stroke, depression</a:t>
            </a:r>
          </a:p>
          <a:p>
            <a:r>
              <a:rPr lang="en-US" b="1" dirty="0">
                <a:solidFill>
                  <a:srgbClr val="7030A0"/>
                </a:solidFill>
              </a:rPr>
              <a:t>&lt;time-at-risk&gt; </a:t>
            </a:r>
            <a:r>
              <a:rPr lang="en-US" dirty="0"/>
              <a:t>: </a:t>
            </a:r>
            <a:r>
              <a:rPr lang="en-US" i="1" dirty="0"/>
              <a:t>The period of time you want to predict the outcome occurring relative to the target population index date, e.g., 1 day until 365 days after index</a:t>
            </a:r>
          </a:p>
        </p:txBody>
      </p:sp>
    </p:spTree>
    <p:extLst>
      <p:ext uri="{BB962C8B-B14F-4D97-AF65-F5344CB8AC3E}">
        <p14:creationId xmlns:p14="http://schemas.microsoft.com/office/powerpoint/2010/main" val="460670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97204" y="1857547"/>
            <a:ext cx="2647837" cy="3680222"/>
          </a:xfrm>
        </p:spPr>
        <p:txBody>
          <a:bodyPr>
            <a:normAutofit fontScale="77500" lnSpcReduction="20000"/>
          </a:bodyPr>
          <a:lstStyle/>
          <a:p>
            <a:pPr marL="0" indent="0">
              <a:buNone/>
            </a:pPr>
            <a:r>
              <a:rPr lang="en-US" dirty="0"/>
              <a:t>The target cohort is key because we need an </a:t>
            </a:r>
            <a:r>
              <a:rPr lang="en-US" b="1" dirty="0">
                <a:solidFill>
                  <a:schemeClr val="accent2"/>
                </a:solidFill>
              </a:rPr>
              <a:t>index date </a:t>
            </a:r>
            <a:r>
              <a:rPr lang="en-US" dirty="0"/>
              <a:t>to pivot on… Data </a:t>
            </a:r>
            <a:r>
              <a:rPr lang="en-US" b="1" dirty="0">
                <a:solidFill>
                  <a:schemeClr val="accent1"/>
                </a:solidFill>
              </a:rPr>
              <a:t>before</a:t>
            </a:r>
            <a:r>
              <a:rPr lang="en-US" dirty="0"/>
              <a:t> index are used as </a:t>
            </a:r>
            <a:r>
              <a:rPr lang="en-US" b="1" dirty="0">
                <a:solidFill>
                  <a:schemeClr val="accent1"/>
                </a:solidFill>
              </a:rPr>
              <a:t>features</a:t>
            </a:r>
            <a:r>
              <a:rPr lang="en-US" dirty="0"/>
              <a:t> and data </a:t>
            </a:r>
            <a:r>
              <a:rPr lang="en-US" b="1" dirty="0">
                <a:solidFill>
                  <a:srgbClr val="C00000"/>
                </a:solidFill>
              </a:rPr>
              <a:t>after</a:t>
            </a:r>
            <a:r>
              <a:rPr lang="en-US" dirty="0"/>
              <a:t> index are used to see whether </a:t>
            </a:r>
            <a:r>
              <a:rPr lang="en-US" b="1" dirty="0">
                <a:solidFill>
                  <a:srgbClr val="C00000"/>
                </a:solidFill>
              </a:rPr>
              <a:t>outcome occurs during TAR</a:t>
            </a:r>
          </a:p>
        </p:txBody>
      </p:sp>
      <p:sp>
        <p:nvSpPr>
          <p:cNvPr id="13" name="Rectangle 12">
            <a:extLst>
              <a:ext uri="{FF2B5EF4-FFF2-40B4-BE49-F238E27FC236}">
                <a16:creationId xmlns:a16="http://schemas.microsoft.com/office/drawing/2014/main" id="{5B3E03DE-7183-0F40-8BF1-323C8530A3E0}"/>
              </a:ext>
            </a:extLst>
          </p:cNvPr>
          <p:cNvSpPr/>
          <p:nvPr/>
        </p:nvSpPr>
        <p:spPr>
          <a:xfrm>
            <a:off x="3846146" y="2965242"/>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Connector 13">
            <a:extLst>
              <a:ext uri="{FF2B5EF4-FFF2-40B4-BE49-F238E27FC236}">
                <a16:creationId xmlns:a16="http://schemas.microsoft.com/office/drawing/2014/main" id="{8CF8ABC4-43FA-6548-A812-944E6226926C}"/>
              </a:ext>
            </a:extLst>
          </p:cNvPr>
          <p:cNvCxnSpPr/>
          <p:nvPr/>
        </p:nvCxnSpPr>
        <p:spPr>
          <a:xfrm>
            <a:off x="3853903" y="3359395"/>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B3A814-3A4B-B345-83F3-7D9EE12E4431}"/>
              </a:ext>
            </a:extLst>
          </p:cNvPr>
          <p:cNvCxnSpPr/>
          <p:nvPr/>
        </p:nvCxnSpPr>
        <p:spPr>
          <a:xfrm>
            <a:off x="3846147" y="375438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F85370-B198-A44B-BB80-CFAC6450F22C}"/>
              </a:ext>
            </a:extLst>
          </p:cNvPr>
          <p:cNvCxnSpPr/>
          <p:nvPr/>
        </p:nvCxnSpPr>
        <p:spPr>
          <a:xfrm>
            <a:off x="3853903" y="413825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BE96A-AC77-0840-9508-B184768BB96E}"/>
              </a:ext>
            </a:extLst>
          </p:cNvPr>
          <p:cNvCxnSpPr/>
          <p:nvPr/>
        </p:nvCxnSpPr>
        <p:spPr>
          <a:xfrm>
            <a:off x="3853903" y="4505428"/>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415F1A-6F2E-1D43-8F63-8EDB2D812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0846" y="3576711"/>
            <a:ext cx="388770" cy="408586"/>
          </a:xfrm>
          <a:prstGeom prst="rect">
            <a:avLst/>
          </a:prstGeom>
        </p:spPr>
      </p:pic>
      <p:pic>
        <p:nvPicPr>
          <p:cNvPr id="19" name="Picture 18">
            <a:extLst>
              <a:ext uri="{FF2B5EF4-FFF2-40B4-BE49-F238E27FC236}">
                <a16:creationId xmlns:a16="http://schemas.microsoft.com/office/drawing/2014/main" id="{934D65EE-8A9B-7F43-BCF8-7AC6A88C10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41679" y="3952902"/>
            <a:ext cx="388133" cy="407915"/>
          </a:xfrm>
          <a:prstGeom prst="rect">
            <a:avLst/>
          </a:prstGeom>
        </p:spPr>
      </p:pic>
      <p:pic>
        <p:nvPicPr>
          <p:cNvPr id="20" name="Picture 19">
            <a:extLst>
              <a:ext uri="{FF2B5EF4-FFF2-40B4-BE49-F238E27FC236}">
                <a16:creationId xmlns:a16="http://schemas.microsoft.com/office/drawing/2014/main" id="{55A62589-DAD2-9641-A80D-5781924A2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842" y="3556539"/>
            <a:ext cx="388770" cy="408586"/>
          </a:xfrm>
          <a:prstGeom prst="rect">
            <a:avLst/>
          </a:prstGeom>
        </p:spPr>
      </p:pic>
      <p:pic>
        <p:nvPicPr>
          <p:cNvPr id="21" name="Picture 20">
            <a:extLst>
              <a:ext uri="{FF2B5EF4-FFF2-40B4-BE49-F238E27FC236}">
                <a16:creationId xmlns:a16="http://schemas.microsoft.com/office/drawing/2014/main" id="{7D927D17-D676-5A4A-BDB5-FC5F57016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32445" y="3931474"/>
            <a:ext cx="388133" cy="407915"/>
          </a:xfrm>
          <a:prstGeom prst="rect">
            <a:avLst/>
          </a:prstGeom>
        </p:spPr>
      </p:pic>
      <p:pic>
        <p:nvPicPr>
          <p:cNvPr id="22" name="Picture 21">
            <a:extLst>
              <a:ext uri="{FF2B5EF4-FFF2-40B4-BE49-F238E27FC236}">
                <a16:creationId xmlns:a16="http://schemas.microsoft.com/office/drawing/2014/main" id="{51839AB1-E630-1448-B1A4-1DA105442FC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46396" y="3158802"/>
            <a:ext cx="388133" cy="407915"/>
          </a:xfrm>
          <a:prstGeom prst="rect">
            <a:avLst/>
          </a:prstGeom>
        </p:spPr>
      </p:pic>
      <p:pic>
        <p:nvPicPr>
          <p:cNvPr id="23" name="Picture 22">
            <a:extLst>
              <a:ext uri="{FF2B5EF4-FFF2-40B4-BE49-F238E27FC236}">
                <a16:creationId xmlns:a16="http://schemas.microsoft.com/office/drawing/2014/main" id="{29C9B75F-0625-174C-BD48-CD77629B6C5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49801" y="3154538"/>
            <a:ext cx="388133" cy="407915"/>
          </a:xfrm>
          <a:prstGeom prst="rect">
            <a:avLst/>
          </a:prstGeom>
        </p:spPr>
      </p:pic>
      <p:pic>
        <p:nvPicPr>
          <p:cNvPr id="24" name="Picture 23">
            <a:extLst>
              <a:ext uri="{FF2B5EF4-FFF2-40B4-BE49-F238E27FC236}">
                <a16:creationId xmlns:a16="http://schemas.microsoft.com/office/drawing/2014/main" id="{3242FAF7-4608-6745-9EF6-46B01FAEF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7462" y="4281937"/>
            <a:ext cx="388133" cy="407915"/>
          </a:xfrm>
          <a:prstGeom prst="rect">
            <a:avLst/>
          </a:prstGeom>
        </p:spPr>
      </p:pic>
      <p:pic>
        <p:nvPicPr>
          <p:cNvPr id="25" name="Picture 24">
            <a:extLst>
              <a:ext uri="{FF2B5EF4-FFF2-40B4-BE49-F238E27FC236}">
                <a16:creationId xmlns:a16="http://schemas.microsoft.com/office/drawing/2014/main" id="{5BDB4918-5080-3846-A595-DD45276FC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3852" y="3576711"/>
            <a:ext cx="388770" cy="408586"/>
          </a:xfrm>
          <a:prstGeom prst="rect">
            <a:avLst/>
          </a:prstGeom>
        </p:spPr>
      </p:pic>
      <p:sp>
        <p:nvSpPr>
          <p:cNvPr id="26" name="TextBox 25">
            <a:extLst>
              <a:ext uri="{FF2B5EF4-FFF2-40B4-BE49-F238E27FC236}">
                <a16:creationId xmlns:a16="http://schemas.microsoft.com/office/drawing/2014/main" id="{58FC89AF-6EE4-AA4C-A284-018526A0936C}"/>
              </a:ext>
            </a:extLst>
          </p:cNvPr>
          <p:cNvSpPr txBox="1"/>
          <p:nvPr/>
        </p:nvSpPr>
        <p:spPr>
          <a:xfrm>
            <a:off x="2531696" y="3216520"/>
            <a:ext cx="1257301" cy="253916"/>
          </a:xfrm>
          <a:prstGeom prst="rect">
            <a:avLst/>
          </a:prstGeom>
          <a:noFill/>
        </p:spPr>
        <p:txBody>
          <a:bodyPr wrap="square" rtlCol="0">
            <a:spAutoFit/>
          </a:bodyPr>
          <a:lstStyle/>
          <a:p>
            <a:pPr algn="r"/>
            <a:r>
              <a:rPr lang="en-US" sz="1050" dirty="0"/>
              <a:t>Conditions</a:t>
            </a:r>
          </a:p>
        </p:txBody>
      </p:sp>
      <p:sp>
        <p:nvSpPr>
          <p:cNvPr id="27" name="TextBox 26">
            <a:extLst>
              <a:ext uri="{FF2B5EF4-FFF2-40B4-BE49-F238E27FC236}">
                <a16:creationId xmlns:a16="http://schemas.microsoft.com/office/drawing/2014/main" id="{1E5D3FE4-EFB5-8847-88C9-627093B0F557}"/>
              </a:ext>
            </a:extLst>
          </p:cNvPr>
          <p:cNvSpPr txBox="1"/>
          <p:nvPr/>
        </p:nvSpPr>
        <p:spPr>
          <a:xfrm>
            <a:off x="2531697" y="3593891"/>
            <a:ext cx="1257301" cy="253916"/>
          </a:xfrm>
          <a:prstGeom prst="rect">
            <a:avLst/>
          </a:prstGeom>
          <a:noFill/>
        </p:spPr>
        <p:txBody>
          <a:bodyPr wrap="square" rtlCol="0">
            <a:spAutoFit/>
          </a:bodyPr>
          <a:lstStyle/>
          <a:p>
            <a:pPr algn="r"/>
            <a:r>
              <a:rPr lang="en-US" sz="1050" dirty="0"/>
              <a:t>Drugs</a:t>
            </a:r>
          </a:p>
        </p:txBody>
      </p:sp>
      <p:sp>
        <p:nvSpPr>
          <p:cNvPr id="28" name="TextBox 27">
            <a:extLst>
              <a:ext uri="{FF2B5EF4-FFF2-40B4-BE49-F238E27FC236}">
                <a16:creationId xmlns:a16="http://schemas.microsoft.com/office/drawing/2014/main" id="{FA04CFEE-2CEE-484B-81A2-88B725218A8E}"/>
              </a:ext>
            </a:extLst>
          </p:cNvPr>
          <p:cNvSpPr txBox="1"/>
          <p:nvPr/>
        </p:nvSpPr>
        <p:spPr>
          <a:xfrm>
            <a:off x="2531697" y="3993941"/>
            <a:ext cx="1257301" cy="253916"/>
          </a:xfrm>
          <a:prstGeom prst="rect">
            <a:avLst/>
          </a:prstGeom>
          <a:noFill/>
        </p:spPr>
        <p:txBody>
          <a:bodyPr wrap="square" rtlCol="0">
            <a:spAutoFit/>
          </a:bodyPr>
          <a:lstStyle/>
          <a:p>
            <a:pPr algn="r"/>
            <a:r>
              <a:rPr lang="en-US" sz="1050" dirty="0"/>
              <a:t>Procedures</a:t>
            </a:r>
          </a:p>
        </p:txBody>
      </p:sp>
      <p:sp>
        <p:nvSpPr>
          <p:cNvPr id="29" name="TextBox 28">
            <a:extLst>
              <a:ext uri="{FF2B5EF4-FFF2-40B4-BE49-F238E27FC236}">
                <a16:creationId xmlns:a16="http://schemas.microsoft.com/office/drawing/2014/main" id="{23D3CC32-E41F-274F-942B-646163C46EFC}"/>
              </a:ext>
            </a:extLst>
          </p:cNvPr>
          <p:cNvSpPr txBox="1"/>
          <p:nvPr/>
        </p:nvSpPr>
        <p:spPr>
          <a:xfrm>
            <a:off x="2525831" y="4336841"/>
            <a:ext cx="1257301" cy="253916"/>
          </a:xfrm>
          <a:prstGeom prst="rect">
            <a:avLst/>
          </a:prstGeom>
          <a:noFill/>
        </p:spPr>
        <p:txBody>
          <a:bodyPr wrap="square" rtlCol="0">
            <a:spAutoFit/>
          </a:bodyPr>
          <a:lstStyle/>
          <a:p>
            <a:pPr algn="r"/>
            <a:r>
              <a:rPr lang="en-US" sz="1050" dirty="0"/>
              <a:t>Measurements</a:t>
            </a:r>
          </a:p>
        </p:txBody>
      </p:sp>
      <p:pic>
        <p:nvPicPr>
          <p:cNvPr id="30" name="Picture 29">
            <a:extLst>
              <a:ext uri="{FF2B5EF4-FFF2-40B4-BE49-F238E27FC236}">
                <a16:creationId xmlns:a16="http://schemas.microsoft.com/office/drawing/2014/main" id="{9DA02B08-8AB2-F543-B103-EDB0E34B3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2205" y="4291210"/>
            <a:ext cx="388133" cy="407915"/>
          </a:xfrm>
          <a:prstGeom prst="rect">
            <a:avLst/>
          </a:prstGeom>
        </p:spPr>
      </p:pic>
      <p:pic>
        <p:nvPicPr>
          <p:cNvPr id="31" name="Picture 30">
            <a:extLst>
              <a:ext uri="{FF2B5EF4-FFF2-40B4-BE49-F238E27FC236}">
                <a16:creationId xmlns:a16="http://schemas.microsoft.com/office/drawing/2014/main" id="{8444053F-01DC-E940-99F4-A4A3D0C92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8414" y="4279692"/>
            <a:ext cx="388133" cy="407915"/>
          </a:xfrm>
          <a:prstGeom prst="rect">
            <a:avLst/>
          </a:prstGeom>
        </p:spPr>
      </p:pic>
      <p:sp>
        <p:nvSpPr>
          <p:cNvPr id="32" name="TextBox 31">
            <a:extLst>
              <a:ext uri="{FF2B5EF4-FFF2-40B4-BE49-F238E27FC236}">
                <a16:creationId xmlns:a16="http://schemas.microsoft.com/office/drawing/2014/main" id="{AF0685FA-8A70-F048-9EEA-4695177396C3}"/>
              </a:ext>
            </a:extLst>
          </p:cNvPr>
          <p:cNvSpPr txBox="1"/>
          <p:nvPr/>
        </p:nvSpPr>
        <p:spPr>
          <a:xfrm>
            <a:off x="3847824" y="4851191"/>
            <a:ext cx="5192894" cy="253916"/>
          </a:xfrm>
          <a:prstGeom prst="rect">
            <a:avLst/>
          </a:prstGeom>
          <a:noFill/>
        </p:spPr>
        <p:txBody>
          <a:bodyPr wrap="square" rtlCol="0">
            <a:spAutoFit/>
          </a:bodyPr>
          <a:lstStyle/>
          <a:p>
            <a:pPr algn="ctr"/>
            <a:r>
              <a:rPr lang="en-US" sz="1050" dirty="0"/>
              <a:t> Person   time</a:t>
            </a:r>
          </a:p>
        </p:txBody>
      </p:sp>
      <p:sp>
        <p:nvSpPr>
          <p:cNvPr id="33" name="Down Arrow 32">
            <a:extLst>
              <a:ext uri="{FF2B5EF4-FFF2-40B4-BE49-F238E27FC236}">
                <a16:creationId xmlns:a16="http://schemas.microsoft.com/office/drawing/2014/main" id="{1825209D-A952-F94F-A691-EA30F35CE724}"/>
              </a:ext>
            </a:extLst>
          </p:cNvPr>
          <p:cNvSpPr/>
          <p:nvPr/>
        </p:nvSpPr>
        <p:spPr>
          <a:xfrm>
            <a:off x="5886211" y="2225636"/>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34" name="Down Arrow 33">
            <a:extLst>
              <a:ext uri="{FF2B5EF4-FFF2-40B4-BE49-F238E27FC236}">
                <a16:creationId xmlns:a16="http://schemas.microsoft.com/office/drawing/2014/main" id="{2506A4F4-01C7-EE45-8681-8621CBA622D0}"/>
              </a:ext>
            </a:extLst>
          </p:cNvPr>
          <p:cNvSpPr/>
          <p:nvPr/>
        </p:nvSpPr>
        <p:spPr>
          <a:xfrm>
            <a:off x="6405589" y="2225636"/>
            <a:ext cx="333134" cy="9028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050" dirty="0"/>
              <a:t>Treatment</a:t>
            </a:r>
          </a:p>
        </p:txBody>
      </p:sp>
      <p:sp>
        <p:nvSpPr>
          <p:cNvPr id="35" name="Down Arrow 34">
            <a:extLst>
              <a:ext uri="{FF2B5EF4-FFF2-40B4-BE49-F238E27FC236}">
                <a16:creationId xmlns:a16="http://schemas.microsoft.com/office/drawing/2014/main" id="{E9BF8A85-A12C-B841-BF13-5819BA0FBD2D}"/>
              </a:ext>
            </a:extLst>
          </p:cNvPr>
          <p:cNvSpPr/>
          <p:nvPr/>
        </p:nvSpPr>
        <p:spPr>
          <a:xfrm>
            <a:off x="7591236" y="2225636"/>
            <a:ext cx="333134" cy="90284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sz="1050" dirty="0"/>
              <a:t>Outcome</a:t>
            </a:r>
          </a:p>
        </p:txBody>
      </p:sp>
      <p:pic>
        <p:nvPicPr>
          <p:cNvPr id="36" name="Picture 35">
            <a:extLst>
              <a:ext uri="{FF2B5EF4-FFF2-40B4-BE49-F238E27FC236}">
                <a16:creationId xmlns:a16="http://schemas.microsoft.com/office/drawing/2014/main" id="{E70025B4-2620-D344-8820-39A0D210530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887845" y="3181227"/>
            <a:ext cx="388133" cy="407915"/>
          </a:xfrm>
          <a:prstGeom prst="rect">
            <a:avLst/>
          </a:prstGeom>
        </p:spPr>
      </p:pic>
      <p:pic>
        <p:nvPicPr>
          <p:cNvPr id="37" name="Picture 36">
            <a:extLst>
              <a:ext uri="{FF2B5EF4-FFF2-40B4-BE49-F238E27FC236}">
                <a16:creationId xmlns:a16="http://schemas.microsoft.com/office/drawing/2014/main" id="{C11F3FBA-0775-7F48-B871-EDF99B77C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9376" y="3585356"/>
            <a:ext cx="388770" cy="408586"/>
          </a:xfrm>
          <a:prstGeom prst="rect">
            <a:avLst/>
          </a:prstGeom>
        </p:spPr>
      </p:pic>
      <p:pic>
        <p:nvPicPr>
          <p:cNvPr id="38" name="Picture 37">
            <a:extLst>
              <a:ext uri="{FF2B5EF4-FFF2-40B4-BE49-F238E27FC236}">
                <a16:creationId xmlns:a16="http://schemas.microsoft.com/office/drawing/2014/main" id="{96A4131C-3D38-EC45-B168-635A407C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9496" y="4279692"/>
            <a:ext cx="388133" cy="407915"/>
          </a:xfrm>
          <a:prstGeom prst="rect">
            <a:avLst/>
          </a:prstGeom>
        </p:spPr>
      </p:pic>
      <p:cxnSp>
        <p:nvCxnSpPr>
          <p:cNvPr id="39" name="Straight Arrow Connector 38">
            <a:extLst>
              <a:ext uri="{FF2B5EF4-FFF2-40B4-BE49-F238E27FC236}">
                <a16:creationId xmlns:a16="http://schemas.microsoft.com/office/drawing/2014/main" id="{181969BD-8C28-D245-8BE1-7BE22F46A65D}"/>
              </a:ext>
            </a:extLst>
          </p:cNvPr>
          <p:cNvCxnSpPr>
            <a:stCxn id="34" idx="2"/>
          </p:cNvCxnSpPr>
          <p:nvPr/>
        </p:nvCxnSpPr>
        <p:spPr>
          <a:xfrm flipH="1">
            <a:off x="6532196" y="3128485"/>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DD9E84AB-FE60-784A-A56B-27AC22AC0CA3}"/>
              </a:ext>
            </a:extLst>
          </p:cNvPr>
          <p:cNvSpPr txBox="1"/>
          <p:nvPr/>
        </p:nvSpPr>
        <p:spPr>
          <a:xfrm>
            <a:off x="6422760" y="5421476"/>
            <a:ext cx="183368" cy="253916"/>
          </a:xfrm>
          <a:prstGeom prst="rect">
            <a:avLst/>
          </a:prstGeom>
          <a:noFill/>
        </p:spPr>
        <p:txBody>
          <a:bodyPr wrap="square" rtlCol="0">
            <a:spAutoFit/>
          </a:bodyPr>
          <a:lstStyle/>
          <a:p>
            <a:r>
              <a:rPr lang="en-US" sz="1050" dirty="0"/>
              <a:t>0</a:t>
            </a:r>
          </a:p>
        </p:txBody>
      </p:sp>
      <p:cxnSp>
        <p:nvCxnSpPr>
          <p:cNvPr id="41" name="Straight Arrow Connector 40">
            <a:extLst>
              <a:ext uri="{FF2B5EF4-FFF2-40B4-BE49-F238E27FC236}">
                <a16:creationId xmlns:a16="http://schemas.microsoft.com/office/drawing/2014/main" id="{50F5CB9E-A7E2-A54C-8B20-00EB64AD8A46}"/>
              </a:ext>
            </a:extLst>
          </p:cNvPr>
          <p:cNvCxnSpPr/>
          <p:nvPr/>
        </p:nvCxnSpPr>
        <p:spPr>
          <a:xfrm flipH="1">
            <a:off x="4002205" y="5308391"/>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2" name="TextBox 41">
            <a:extLst>
              <a:ext uri="{FF2B5EF4-FFF2-40B4-BE49-F238E27FC236}">
                <a16:creationId xmlns:a16="http://schemas.microsoft.com/office/drawing/2014/main" id="{F1E1DBC3-7332-6344-B54B-DA5FA691DCB9}"/>
              </a:ext>
            </a:extLst>
          </p:cNvPr>
          <p:cNvSpPr txBox="1"/>
          <p:nvPr/>
        </p:nvSpPr>
        <p:spPr>
          <a:xfrm>
            <a:off x="4002205" y="5308391"/>
            <a:ext cx="2529992" cy="253916"/>
          </a:xfrm>
          <a:prstGeom prst="rect">
            <a:avLst/>
          </a:prstGeom>
          <a:noFill/>
        </p:spPr>
        <p:txBody>
          <a:bodyPr wrap="square" rtlCol="0">
            <a:spAutoFit/>
          </a:bodyPr>
          <a:lstStyle/>
          <a:p>
            <a:pPr algn="ctr"/>
            <a:r>
              <a:rPr lang="en-US" sz="1050" dirty="0"/>
              <a:t> Baseline time</a:t>
            </a:r>
          </a:p>
        </p:txBody>
      </p:sp>
      <p:cxnSp>
        <p:nvCxnSpPr>
          <p:cNvPr id="43" name="Straight Arrow Connector 42">
            <a:extLst>
              <a:ext uri="{FF2B5EF4-FFF2-40B4-BE49-F238E27FC236}">
                <a16:creationId xmlns:a16="http://schemas.microsoft.com/office/drawing/2014/main" id="{CF48EE36-FE28-AE4D-BACC-1B355F4D8637}"/>
              </a:ext>
            </a:extLst>
          </p:cNvPr>
          <p:cNvCxnSpPr/>
          <p:nvPr/>
        </p:nvCxnSpPr>
        <p:spPr>
          <a:xfrm flipH="1">
            <a:off x="6516805" y="5308391"/>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18EE2725-2A04-AD4C-8B53-BD04EBFAD10E}"/>
              </a:ext>
            </a:extLst>
          </p:cNvPr>
          <p:cNvSpPr txBox="1"/>
          <p:nvPr/>
        </p:nvSpPr>
        <p:spPr>
          <a:xfrm>
            <a:off x="6516805" y="5309607"/>
            <a:ext cx="2529992" cy="253916"/>
          </a:xfrm>
          <a:prstGeom prst="rect">
            <a:avLst/>
          </a:prstGeom>
          <a:noFill/>
        </p:spPr>
        <p:txBody>
          <a:bodyPr wrap="square" rtlCol="0">
            <a:spAutoFit/>
          </a:bodyPr>
          <a:lstStyle/>
          <a:p>
            <a:pPr algn="ctr"/>
            <a:r>
              <a:rPr lang="en-US" sz="1050" dirty="0"/>
              <a:t>Follow-up time</a:t>
            </a:r>
          </a:p>
        </p:txBody>
      </p:sp>
      <p:pic>
        <p:nvPicPr>
          <p:cNvPr id="45" name="Picture 44">
            <a:extLst>
              <a:ext uri="{FF2B5EF4-FFF2-40B4-BE49-F238E27FC236}">
                <a16:creationId xmlns:a16="http://schemas.microsoft.com/office/drawing/2014/main" id="{5AB3C81E-A772-9946-B325-76F5F587C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026" y="3576711"/>
            <a:ext cx="388770" cy="408586"/>
          </a:xfrm>
          <a:prstGeom prst="rect">
            <a:avLst/>
          </a:prstGeom>
        </p:spPr>
      </p:pic>
    </p:spTree>
    <p:extLst>
      <p:ext uri="{BB962C8B-B14F-4D97-AF65-F5344CB8AC3E}">
        <p14:creationId xmlns:p14="http://schemas.microsoft.com/office/powerpoint/2010/main" val="32824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0" grpId="0"/>
      <p:bldP spid="42" grpId="0"/>
      <p:bldP spid="4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B9D4-AB92-F141-A0A5-C5192E989965}"/>
              </a:ext>
            </a:extLst>
          </p:cNvPr>
          <p:cNvSpPr>
            <a:spLocks noGrp="1"/>
          </p:cNvSpPr>
          <p:nvPr>
            <p:ph type="title"/>
          </p:nvPr>
        </p:nvSpPr>
        <p:spPr/>
        <p:txBody>
          <a:bodyPr/>
          <a:lstStyle/>
          <a:p>
            <a:r>
              <a:rPr lang="en-US" dirty="0"/>
              <a:t>Target Cohort Logic for Atrial </a:t>
            </a:r>
            <a:r>
              <a:rPr lang="en-US" dirty="0" err="1"/>
              <a:t>Fibrilation</a:t>
            </a:r>
            <a:endParaRPr lang="en-US" dirty="0"/>
          </a:p>
        </p:txBody>
      </p:sp>
      <p:pic>
        <p:nvPicPr>
          <p:cNvPr id="6" name="Picture 5">
            <a:extLst>
              <a:ext uri="{FF2B5EF4-FFF2-40B4-BE49-F238E27FC236}">
                <a16:creationId xmlns:a16="http://schemas.microsoft.com/office/drawing/2014/main" id="{7AA37166-BE74-064D-A187-610B3DFDC349}"/>
              </a:ext>
            </a:extLst>
          </p:cNvPr>
          <p:cNvPicPr>
            <a:picLocks noChangeAspect="1"/>
          </p:cNvPicPr>
          <p:nvPr/>
        </p:nvPicPr>
        <p:blipFill>
          <a:blip r:embed="rId2"/>
          <a:stretch>
            <a:fillRect/>
          </a:stretch>
        </p:blipFill>
        <p:spPr>
          <a:xfrm>
            <a:off x="236095" y="1718500"/>
            <a:ext cx="7543800" cy="4167950"/>
          </a:xfrm>
          <a:prstGeom prst="rect">
            <a:avLst/>
          </a:prstGeom>
        </p:spPr>
      </p:pic>
      <p:sp>
        <p:nvSpPr>
          <p:cNvPr id="7" name="TextBox 6">
            <a:extLst>
              <a:ext uri="{FF2B5EF4-FFF2-40B4-BE49-F238E27FC236}">
                <a16:creationId xmlns:a16="http://schemas.microsoft.com/office/drawing/2014/main" id="{A726F2F9-83FB-5446-BDEC-D33C29A66C1A}"/>
              </a:ext>
            </a:extLst>
          </p:cNvPr>
          <p:cNvSpPr txBox="1"/>
          <p:nvPr/>
        </p:nvSpPr>
        <p:spPr>
          <a:xfrm>
            <a:off x="4572000" y="1864654"/>
            <a:ext cx="4392119" cy="4224231"/>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Find first event where patients have 365 days prior observation and:</a:t>
            </a:r>
          </a:p>
          <a:p>
            <a:pPr defTabSz="685800" hangingPunct="0"/>
            <a:endParaRPr lang="en-US" sz="1800" dirty="0">
              <a:solidFill>
                <a:srgbClr val="000000"/>
              </a:solidFill>
            </a:endParaRPr>
          </a:p>
          <a:p>
            <a:pPr defTabSz="685800" hangingPunct="0"/>
            <a:r>
              <a:rPr lang="en-US" sz="1800" b="1" dirty="0">
                <a:solidFill>
                  <a:srgbClr val="000000"/>
                </a:solidFill>
                <a:sym typeface="Calibri"/>
              </a:rPr>
              <a:t>Two or more atrial fibrillations outpatient records</a:t>
            </a:r>
          </a:p>
          <a:p>
            <a:pPr defTabSz="685800" hangingPunct="0"/>
            <a:r>
              <a:rPr lang="en-US" sz="1800" b="1" dirty="0">
                <a:solidFill>
                  <a:srgbClr val="000000"/>
                </a:solidFill>
              </a:rPr>
              <a:t>Or </a:t>
            </a:r>
          </a:p>
          <a:p>
            <a:r>
              <a:rPr lang="en-US" sz="1800" b="1" dirty="0">
                <a:solidFill>
                  <a:srgbClr val="000000"/>
                </a:solidFill>
              </a:rPr>
              <a:t>One atrial fibrillations inpatient/ER record</a:t>
            </a:r>
          </a:p>
          <a:p>
            <a:r>
              <a:rPr lang="en-US" sz="1800" b="1" dirty="0">
                <a:solidFill>
                  <a:srgbClr val="000000"/>
                </a:solidFill>
                <a:sym typeface="Calibri"/>
              </a:rPr>
              <a:t>Or </a:t>
            </a:r>
          </a:p>
          <a:p>
            <a:r>
              <a:rPr lang="en-US" sz="1800" b="1" dirty="0">
                <a:solidFill>
                  <a:srgbClr val="000000"/>
                </a:solidFill>
              </a:rPr>
              <a:t>One atrial fibrillations record with an electrocardiogram</a:t>
            </a:r>
          </a:p>
          <a:p>
            <a:endParaRPr lang="en-US" sz="1800" dirty="0">
              <a:solidFill>
                <a:srgbClr val="000000"/>
              </a:solidFill>
              <a:sym typeface="Calibri"/>
            </a:endParaRPr>
          </a:p>
          <a:p>
            <a:r>
              <a:rPr lang="en-US" sz="1800" dirty="0">
                <a:solidFill>
                  <a:srgbClr val="000000"/>
                </a:solidFill>
              </a:rPr>
              <a:t>The index (cohort start date) is the date of the first atrial fibrillation record satisfying this</a:t>
            </a:r>
            <a:endParaRPr lang="en-US" sz="1800" dirty="0">
              <a:solidFill>
                <a:srgbClr val="000000"/>
              </a:solidFill>
              <a:sym typeface="Calibri"/>
            </a:endParaRPr>
          </a:p>
        </p:txBody>
      </p:sp>
    </p:spTree>
    <p:extLst>
      <p:ext uri="{BB962C8B-B14F-4D97-AF65-F5344CB8AC3E}">
        <p14:creationId xmlns:p14="http://schemas.microsoft.com/office/powerpoint/2010/main" val="3713195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Target Cohort Table for Atrial </a:t>
            </a:r>
            <a:r>
              <a:rPr lang="en-US" dirty="0" err="1"/>
              <a:t>Fibrilation</a:t>
            </a:r>
            <a:endParaRPr lang="en-US" dirty="0"/>
          </a:p>
        </p:txBody>
      </p:sp>
      <p:sp>
        <p:nvSpPr>
          <p:cNvPr id="5" name="TextBox 4">
            <a:extLst>
              <a:ext uri="{FF2B5EF4-FFF2-40B4-BE49-F238E27FC236}">
                <a16:creationId xmlns:a16="http://schemas.microsoft.com/office/drawing/2014/main" id="{D6E0B92D-DAEC-B74D-AC6B-BEDC25441AA2}"/>
              </a:ext>
            </a:extLst>
          </p:cNvPr>
          <p:cNvSpPr txBox="1"/>
          <p:nvPr/>
        </p:nvSpPr>
        <p:spPr>
          <a:xfrm>
            <a:off x="563226" y="2293578"/>
            <a:ext cx="1458418" cy="415498"/>
          </a:xfrm>
          <a:prstGeom prst="rect">
            <a:avLst/>
          </a:prstGeom>
          <a:noFill/>
        </p:spPr>
        <p:txBody>
          <a:bodyPr wrap="square" rtlCol="0">
            <a:spAutoFit/>
          </a:bodyPr>
          <a:lstStyle/>
          <a:p>
            <a:r>
              <a:rPr lang="en-US" sz="1050" dirty="0"/>
              <a:t>A unique identifier for a patient</a:t>
            </a:r>
          </a:p>
        </p:txBody>
      </p:sp>
      <p:sp>
        <p:nvSpPr>
          <p:cNvPr id="6" name="TextBox 5">
            <a:extLst>
              <a:ext uri="{FF2B5EF4-FFF2-40B4-BE49-F238E27FC236}">
                <a16:creationId xmlns:a16="http://schemas.microsoft.com/office/drawing/2014/main" id="{03F2A770-5AE2-9D44-8E0F-A0EFF45868C7}"/>
              </a:ext>
            </a:extLst>
          </p:cNvPr>
          <p:cNvSpPr txBox="1"/>
          <p:nvPr/>
        </p:nvSpPr>
        <p:spPr>
          <a:xfrm>
            <a:off x="2020629" y="2309288"/>
            <a:ext cx="2373285" cy="415498"/>
          </a:xfrm>
          <a:prstGeom prst="rect">
            <a:avLst/>
          </a:prstGeom>
          <a:noFill/>
        </p:spPr>
        <p:txBody>
          <a:bodyPr wrap="square" rtlCol="0">
            <a:spAutoFit/>
          </a:bodyPr>
          <a:lstStyle/>
          <a:p>
            <a:r>
              <a:rPr lang="en-US" sz="1050" dirty="0"/>
              <a:t>The cohort the patient belongs to (e.g., 1= atrial fibrillation)</a:t>
            </a:r>
          </a:p>
        </p:txBody>
      </p:sp>
      <p:sp>
        <p:nvSpPr>
          <p:cNvPr id="7" name="TextBox 6">
            <a:extLst>
              <a:ext uri="{FF2B5EF4-FFF2-40B4-BE49-F238E27FC236}">
                <a16:creationId xmlns:a16="http://schemas.microsoft.com/office/drawing/2014/main" id="{22A97A74-221E-BE4A-9BE3-7807C8245A95}"/>
              </a:ext>
            </a:extLst>
          </p:cNvPr>
          <p:cNvSpPr txBox="1"/>
          <p:nvPr/>
        </p:nvSpPr>
        <p:spPr>
          <a:xfrm>
            <a:off x="4392900" y="2293578"/>
            <a:ext cx="4122450" cy="415498"/>
          </a:xfrm>
          <a:prstGeom prst="rect">
            <a:avLst/>
          </a:prstGeom>
          <a:noFill/>
        </p:spPr>
        <p:txBody>
          <a:bodyPr wrap="square" rtlCol="0">
            <a:spAutoFit/>
          </a:bodyPr>
          <a:lstStyle/>
          <a:p>
            <a:r>
              <a:rPr lang="en-US" sz="1050" dirty="0"/>
              <a:t>The day a patient enters/exits the cohort – one of these is the index date (e.g., when they have atrial fibrillation)</a:t>
            </a:r>
          </a:p>
        </p:txBody>
      </p:sp>
      <p:graphicFrame>
        <p:nvGraphicFramePr>
          <p:cNvPr id="8" name="Table 7">
            <a:extLst>
              <a:ext uri="{FF2B5EF4-FFF2-40B4-BE49-F238E27FC236}">
                <a16:creationId xmlns:a16="http://schemas.microsoft.com/office/drawing/2014/main" id="{CFA8806D-D047-7847-8765-84F2F6252D83}"/>
              </a:ext>
            </a:extLst>
          </p:cNvPr>
          <p:cNvGraphicFramePr>
            <a:graphicFrameLocks noGrp="1"/>
          </p:cNvGraphicFramePr>
          <p:nvPr/>
        </p:nvGraphicFramePr>
        <p:xfrm>
          <a:off x="474064" y="2879529"/>
          <a:ext cx="8195872" cy="2164080"/>
        </p:xfrm>
        <a:graphic>
          <a:graphicData uri="http://schemas.openxmlformats.org/drawingml/2006/table">
            <a:tbl>
              <a:tblPr firstRow="1" bandRow="1">
                <a:tableStyleId>{6E25E649-3F16-4E02-A733-19D2CDBF48F0}</a:tableStyleId>
              </a:tblPr>
              <a:tblGrid>
                <a:gridCol w="1488022">
                  <a:extLst>
                    <a:ext uri="{9D8B030D-6E8A-4147-A177-3AD203B41FA5}">
                      <a16:colId xmlns:a16="http://schemas.microsoft.com/office/drawing/2014/main" val="2497456044"/>
                    </a:ext>
                  </a:extLst>
                </a:gridCol>
                <a:gridCol w="1856797">
                  <a:extLst>
                    <a:ext uri="{9D8B030D-6E8A-4147-A177-3AD203B41FA5}">
                      <a16:colId xmlns:a16="http://schemas.microsoft.com/office/drawing/2014/main" val="1812001632"/>
                    </a:ext>
                  </a:extLst>
                </a:gridCol>
                <a:gridCol w="2300894">
                  <a:extLst>
                    <a:ext uri="{9D8B030D-6E8A-4147-A177-3AD203B41FA5}">
                      <a16:colId xmlns:a16="http://schemas.microsoft.com/office/drawing/2014/main" val="3107992070"/>
                    </a:ext>
                  </a:extLst>
                </a:gridCol>
                <a:gridCol w="2550159">
                  <a:extLst>
                    <a:ext uri="{9D8B030D-6E8A-4147-A177-3AD203B41FA5}">
                      <a16:colId xmlns:a16="http://schemas.microsoft.com/office/drawing/2014/main" val="1573928416"/>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Cohort_definition_id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err="1"/>
                        <a:t>Cohort_end_date</a:t>
                      </a:r>
                      <a:endParaRPr lang="en-US" sz="1400" dirty="0"/>
                    </a:p>
                  </a:txBody>
                  <a:tcPr marL="68580" marR="68580" marT="34290" marB="34290"/>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2012-01-01</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2012-08-12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105459</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2009-05-05</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2011-07-05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2010-01-01</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extLst>
                  <a:ext uri="{0D108BD9-81ED-4DB2-BD59-A6C34878D82A}">
                    <a16:rowId xmlns:a16="http://schemas.microsoft.com/office/drawing/2014/main" val="1465490536"/>
                  </a:ext>
                </a:extLst>
              </a:tr>
            </a:tbl>
          </a:graphicData>
        </a:graphic>
      </p:graphicFrame>
    </p:spTree>
    <p:extLst>
      <p:ext uri="{BB962C8B-B14F-4D97-AF65-F5344CB8AC3E}">
        <p14:creationId xmlns:p14="http://schemas.microsoft.com/office/powerpoint/2010/main" val="169339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9</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924818615"/>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Presentation: What is Patient-Level Prediction</a:t>
                      </a: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Presentation: Overview of the TRIPOD Statement </a:t>
                      </a:r>
                    </a:p>
                    <a:p>
                      <a:pPr>
                        <a:spcAft>
                          <a:spcPts val="0"/>
                        </a:spcAft>
                      </a:pPr>
                      <a:r>
                        <a:rPr lang="en-GB" sz="1200">
                          <a:effectLst/>
                        </a:rPr>
                        <a:t>Exercise: Applying TRIPOD to CHADS2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Lunch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661328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Outcome Cohort Logic for Ischemic Stroke</a:t>
            </a:r>
          </a:p>
        </p:txBody>
      </p:sp>
      <p:pic>
        <p:nvPicPr>
          <p:cNvPr id="7" name="Picture 6">
            <a:extLst>
              <a:ext uri="{FF2B5EF4-FFF2-40B4-BE49-F238E27FC236}">
                <a16:creationId xmlns:a16="http://schemas.microsoft.com/office/drawing/2014/main" id="{ED275161-2684-5B4F-9BB9-2404DD7C9E07}"/>
              </a:ext>
            </a:extLst>
          </p:cNvPr>
          <p:cNvPicPr>
            <a:picLocks noChangeAspect="1"/>
          </p:cNvPicPr>
          <p:nvPr/>
        </p:nvPicPr>
        <p:blipFill>
          <a:blip r:embed="rId2"/>
          <a:stretch>
            <a:fillRect/>
          </a:stretch>
        </p:blipFill>
        <p:spPr>
          <a:xfrm>
            <a:off x="0" y="1936012"/>
            <a:ext cx="9144000" cy="3527518"/>
          </a:xfrm>
          <a:prstGeom prst="rect">
            <a:avLst/>
          </a:prstGeom>
        </p:spPr>
      </p:pic>
      <p:sp>
        <p:nvSpPr>
          <p:cNvPr id="5" name="TextBox 4">
            <a:extLst>
              <a:ext uri="{FF2B5EF4-FFF2-40B4-BE49-F238E27FC236}">
                <a16:creationId xmlns:a16="http://schemas.microsoft.com/office/drawing/2014/main" id="{8B7D7C0F-616B-7845-90D8-10B96F0E8E1F}"/>
              </a:ext>
            </a:extLst>
          </p:cNvPr>
          <p:cNvSpPr txBox="1"/>
          <p:nvPr/>
        </p:nvSpPr>
        <p:spPr>
          <a:xfrm>
            <a:off x="4572000" y="2516727"/>
            <a:ext cx="4392119" cy="200824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rPr>
              <a:t>Find all events of: </a:t>
            </a:r>
          </a:p>
          <a:p>
            <a:pPr defTabSz="685800" hangingPunct="0"/>
            <a:endParaRPr lang="en-US" sz="1800" dirty="0">
              <a:solidFill>
                <a:srgbClr val="000000"/>
              </a:solidFill>
            </a:endParaRPr>
          </a:p>
          <a:p>
            <a:pPr defTabSz="685800" hangingPunct="0"/>
            <a:r>
              <a:rPr lang="en-US" sz="1800" b="1" dirty="0">
                <a:solidFill>
                  <a:srgbClr val="000000"/>
                </a:solidFill>
              </a:rPr>
              <a:t>Ischemic stroke record within an inpatient or ER visit</a:t>
            </a:r>
          </a:p>
          <a:p>
            <a:endParaRPr lang="en-US" sz="1800" dirty="0">
              <a:solidFill>
                <a:srgbClr val="000000"/>
              </a:solidFill>
              <a:sym typeface="Calibri"/>
            </a:endParaRPr>
          </a:p>
          <a:p>
            <a:r>
              <a:rPr lang="en-US" sz="1800" dirty="0">
                <a:solidFill>
                  <a:srgbClr val="000000"/>
                </a:solidFill>
              </a:rPr>
              <a:t>The index (outcome start date) is the date of the inpatient ischemic stroke</a:t>
            </a:r>
            <a:endParaRPr lang="en-US" sz="1800" dirty="0">
              <a:solidFill>
                <a:srgbClr val="000000"/>
              </a:solidFill>
              <a:sym typeface="Calibri"/>
            </a:endParaRPr>
          </a:p>
        </p:txBody>
      </p:sp>
    </p:spTree>
    <p:extLst>
      <p:ext uri="{BB962C8B-B14F-4D97-AF65-F5344CB8AC3E}">
        <p14:creationId xmlns:p14="http://schemas.microsoft.com/office/powerpoint/2010/main" val="35791917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Outcome Cohort For Ischemic Stroke</a:t>
            </a:r>
          </a:p>
        </p:txBody>
      </p:sp>
      <p:graphicFrame>
        <p:nvGraphicFramePr>
          <p:cNvPr id="6" name="Table 5">
            <a:extLst>
              <a:ext uri="{FF2B5EF4-FFF2-40B4-BE49-F238E27FC236}">
                <a16:creationId xmlns:a16="http://schemas.microsoft.com/office/drawing/2014/main" id="{AEEB669C-B2DC-2846-AFC9-C1EBF1F12664}"/>
              </a:ext>
            </a:extLst>
          </p:cNvPr>
          <p:cNvGraphicFramePr>
            <a:graphicFrameLocks noGrp="1"/>
          </p:cNvGraphicFramePr>
          <p:nvPr/>
        </p:nvGraphicFramePr>
        <p:xfrm>
          <a:off x="482496" y="2977995"/>
          <a:ext cx="8351706" cy="1672590"/>
        </p:xfrm>
        <a:graphic>
          <a:graphicData uri="http://schemas.openxmlformats.org/drawingml/2006/table">
            <a:tbl>
              <a:tblPr firstRow="1" bandRow="1">
                <a:tableStyleId>{21E4AEA4-8DFA-4A89-87EB-49C32662AFE0}</a:tableStyleId>
              </a:tblPr>
              <a:tblGrid>
                <a:gridCol w="1516314">
                  <a:extLst>
                    <a:ext uri="{9D8B030D-6E8A-4147-A177-3AD203B41FA5}">
                      <a16:colId xmlns:a16="http://schemas.microsoft.com/office/drawing/2014/main" val="2497456044"/>
                    </a:ext>
                  </a:extLst>
                </a:gridCol>
                <a:gridCol w="1892102">
                  <a:extLst>
                    <a:ext uri="{9D8B030D-6E8A-4147-A177-3AD203B41FA5}">
                      <a16:colId xmlns:a16="http://schemas.microsoft.com/office/drawing/2014/main" val="1812001632"/>
                    </a:ext>
                  </a:extLst>
                </a:gridCol>
                <a:gridCol w="2344643">
                  <a:extLst>
                    <a:ext uri="{9D8B030D-6E8A-4147-A177-3AD203B41FA5}">
                      <a16:colId xmlns:a16="http://schemas.microsoft.com/office/drawing/2014/main" val="3107992070"/>
                    </a:ext>
                  </a:extLst>
                </a:gridCol>
                <a:gridCol w="2598647">
                  <a:extLst>
                    <a:ext uri="{9D8B030D-6E8A-4147-A177-3AD203B41FA5}">
                      <a16:colId xmlns:a16="http://schemas.microsoft.com/office/drawing/2014/main" val="1573928416"/>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Cohort_definition_id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err="1"/>
                        <a:t>Cohort_end_date</a:t>
                      </a:r>
                      <a:endParaRPr lang="en-US" sz="1400" dirty="0"/>
                    </a:p>
                  </a:txBody>
                  <a:tcPr marL="68580" marR="68580" marT="34290" marB="34290"/>
                </a:tc>
                <a:extLst>
                  <a:ext uri="{0D108BD9-81ED-4DB2-BD59-A6C34878D82A}">
                    <a16:rowId xmlns:a16="http://schemas.microsoft.com/office/drawing/2014/main" val="4105750402"/>
                  </a:ext>
                </a:extLst>
              </a:tr>
              <a:tr h="278130">
                <a:tc>
                  <a:txBody>
                    <a:bodyPr/>
                    <a:lstStyle/>
                    <a:p>
                      <a:r>
                        <a:rPr lang="en-US" sz="1100" dirty="0"/>
                        <a:t>4346356</a:t>
                      </a:r>
                    </a:p>
                  </a:txBody>
                  <a:tcPr marL="68580" marR="68580" marT="34290" marB="34290"/>
                </a:tc>
                <a:tc>
                  <a:txBody>
                    <a:bodyPr/>
                    <a:lstStyle/>
                    <a:p>
                      <a:r>
                        <a:rPr lang="en-US" sz="1100" dirty="0"/>
                        <a:t>2</a:t>
                      </a:r>
                    </a:p>
                  </a:txBody>
                  <a:tcPr marL="68580" marR="68580" marT="34290" marB="34290"/>
                </a:tc>
                <a:tc>
                  <a:txBody>
                    <a:bodyPr/>
                    <a:lstStyle/>
                    <a:p>
                      <a:r>
                        <a:rPr lang="en-US" sz="1100" dirty="0"/>
                        <a:t>2010-09-12</a:t>
                      </a:r>
                    </a:p>
                  </a:txBody>
                  <a:tcPr marL="68580" marR="68580" marT="34290" marB="34290"/>
                </a:tc>
                <a:tc>
                  <a:txBody>
                    <a:bodyPr/>
                    <a:lstStyle/>
                    <a:p>
                      <a:r>
                        <a:rPr lang="en-US" sz="1100" dirty="0"/>
                        <a:t>2010-09-12</a:t>
                      </a:r>
                    </a:p>
                  </a:txBody>
                  <a:tcPr marL="68580" marR="68580" marT="34290" marB="34290"/>
                </a:tc>
                <a:extLst>
                  <a:ext uri="{0D108BD9-81ED-4DB2-BD59-A6C34878D82A}">
                    <a16:rowId xmlns:a16="http://schemas.microsoft.com/office/drawing/2014/main" val="3280425964"/>
                  </a:ext>
                </a:extLst>
              </a:tr>
              <a:tr h="27813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4346356</a:t>
                      </a:r>
                    </a:p>
                  </a:txBody>
                  <a:tcPr marL="68580" marR="68580" marT="34290" marB="34290"/>
                </a:tc>
                <a:tc>
                  <a:txBody>
                    <a:bodyPr/>
                    <a:lstStyle/>
                    <a:p>
                      <a:pPr algn="r"/>
                      <a:r>
                        <a:rPr lang="en-US" sz="1100" dirty="0"/>
                        <a:t>2</a:t>
                      </a:r>
                    </a:p>
                  </a:txBody>
                  <a:tcPr marL="68580" marR="68580" marT="34290" marB="34290"/>
                </a:tc>
                <a:tc>
                  <a:txBody>
                    <a:bodyPr/>
                    <a:lstStyle/>
                    <a:p>
                      <a:pPr algn="r"/>
                      <a:r>
                        <a:rPr lang="en-US" sz="1100" dirty="0"/>
                        <a:t>2011-08-01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a:t>2011-08-01</a:t>
                      </a:r>
                    </a:p>
                  </a:txBody>
                  <a:tcPr marL="68580" marR="68580" marT="34290" marB="34290"/>
                </a:tc>
                <a:extLst>
                  <a:ext uri="{0D108BD9-81ED-4DB2-BD59-A6C34878D82A}">
                    <a16:rowId xmlns:a16="http://schemas.microsoft.com/office/drawing/2014/main" val="4115860498"/>
                  </a:ext>
                </a:extLst>
              </a:tr>
              <a:tr h="278130">
                <a:tc>
                  <a:txBody>
                    <a:bodyPr/>
                    <a:lstStyle/>
                    <a:p>
                      <a:r>
                        <a:rPr lang="en-US" sz="1100" dirty="0"/>
                        <a:t>342424</a:t>
                      </a:r>
                    </a:p>
                  </a:txBody>
                  <a:tcPr marL="68580" marR="68580" marT="34290" marB="34290"/>
                </a:tc>
                <a:tc>
                  <a:txBody>
                    <a:bodyPr/>
                    <a:lstStyle/>
                    <a:p>
                      <a:r>
                        <a:rPr lang="en-US" sz="1100" dirty="0"/>
                        <a:t>2</a:t>
                      </a:r>
                    </a:p>
                  </a:txBody>
                  <a:tcPr marL="68580" marR="68580" marT="34290" marB="34290"/>
                </a:tc>
                <a:tc>
                  <a:txBody>
                    <a:bodyPr/>
                    <a:lstStyle/>
                    <a:p>
                      <a:r>
                        <a:rPr lang="en-US" sz="1100" dirty="0"/>
                        <a:t>2012-02-01</a:t>
                      </a:r>
                    </a:p>
                  </a:txBody>
                  <a:tcPr marL="68580" marR="68580" marT="34290" marB="34290"/>
                </a:tc>
                <a:tc>
                  <a:txBody>
                    <a:bodyPr/>
                    <a:lstStyle/>
                    <a:p>
                      <a:r>
                        <a:rPr lang="en-US" sz="1100" dirty="0"/>
                        <a:t>2012-02-01</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1009833</a:t>
                      </a:r>
                    </a:p>
                  </a:txBody>
                  <a:tcPr marL="68580" marR="68580" marT="34290" marB="34290"/>
                </a:tc>
                <a:tc>
                  <a:txBody>
                    <a:bodyPr/>
                    <a:lstStyle/>
                    <a:p>
                      <a:r>
                        <a:rPr lang="en-US" sz="1100" dirty="0"/>
                        <a:t>2</a:t>
                      </a:r>
                    </a:p>
                  </a:txBody>
                  <a:tcPr marL="68580" marR="68580" marT="34290" marB="34290"/>
                </a:tc>
                <a:tc>
                  <a:txBody>
                    <a:bodyPr/>
                    <a:lstStyle/>
                    <a:p>
                      <a:r>
                        <a:rPr lang="en-US" sz="1100" dirty="0"/>
                        <a:t>2016-04-05</a:t>
                      </a:r>
                    </a:p>
                  </a:txBody>
                  <a:tcPr marL="68580" marR="68580" marT="34290" marB="34290"/>
                </a:tc>
                <a:tc>
                  <a:txBody>
                    <a:bodyPr/>
                    <a:lstStyle/>
                    <a:p>
                      <a:r>
                        <a:rPr lang="en-US" sz="1100" dirty="0"/>
                        <a:t>2016-04-05</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extLst>
                  <a:ext uri="{0D108BD9-81ED-4DB2-BD59-A6C34878D82A}">
                    <a16:rowId xmlns:a16="http://schemas.microsoft.com/office/drawing/2014/main" val="1656499758"/>
                  </a:ext>
                </a:extLst>
              </a:tr>
            </a:tbl>
          </a:graphicData>
        </a:graphic>
      </p:graphicFrame>
      <p:sp>
        <p:nvSpPr>
          <p:cNvPr id="7" name="TextBox 6">
            <a:extLst>
              <a:ext uri="{FF2B5EF4-FFF2-40B4-BE49-F238E27FC236}">
                <a16:creationId xmlns:a16="http://schemas.microsoft.com/office/drawing/2014/main" id="{929B4508-2BDF-654D-A1DB-4C1842C64812}"/>
              </a:ext>
            </a:extLst>
          </p:cNvPr>
          <p:cNvSpPr txBox="1"/>
          <p:nvPr/>
        </p:nvSpPr>
        <p:spPr>
          <a:xfrm>
            <a:off x="563226" y="2293578"/>
            <a:ext cx="1458418" cy="415498"/>
          </a:xfrm>
          <a:prstGeom prst="rect">
            <a:avLst/>
          </a:prstGeom>
          <a:noFill/>
        </p:spPr>
        <p:txBody>
          <a:bodyPr wrap="square" rtlCol="0">
            <a:spAutoFit/>
          </a:bodyPr>
          <a:lstStyle/>
          <a:p>
            <a:r>
              <a:rPr lang="en-US" sz="1050" dirty="0"/>
              <a:t>A unique identifier for a patient</a:t>
            </a:r>
          </a:p>
        </p:txBody>
      </p:sp>
      <p:sp>
        <p:nvSpPr>
          <p:cNvPr id="8" name="TextBox 7">
            <a:extLst>
              <a:ext uri="{FF2B5EF4-FFF2-40B4-BE49-F238E27FC236}">
                <a16:creationId xmlns:a16="http://schemas.microsoft.com/office/drawing/2014/main" id="{F2C2B146-F028-F944-B99F-8BC64296F30C}"/>
              </a:ext>
            </a:extLst>
          </p:cNvPr>
          <p:cNvSpPr txBox="1"/>
          <p:nvPr/>
        </p:nvSpPr>
        <p:spPr>
          <a:xfrm>
            <a:off x="2020629" y="2309288"/>
            <a:ext cx="2373285" cy="415498"/>
          </a:xfrm>
          <a:prstGeom prst="rect">
            <a:avLst/>
          </a:prstGeom>
          <a:noFill/>
        </p:spPr>
        <p:txBody>
          <a:bodyPr wrap="square" rtlCol="0">
            <a:spAutoFit/>
          </a:bodyPr>
          <a:lstStyle/>
          <a:p>
            <a:r>
              <a:rPr lang="en-US" sz="1050" dirty="0"/>
              <a:t>The cohort the patient belongs to (e.g., 2= ischemic stroke)</a:t>
            </a:r>
          </a:p>
        </p:txBody>
      </p:sp>
      <p:sp>
        <p:nvSpPr>
          <p:cNvPr id="9" name="TextBox 8">
            <a:extLst>
              <a:ext uri="{FF2B5EF4-FFF2-40B4-BE49-F238E27FC236}">
                <a16:creationId xmlns:a16="http://schemas.microsoft.com/office/drawing/2014/main" id="{3BC7F6C9-155C-A84F-B0DF-D1D75CD7CFD6}"/>
              </a:ext>
            </a:extLst>
          </p:cNvPr>
          <p:cNvSpPr txBox="1"/>
          <p:nvPr/>
        </p:nvSpPr>
        <p:spPr>
          <a:xfrm>
            <a:off x="4392900" y="2293578"/>
            <a:ext cx="4122450" cy="415498"/>
          </a:xfrm>
          <a:prstGeom prst="rect">
            <a:avLst/>
          </a:prstGeom>
          <a:noFill/>
        </p:spPr>
        <p:txBody>
          <a:bodyPr wrap="square" rtlCol="0">
            <a:spAutoFit/>
          </a:bodyPr>
          <a:lstStyle/>
          <a:p>
            <a:r>
              <a:rPr lang="en-US" sz="1050" dirty="0"/>
              <a:t>The day a patient enters/exits the cohort – one of these is the index date (e.g., when they have stroke)</a:t>
            </a:r>
          </a:p>
        </p:txBody>
      </p:sp>
    </p:spTree>
    <p:extLst>
      <p:ext uri="{BB962C8B-B14F-4D97-AF65-F5344CB8AC3E}">
        <p14:creationId xmlns:p14="http://schemas.microsoft.com/office/powerpoint/2010/main" val="3950884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13" name="Rectangle 12">
            <a:extLst>
              <a:ext uri="{FF2B5EF4-FFF2-40B4-BE49-F238E27FC236}">
                <a16:creationId xmlns:a16="http://schemas.microsoft.com/office/drawing/2014/main" id="{5B3E03DE-7183-0F40-8BF1-323C8530A3E0}"/>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Connector 13">
            <a:extLst>
              <a:ext uri="{FF2B5EF4-FFF2-40B4-BE49-F238E27FC236}">
                <a16:creationId xmlns:a16="http://schemas.microsoft.com/office/drawing/2014/main" id="{8CF8ABC4-43FA-6548-A812-944E6226926C}"/>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B3A814-3A4B-B345-83F3-7D9EE12E4431}"/>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F85370-B198-A44B-BB80-CFAC6450F22C}"/>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BE96A-AC77-0840-9508-B184768BB96E}"/>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415F1A-6F2E-1D43-8F63-8EDB2D812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19" name="Picture 18">
            <a:extLst>
              <a:ext uri="{FF2B5EF4-FFF2-40B4-BE49-F238E27FC236}">
                <a16:creationId xmlns:a16="http://schemas.microsoft.com/office/drawing/2014/main" id="{934D65EE-8A9B-7F43-BCF8-7AC6A88C10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20" name="Picture 19">
            <a:extLst>
              <a:ext uri="{FF2B5EF4-FFF2-40B4-BE49-F238E27FC236}">
                <a16:creationId xmlns:a16="http://schemas.microsoft.com/office/drawing/2014/main" id="{55A62589-DAD2-9641-A80D-5781924A2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21" name="Picture 20">
            <a:extLst>
              <a:ext uri="{FF2B5EF4-FFF2-40B4-BE49-F238E27FC236}">
                <a16:creationId xmlns:a16="http://schemas.microsoft.com/office/drawing/2014/main" id="{7D927D17-D676-5A4A-BDB5-FC5F57016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22" name="Picture 21">
            <a:extLst>
              <a:ext uri="{FF2B5EF4-FFF2-40B4-BE49-F238E27FC236}">
                <a16:creationId xmlns:a16="http://schemas.microsoft.com/office/drawing/2014/main" id="{51839AB1-E630-1448-B1A4-1DA105442FC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23" name="Picture 22">
            <a:extLst>
              <a:ext uri="{FF2B5EF4-FFF2-40B4-BE49-F238E27FC236}">
                <a16:creationId xmlns:a16="http://schemas.microsoft.com/office/drawing/2014/main" id="{29C9B75F-0625-174C-BD48-CD77629B6C5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24" name="Picture 23">
            <a:extLst>
              <a:ext uri="{FF2B5EF4-FFF2-40B4-BE49-F238E27FC236}">
                <a16:creationId xmlns:a16="http://schemas.microsoft.com/office/drawing/2014/main" id="{3242FAF7-4608-6745-9EF6-46B01FAEF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25" name="Picture 24">
            <a:extLst>
              <a:ext uri="{FF2B5EF4-FFF2-40B4-BE49-F238E27FC236}">
                <a16:creationId xmlns:a16="http://schemas.microsoft.com/office/drawing/2014/main" id="{5BDB4918-5080-3846-A595-DD45276FC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26" name="TextBox 25">
            <a:extLst>
              <a:ext uri="{FF2B5EF4-FFF2-40B4-BE49-F238E27FC236}">
                <a16:creationId xmlns:a16="http://schemas.microsoft.com/office/drawing/2014/main" id="{58FC89AF-6EE4-AA4C-A284-018526A0936C}"/>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27" name="TextBox 26">
            <a:extLst>
              <a:ext uri="{FF2B5EF4-FFF2-40B4-BE49-F238E27FC236}">
                <a16:creationId xmlns:a16="http://schemas.microsoft.com/office/drawing/2014/main" id="{1E5D3FE4-EFB5-8847-88C9-627093B0F557}"/>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28" name="TextBox 27">
            <a:extLst>
              <a:ext uri="{FF2B5EF4-FFF2-40B4-BE49-F238E27FC236}">
                <a16:creationId xmlns:a16="http://schemas.microsoft.com/office/drawing/2014/main" id="{FA04CFEE-2CEE-484B-81A2-88B725218A8E}"/>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29" name="TextBox 28">
            <a:extLst>
              <a:ext uri="{FF2B5EF4-FFF2-40B4-BE49-F238E27FC236}">
                <a16:creationId xmlns:a16="http://schemas.microsoft.com/office/drawing/2014/main" id="{23D3CC32-E41F-274F-942B-646163C46EFC}"/>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30" name="Picture 29">
            <a:extLst>
              <a:ext uri="{FF2B5EF4-FFF2-40B4-BE49-F238E27FC236}">
                <a16:creationId xmlns:a16="http://schemas.microsoft.com/office/drawing/2014/main" id="{9DA02B08-8AB2-F543-B103-EDB0E34B3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31" name="Picture 30">
            <a:extLst>
              <a:ext uri="{FF2B5EF4-FFF2-40B4-BE49-F238E27FC236}">
                <a16:creationId xmlns:a16="http://schemas.microsoft.com/office/drawing/2014/main" id="{8444053F-01DC-E940-99F4-A4A3D0C92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32" name="TextBox 31">
            <a:extLst>
              <a:ext uri="{FF2B5EF4-FFF2-40B4-BE49-F238E27FC236}">
                <a16:creationId xmlns:a16="http://schemas.microsoft.com/office/drawing/2014/main" id="{AF0685FA-8A70-F048-9EEA-4695177396C3}"/>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34" name="Down Arrow 33">
            <a:extLst>
              <a:ext uri="{FF2B5EF4-FFF2-40B4-BE49-F238E27FC236}">
                <a16:creationId xmlns:a16="http://schemas.microsoft.com/office/drawing/2014/main" id="{2506A4F4-01C7-EE45-8681-8621CBA622D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36" name="Picture 35">
            <a:extLst>
              <a:ext uri="{FF2B5EF4-FFF2-40B4-BE49-F238E27FC236}">
                <a16:creationId xmlns:a16="http://schemas.microsoft.com/office/drawing/2014/main" id="{E70025B4-2620-D344-8820-39A0D210530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37" name="Picture 36">
            <a:extLst>
              <a:ext uri="{FF2B5EF4-FFF2-40B4-BE49-F238E27FC236}">
                <a16:creationId xmlns:a16="http://schemas.microsoft.com/office/drawing/2014/main" id="{C11F3FBA-0775-7F48-B871-EDF99B77C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38" name="Picture 37">
            <a:extLst>
              <a:ext uri="{FF2B5EF4-FFF2-40B4-BE49-F238E27FC236}">
                <a16:creationId xmlns:a16="http://schemas.microsoft.com/office/drawing/2014/main" id="{96A4131C-3D38-EC45-B168-635A407C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39" name="Straight Arrow Connector 38">
            <a:extLst>
              <a:ext uri="{FF2B5EF4-FFF2-40B4-BE49-F238E27FC236}">
                <a16:creationId xmlns:a16="http://schemas.microsoft.com/office/drawing/2014/main" id="{181969BD-8C28-D245-8BE1-7BE22F46A65D}"/>
              </a:ext>
            </a:extLst>
          </p:cNvPr>
          <p:cNvCxnSpPr>
            <a:stCxn id="34"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5AB3C81E-A772-9946-B325-76F5F587C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 name="Straight Arrow Connector 6">
            <a:extLst>
              <a:ext uri="{FF2B5EF4-FFF2-40B4-BE49-F238E27FC236}">
                <a16:creationId xmlns:a16="http://schemas.microsoft.com/office/drawing/2014/main" id="{FD2650F1-7A84-2545-8A4A-FF0FDBA46A8B}"/>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CB40462-4B95-1946-8D2F-A6BB7822E102}"/>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51" name="Straight Arrow Connector 50">
            <a:extLst>
              <a:ext uri="{FF2B5EF4-FFF2-40B4-BE49-F238E27FC236}">
                <a16:creationId xmlns:a16="http://schemas.microsoft.com/office/drawing/2014/main" id="{3299A435-3101-214F-A40F-2D1368C82194}"/>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70F54DA-781E-294A-9D69-C921BBBE3B5B}"/>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53" name="TextBox 52">
            <a:extLst>
              <a:ext uri="{FF2B5EF4-FFF2-40B4-BE49-F238E27FC236}">
                <a16:creationId xmlns:a16="http://schemas.microsoft.com/office/drawing/2014/main" id="{EC8EF348-312E-7F43-AED5-6BE2B6AFEA98}"/>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56" name="Straight Arrow Connector 55">
            <a:extLst>
              <a:ext uri="{FF2B5EF4-FFF2-40B4-BE49-F238E27FC236}">
                <a16:creationId xmlns:a16="http://schemas.microsoft.com/office/drawing/2014/main" id="{FA04E03C-2A51-1F44-BD67-B66BE130D33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58" name="Down Arrow 57">
            <a:extLst>
              <a:ext uri="{FF2B5EF4-FFF2-40B4-BE49-F238E27FC236}">
                <a16:creationId xmlns:a16="http://schemas.microsoft.com/office/drawing/2014/main" id="{6206EB50-9650-204C-ABCD-86C2BD5795BA}"/>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54" name="Straight Arrow Connector 53">
            <a:extLst>
              <a:ext uri="{FF2B5EF4-FFF2-40B4-BE49-F238E27FC236}">
                <a16:creationId xmlns:a16="http://schemas.microsoft.com/office/drawing/2014/main" id="{1082DA18-B739-CD43-A341-1E3422C1F815}"/>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35" name="Down Arrow 34">
            <a:extLst>
              <a:ext uri="{FF2B5EF4-FFF2-40B4-BE49-F238E27FC236}">
                <a16:creationId xmlns:a16="http://schemas.microsoft.com/office/drawing/2014/main" id="{E9BF8A85-A12C-B841-BF13-5819BA0FBD2D}"/>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61" name="TextBox 60">
            <a:extLst>
              <a:ext uri="{FF2B5EF4-FFF2-40B4-BE49-F238E27FC236}">
                <a16:creationId xmlns:a16="http://schemas.microsoft.com/office/drawing/2014/main" id="{9354674F-492C-AE4F-8F66-7174E133CA15}"/>
              </a:ext>
            </a:extLst>
          </p:cNvPr>
          <p:cNvSpPr txBox="1"/>
          <p:nvPr/>
        </p:nvSpPr>
        <p:spPr>
          <a:xfrm>
            <a:off x="6241153" y="3530092"/>
            <a:ext cx="2754587" cy="9002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For each patient in the Target cohort we can now split their time </a:t>
            </a:r>
            <a:r>
              <a:rPr lang="en-US" sz="1800" dirty="0">
                <a:solidFill>
                  <a:srgbClr val="000000"/>
                </a:solidFill>
              </a:rPr>
              <a:t>at the index</a:t>
            </a:r>
            <a:endParaRPr lang="en-US" sz="1800" dirty="0">
              <a:solidFill>
                <a:srgbClr val="000000"/>
              </a:solidFill>
              <a:sym typeface="Calibri"/>
            </a:endParaRPr>
          </a:p>
        </p:txBody>
      </p:sp>
      <p:cxnSp>
        <p:nvCxnSpPr>
          <p:cNvPr id="62" name="Straight Arrow Connector 61">
            <a:extLst>
              <a:ext uri="{FF2B5EF4-FFF2-40B4-BE49-F238E27FC236}">
                <a16:creationId xmlns:a16="http://schemas.microsoft.com/office/drawing/2014/main" id="{4EB163FF-011B-6743-BD89-B1306495551B}"/>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80AF4D4B-FAE0-8A42-83E6-D10FC329CCFF}"/>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B41C010-F203-A248-A05E-9FD652CFB58B}"/>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65" name="TextBox 64">
            <a:extLst>
              <a:ext uri="{FF2B5EF4-FFF2-40B4-BE49-F238E27FC236}">
                <a16:creationId xmlns:a16="http://schemas.microsoft.com/office/drawing/2014/main" id="{9D2965E0-1C65-6B49-B245-383990CEFD5A}"/>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Tree>
    <p:extLst>
      <p:ext uri="{BB962C8B-B14F-4D97-AF65-F5344CB8AC3E}">
        <p14:creationId xmlns:p14="http://schemas.microsoft.com/office/powerpoint/2010/main" val="34988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8" grpId="0" animBg="1"/>
      <p:bldP spid="3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6241153" y="3732016"/>
            <a:ext cx="2754587" cy="9002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But we need to define the time-at-risk in the follow-up</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Tree>
    <p:extLst>
      <p:ext uri="{BB962C8B-B14F-4D97-AF65-F5344CB8AC3E}">
        <p14:creationId xmlns:p14="http://schemas.microsoft.com/office/powerpoint/2010/main" val="13158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8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4855939" y="2413865"/>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30 days from cohort start date</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
        <p:nvSpPr>
          <p:cNvPr id="3" name="Right Brace 2">
            <a:extLst>
              <a:ext uri="{FF2B5EF4-FFF2-40B4-BE49-F238E27FC236}">
                <a16:creationId xmlns:a16="http://schemas.microsoft.com/office/drawing/2014/main" id="{AF98670C-56CD-244D-8250-4A4EAE697457}"/>
              </a:ext>
            </a:extLst>
          </p:cNvPr>
          <p:cNvSpPr/>
          <p:nvPr/>
        </p:nvSpPr>
        <p:spPr>
          <a:xfrm rot="16200000">
            <a:off x="4152497" y="2588935"/>
            <a:ext cx="444935" cy="290216"/>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p>
        </p:txBody>
      </p:sp>
    </p:spTree>
    <p:extLst>
      <p:ext uri="{BB962C8B-B14F-4D97-AF65-F5344CB8AC3E}">
        <p14:creationId xmlns:p14="http://schemas.microsoft.com/office/powerpoint/2010/main" val="335546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8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6034711" y="2369143"/>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730 days from cohort start date</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
        <p:nvSpPr>
          <p:cNvPr id="3" name="Right Brace 2">
            <a:extLst>
              <a:ext uri="{FF2B5EF4-FFF2-40B4-BE49-F238E27FC236}">
                <a16:creationId xmlns:a16="http://schemas.microsoft.com/office/drawing/2014/main" id="{AF98670C-56CD-244D-8250-4A4EAE697457}"/>
              </a:ext>
            </a:extLst>
          </p:cNvPr>
          <p:cNvSpPr/>
          <p:nvPr/>
        </p:nvSpPr>
        <p:spPr>
          <a:xfrm rot="16200000">
            <a:off x="4892608" y="1848823"/>
            <a:ext cx="444935" cy="1770440"/>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p>
        </p:txBody>
      </p:sp>
    </p:spTree>
    <p:extLst>
      <p:ext uri="{BB962C8B-B14F-4D97-AF65-F5344CB8AC3E}">
        <p14:creationId xmlns:p14="http://schemas.microsoft.com/office/powerpoint/2010/main" val="126950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8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5208050" y="2439805"/>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365 days from cohort start date</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
        <p:nvSpPr>
          <p:cNvPr id="3" name="Right Brace 2">
            <a:extLst>
              <a:ext uri="{FF2B5EF4-FFF2-40B4-BE49-F238E27FC236}">
                <a16:creationId xmlns:a16="http://schemas.microsoft.com/office/drawing/2014/main" id="{AF98670C-56CD-244D-8250-4A4EAE697457}"/>
              </a:ext>
            </a:extLst>
          </p:cNvPr>
          <p:cNvSpPr/>
          <p:nvPr/>
        </p:nvSpPr>
        <p:spPr>
          <a:xfrm rot="16200000">
            <a:off x="4482749" y="2262102"/>
            <a:ext cx="444935" cy="942251"/>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p>
        </p:txBody>
      </p:sp>
    </p:spTree>
    <p:extLst>
      <p:ext uri="{BB962C8B-B14F-4D97-AF65-F5344CB8AC3E}">
        <p14:creationId xmlns:p14="http://schemas.microsoft.com/office/powerpoint/2010/main" val="201559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animBg="1"/>
      <p:bldP spid="8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graphicFrame>
        <p:nvGraphicFramePr>
          <p:cNvPr id="46" name="Table 45">
            <a:extLst>
              <a:ext uri="{FF2B5EF4-FFF2-40B4-BE49-F238E27FC236}">
                <a16:creationId xmlns:a16="http://schemas.microsoft.com/office/drawing/2014/main" id="{EC5BFF3E-0CE4-E94F-A1D7-A5E1619339C8}"/>
              </a:ext>
            </a:extLst>
          </p:cNvPr>
          <p:cNvGraphicFramePr>
            <a:graphicFrameLocks noGrp="1"/>
          </p:cNvGraphicFramePr>
          <p:nvPr/>
        </p:nvGraphicFramePr>
        <p:xfrm>
          <a:off x="851733" y="5080759"/>
          <a:ext cx="3968647" cy="556260"/>
        </p:xfrm>
        <a:graphic>
          <a:graphicData uri="http://schemas.openxmlformats.org/drawingml/2006/table">
            <a:tbl>
              <a:tblPr firstRow="1" bandRow="1">
                <a:tableStyleId>{5C22544A-7EE6-4342-B048-85BDC9FD1C3A}</a:tableStyleId>
              </a:tblPr>
              <a:tblGrid>
                <a:gridCol w="1292902">
                  <a:extLst>
                    <a:ext uri="{9D8B030D-6E8A-4147-A177-3AD203B41FA5}">
                      <a16:colId xmlns:a16="http://schemas.microsoft.com/office/drawing/2014/main" val="3395611864"/>
                    </a:ext>
                  </a:extLst>
                </a:gridCol>
                <a:gridCol w="1179711">
                  <a:extLst>
                    <a:ext uri="{9D8B030D-6E8A-4147-A177-3AD203B41FA5}">
                      <a16:colId xmlns:a16="http://schemas.microsoft.com/office/drawing/2014/main" val="3682231206"/>
                    </a:ext>
                  </a:extLst>
                </a:gridCol>
                <a:gridCol w="353230">
                  <a:extLst>
                    <a:ext uri="{9D8B030D-6E8A-4147-A177-3AD203B41FA5}">
                      <a16:colId xmlns:a16="http://schemas.microsoft.com/office/drawing/2014/main" val="1130179177"/>
                    </a:ext>
                  </a:extLst>
                </a:gridCol>
                <a:gridCol w="748017">
                  <a:extLst>
                    <a:ext uri="{9D8B030D-6E8A-4147-A177-3AD203B41FA5}">
                      <a16:colId xmlns:a16="http://schemas.microsoft.com/office/drawing/2014/main" val="2312082520"/>
                    </a:ext>
                  </a:extLst>
                </a:gridCol>
                <a:gridCol w="394787">
                  <a:extLst>
                    <a:ext uri="{9D8B030D-6E8A-4147-A177-3AD203B41FA5}">
                      <a16:colId xmlns:a16="http://schemas.microsoft.com/office/drawing/2014/main" val="1283476903"/>
                    </a:ext>
                  </a:extLst>
                </a:gridCol>
              </a:tblGrid>
              <a:tr h="278130">
                <a:tc>
                  <a:txBody>
                    <a:bodyPr/>
                    <a:lstStyle/>
                    <a:p>
                      <a:r>
                        <a:rPr lang="en-US" sz="1100" dirty="0"/>
                        <a:t>Condition A</a:t>
                      </a:r>
                    </a:p>
                  </a:txBody>
                  <a:tcPr marL="68580" marR="68580" marT="34290" marB="34290"/>
                </a:tc>
                <a:tc>
                  <a:txBody>
                    <a:bodyPr/>
                    <a:lstStyle/>
                    <a:p>
                      <a:r>
                        <a:rPr lang="en-US" sz="1100" dirty="0"/>
                        <a:t>Condition B</a:t>
                      </a:r>
                    </a:p>
                  </a:txBody>
                  <a:tcPr marL="68580" marR="68580" marT="34290" marB="34290"/>
                </a:tc>
                <a:tc>
                  <a:txBody>
                    <a:bodyPr/>
                    <a:lstStyle/>
                    <a:p>
                      <a:r>
                        <a:rPr lang="en-US" sz="1100" dirty="0"/>
                        <a:t>…</a:t>
                      </a:r>
                    </a:p>
                  </a:txBody>
                  <a:tcPr marL="68580" marR="68580" marT="34290" marB="34290"/>
                </a:tc>
                <a:tc>
                  <a:txBody>
                    <a:bodyPr/>
                    <a:lstStyle/>
                    <a:p>
                      <a:r>
                        <a:rPr lang="en-US" sz="1100" dirty="0"/>
                        <a:t>Drug 1</a:t>
                      </a:r>
                    </a:p>
                  </a:txBody>
                  <a:tcPr marL="68580" marR="68580" marT="34290" marB="34290"/>
                </a:tc>
                <a:tc>
                  <a:txBody>
                    <a:bodyPr/>
                    <a:lstStyle/>
                    <a:p>
                      <a:r>
                        <a:rPr lang="en-US" sz="1100" dirty="0"/>
                        <a:t>…</a:t>
                      </a:r>
                    </a:p>
                  </a:txBody>
                  <a:tcPr marL="68580" marR="68580" marT="34290" marB="34290"/>
                </a:tc>
                <a:extLst>
                  <a:ext uri="{0D108BD9-81ED-4DB2-BD59-A6C34878D82A}">
                    <a16:rowId xmlns:a16="http://schemas.microsoft.com/office/drawing/2014/main" val="3663795857"/>
                  </a:ext>
                </a:extLst>
              </a:tr>
              <a:tr h="278130">
                <a:tc>
                  <a:txBody>
                    <a:bodyPr/>
                    <a:lstStyle/>
                    <a:p>
                      <a:r>
                        <a:rPr lang="en-US" sz="1100" dirty="0"/>
                        <a:t>1</a:t>
                      </a:r>
                    </a:p>
                  </a:txBody>
                  <a:tcPr marL="68580" marR="68580" marT="34290" marB="34290"/>
                </a:tc>
                <a:tc>
                  <a:txBody>
                    <a:bodyPr/>
                    <a:lstStyle/>
                    <a:p>
                      <a:r>
                        <a:rPr lang="en-US" sz="1100" dirty="0"/>
                        <a:t>0</a:t>
                      </a:r>
                    </a:p>
                  </a:txBody>
                  <a:tcPr marL="68580" marR="68580" marT="34290" marB="34290"/>
                </a:tc>
                <a:tc>
                  <a:txBody>
                    <a:bodyPr/>
                    <a:lstStyle/>
                    <a:p>
                      <a:endParaRPr lang="en-US" sz="1100"/>
                    </a:p>
                  </a:txBody>
                  <a:tcPr marL="68580" marR="68580" marT="34290" marB="34290"/>
                </a:tc>
                <a:tc>
                  <a:txBody>
                    <a:bodyPr/>
                    <a:lstStyle/>
                    <a:p>
                      <a:r>
                        <a:rPr lang="en-US" sz="1100" dirty="0"/>
                        <a:t>0</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62112958"/>
                  </a:ext>
                </a:extLst>
              </a:tr>
            </a:tbl>
          </a:graphicData>
        </a:graphic>
      </p:graphicFrame>
      <p:graphicFrame>
        <p:nvGraphicFramePr>
          <p:cNvPr id="47" name="Table 46">
            <a:extLst>
              <a:ext uri="{FF2B5EF4-FFF2-40B4-BE49-F238E27FC236}">
                <a16:creationId xmlns:a16="http://schemas.microsoft.com/office/drawing/2014/main" id="{9C4499DA-48F2-584B-980A-07ED9EA43C0C}"/>
              </a:ext>
            </a:extLst>
          </p:cNvPr>
          <p:cNvGraphicFramePr>
            <a:graphicFrameLocks noGrp="1"/>
          </p:cNvGraphicFramePr>
          <p:nvPr/>
        </p:nvGraphicFramePr>
        <p:xfrm>
          <a:off x="5756455" y="5111579"/>
          <a:ext cx="895663" cy="556260"/>
        </p:xfrm>
        <a:graphic>
          <a:graphicData uri="http://schemas.openxmlformats.org/drawingml/2006/table">
            <a:tbl>
              <a:tblPr firstRow="1" bandRow="1">
                <a:tableStyleId>{5C22544A-7EE6-4342-B048-85BDC9FD1C3A}</a:tableStyleId>
              </a:tblPr>
              <a:tblGrid>
                <a:gridCol w="895663">
                  <a:extLst>
                    <a:ext uri="{9D8B030D-6E8A-4147-A177-3AD203B41FA5}">
                      <a16:colId xmlns:a16="http://schemas.microsoft.com/office/drawing/2014/main" val="3395611864"/>
                    </a:ext>
                  </a:extLst>
                </a:gridCol>
              </a:tblGrid>
              <a:tr h="278130">
                <a:tc>
                  <a:txBody>
                    <a:bodyPr/>
                    <a:lstStyle/>
                    <a:p>
                      <a:r>
                        <a:rPr lang="en-US" sz="1100" dirty="0"/>
                        <a:t>Outcome</a:t>
                      </a:r>
                    </a:p>
                  </a:txBody>
                  <a:tcPr marL="68580" marR="68580" marT="34290" marB="34290">
                    <a:solidFill>
                      <a:srgbClr val="C00000"/>
                    </a:solidFill>
                  </a:tcPr>
                </a:tc>
                <a:extLst>
                  <a:ext uri="{0D108BD9-81ED-4DB2-BD59-A6C34878D82A}">
                    <a16:rowId xmlns:a16="http://schemas.microsoft.com/office/drawing/2014/main" val="3663795857"/>
                  </a:ext>
                </a:extLst>
              </a:tr>
              <a:tr h="278130">
                <a:tc>
                  <a:txBody>
                    <a:bodyPr/>
                    <a:lstStyle/>
                    <a:p>
                      <a:r>
                        <a:rPr lang="en-US" sz="1100" dirty="0"/>
                        <a:t>1</a:t>
                      </a:r>
                    </a:p>
                  </a:txBody>
                  <a:tcPr marL="68580" marR="68580" marT="34290" marB="34290"/>
                </a:tc>
                <a:extLst>
                  <a:ext uri="{0D108BD9-81ED-4DB2-BD59-A6C34878D82A}">
                    <a16:rowId xmlns:a16="http://schemas.microsoft.com/office/drawing/2014/main" val="62112958"/>
                  </a:ext>
                </a:extLst>
              </a:tr>
            </a:tbl>
          </a:graphicData>
        </a:graphic>
      </p:graphicFrame>
      <p:sp>
        <p:nvSpPr>
          <p:cNvPr id="50" name="Rectangle 49">
            <a:extLst>
              <a:ext uri="{FF2B5EF4-FFF2-40B4-BE49-F238E27FC236}">
                <a16:creationId xmlns:a16="http://schemas.microsoft.com/office/drawing/2014/main" id="{ECDE5003-233F-F441-86F0-344DE1FAE6FE}"/>
              </a:ext>
            </a:extLst>
          </p:cNvPr>
          <p:cNvSpPr/>
          <p:nvPr/>
        </p:nvSpPr>
        <p:spPr>
          <a:xfrm>
            <a:off x="2384606" y="2528967"/>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5" name="Straight Connector 54">
            <a:extLst>
              <a:ext uri="{FF2B5EF4-FFF2-40B4-BE49-F238E27FC236}">
                <a16:creationId xmlns:a16="http://schemas.microsoft.com/office/drawing/2014/main" id="{4B1D5DE8-5676-5F4B-A9D3-30D9650F08E6}"/>
              </a:ext>
            </a:extLst>
          </p:cNvPr>
          <p:cNvCxnSpPr/>
          <p:nvPr/>
        </p:nvCxnSpPr>
        <p:spPr>
          <a:xfrm>
            <a:off x="2392362" y="2923120"/>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1F122A-F335-DA45-853B-64ABFAB4233D}"/>
              </a:ext>
            </a:extLst>
          </p:cNvPr>
          <p:cNvCxnSpPr/>
          <p:nvPr/>
        </p:nvCxnSpPr>
        <p:spPr>
          <a:xfrm>
            <a:off x="2384606" y="331811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4B16A-5BA5-C04F-BA26-DFD1BB0A8016}"/>
              </a:ext>
            </a:extLst>
          </p:cNvPr>
          <p:cNvCxnSpPr/>
          <p:nvPr/>
        </p:nvCxnSpPr>
        <p:spPr>
          <a:xfrm>
            <a:off x="2392362" y="3701978"/>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02F7035-FA30-A642-A846-F21B1A38F6FF}"/>
              </a:ext>
            </a:extLst>
          </p:cNvPr>
          <p:cNvCxnSpPr/>
          <p:nvPr/>
        </p:nvCxnSpPr>
        <p:spPr>
          <a:xfrm>
            <a:off x="2392362" y="406915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1DC4A5C3-4250-7045-A5DD-033C8E6C0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9306" y="3140436"/>
            <a:ext cx="388770" cy="408586"/>
          </a:xfrm>
          <a:prstGeom prst="rect">
            <a:avLst/>
          </a:prstGeom>
        </p:spPr>
      </p:pic>
      <p:pic>
        <p:nvPicPr>
          <p:cNvPr id="62" name="Picture 61">
            <a:extLst>
              <a:ext uri="{FF2B5EF4-FFF2-40B4-BE49-F238E27FC236}">
                <a16:creationId xmlns:a16="http://schemas.microsoft.com/office/drawing/2014/main" id="{14C78F4E-87EE-024C-B69B-30614A2531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080138" y="3516627"/>
            <a:ext cx="388133" cy="407915"/>
          </a:xfrm>
          <a:prstGeom prst="rect">
            <a:avLst/>
          </a:prstGeom>
        </p:spPr>
      </p:pic>
      <p:pic>
        <p:nvPicPr>
          <p:cNvPr id="63" name="Picture 62">
            <a:extLst>
              <a:ext uri="{FF2B5EF4-FFF2-40B4-BE49-F238E27FC236}">
                <a16:creationId xmlns:a16="http://schemas.microsoft.com/office/drawing/2014/main" id="{8CFB5D76-83FA-A846-A443-2E96A018AE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301" y="3120264"/>
            <a:ext cx="388770" cy="408586"/>
          </a:xfrm>
          <a:prstGeom prst="rect">
            <a:avLst/>
          </a:prstGeom>
        </p:spPr>
      </p:pic>
      <p:pic>
        <p:nvPicPr>
          <p:cNvPr id="64" name="Picture 63">
            <a:extLst>
              <a:ext uri="{FF2B5EF4-FFF2-40B4-BE49-F238E27FC236}">
                <a16:creationId xmlns:a16="http://schemas.microsoft.com/office/drawing/2014/main" id="{A324FD6E-75D2-844A-9E93-334127470A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170904" y="3495199"/>
            <a:ext cx="388133" cy="407915"/>
          </a:xfrm>
          <a:prstGeom prst="rect">
            <a:avLst/>
          </a:prstGeom>
        </p:spPr>
      </p:pic>
      <p:pic>
        <p:nvPicPr>
          <p:cNvPr id="65" name="Picture 64">
            <a:extLst>
              <a:ext uri="{FF2B5EF4-FFF2-40B4-BE49-F238E27FC236}">
                <a16:creationId xmlns:a16="http://schemas.microsoft.com/office/drawing/2014/main" id="{E9B3D3B8-68ED-0E47-B304-278F666DE6EE}"/>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384855" y="2722527"/>
            <a:ext cx="388133" cy="407915"/>
          </a:xfrm>
          <a:prstGeom prst="rect">
            <a:avLst/>
          </a:prstGeom>
        </p:spPr>
      </p:pic>
      <p:pic>
        <p:nvPicPr>
          <p:cNvPr id="66" name="Picture 65">
            <a:extLst>
              <a:ext uri="{FF2B5EF4-FFF2-40B4-BE49-F238E27FC236}">
                <a16:creationId xmlns:a16="http://schemas.microsoft.com/office/drawing/2014/main" id="{902A41DF-2326-3C4E-95E7-F39DD90EB83C}"/>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88261" y="2718263"/>
            <a:ext cx="388133" cy="407915"/>
          </a:xfrm>
          <a:prstGeom prst="rect">
            <a:avLst/>
          </a:prstGeom>
        </p:spPr>
      </p:pic>
      <p:pic>
        <p:nvPicPr>
          <p:cNvPr id="67" name="Picture 66">
            <a:extLst>
              <a:ext uri="{FF2B5EF4-FFF2-40B4-BE49-F238E27FC236}">
                <a16:creationId xmlns:a16="http://schemas.microsoft.com/office/drawing/2014/main" id="{751D801C-B481-C348-9A91-2C4772E22C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5921" y="3845662"/>
            <a:ext cx="388133" cy="407915"/>
          </a:xfrm>
          <a:prstGeom prst="rect">
            <a:avLst/>
          </a:prstGeom>
        </p:spPr>
      </p:pic>
      <p:pic>
        <p:nvPicPr>
          <p:cNvPr id="68" name="Picture 67">
            <a:extLst>
              <a:ext uri="{FF2B5EF4-FFF2-40B4-BE49-F238E27FC236}">
                <a16:creationId xmlns:a16="http://schemas.microsoft.com/office/drawing/2014/main" id="{9ACCBA3B-F374-EE40-BD1F-47B3D4177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311" y="3140436"/>
            <a:ext cx="388770" cy="408586"/>
          </a:xfrm>
          <a:prstGeom prst="rect">
            <a:avLst/>
          </a:prstGeom>
        </p:spPr>
      </p:pic>
      <p:sp>
        <p:nvSpPr>
          <p:cNvPr id="69" name="TextBox 68">
            <a:extLst>
              <a:ext uri="{FF2B5EF4-FFF2-40B4-BE49-F238E27FC236}">
                <a16:creationId xmlns:a16="http://schemas.microsoft.com/office/drawing/2014/main" id="{CD99C655-1014-914F-A146-B5E384C54317}"/>
              </a:ext>
            </a:extLst>
          </p:cNvPr>
          <p:cNvSpPr txBox="1"/>
          <p:nvPr/>
        </p:nvSpPr>
        <p:spPr>
          <a:xfrm>
            <a:off x="1070155" y="2780245"/>
            <a:ext cx="1257301" cy="253916"/>
          </a:xfrm>
          <a:prstGeom prst="rect">
            <a:avLst/>
          </a:prstGeom>
          <a:noFill/>
        </p:spPr>
        <p:txBody>
          <a:bodyPr wrap="square" rtlCol="0">
            <a:spAutoFit/>
          </a:bodyPr>
          <a:lstStyle/>
          <a:p>
            <a:pPr algn="r"/>
            <a:r>
              <a:rPr lang="en-US" sz="1050" dirty="0"/>
              <a:t>Conditions</a:t>
            </a:r>
          </a:p>
        </p:txBody>
      </p:sp>
      <p:sp>
        <p:nvSpPr>
          <p:cNvPr id="70" name="TextBox 69">
            <a:extLst>
              <a:ext uri="{FF2B5EF4-FFF2-40B4-BE49-F238E27FC236}">
                <a16:creationId xmlns:a16="http://schemas.microsoft.com/office/drawing/2014/main" id="{9C8C8CB2-932F-AB4C-AEE2-957F8A977010}"/>
              </a:ext>
            </a:extLst>
          </p:cNvPr>
          <p:cNvSpPr txBox="1"/>
          <p:nvPr/>
        </p:nvSpPr>
        <p:spPr>
          <a:xfrm>
            <a:off x="1070156" y="3157616"/>
            <a:ext cx="1257301" cy="253916"/>
          </a:xfrm>
          <a:prstGeom prst="rect">
            <a:avLst/>
          </a:prstGeom>
          <a:noFill/>
        </p:spPr>
        <p:txBody>
          <a:bodyPr wrap="square" rtlCol="0">
            <a:spAutoFit/>
          </a:bodyPr>
          <a:lstStyle/>
          <a:p>
            <a:pPr algn="r"/>
            <a:r>
              <a:rPr lang="en-US" sz="1050" dirty="0"/>
              <a:t>Drugs</a:t>
            </a:r>
          </a:p>
        </p:txBody>
      </p:sp>
      <p:sp>
        <p:nvSpPr>
          <p:cNvPr id="71" name="TextBox 70">
            <a:extLst>
              <a:ext uri="{FF2B5EF4-FFF2-40B4-BE49-F238E27FC236}">
                <a16:creationId xmlns:a16="http://schemas.microsoft.com/office/drawing/2014/main" id="{532B7EB9-A3B5-FF49-9475-8331AD05C20D}"/>
              </a:ext>
            </a:extLst>
          </p:cNvPr>
          <p:cNvSpPr txBox="1"/>
          <p:nvPr/>
        </p:nvSpPr>
        <p:spPr>
          <a:xfrm>
            <a:off x="1070156" y="3557666"/>
            <a:ext cx="1257301" cy="253916"/>
          </a:xfrm>
          <a:prstGeom prst="rect">
            <a:avLst/>
          </a:prstGeom>
          <a:noFill/>
        </p:spPr>
        <p:txBody>
          <a:bodyPr wrap="square" rtlCol="0">
            <a:spAutoFit/>
          </a:bodyPr>
          <a:lstStyle/>
          <a:p>
            <a:pPr algn="r"/>
            <a:r>
              <a:rPr lang="en-US" sz="1050" dirty="0"/>
              <a:t>Procedures</a:t>
            </a:r>
          </a:p>
        </p:txBody>
      </p:sp>
      <p:sp>
        <p:nvSpPr>
          <p:cNvPr id="72" name="TextBox 71">
            <a:extLst>
              <a:ext uri="{FF2B5EF4-FFF2-40B4-BE49-F238E27FC236}">
                <a16:creationId xmlns:a16="http://schemas.microsoft.com/office/drawing/2014/main" id="{A9318FC6-B7AA-724C-9F47-617733922A1A}"/>
              </a:ext>
            </a:extLst>
          </p:cNvPr>
          <p:cNvSpPr txBox="1"/>
          <p:nvPr/>
        </p:nvSpPr>
        <p:spPr>
          <a:xfrm>
            <a:off x="1064290" y="3900566"/>
            <a:ext cx="1257301" cy="253916"/>
          </a:xfrm>
          <a:prstGeom prst="rect">
            <a:avLst/>
          </a:prstGeom>
          <a:noFill/>
        </p:spPr>
        <p:txBody>
          <a:bodyPr wrap="square" rtlCol="0">
            <a:spAutoFit/>
          </a:bodyPr>
          <a:lstStyle/>
          <a:p>
            <a:pPr algn="r"/>
            <a:r>
              <a:rPr lang="en-US" sz="1050" dirty="0"/>
              <a:t>Measurements</a:t>
            </a:r>
          </a:p>
        </p:txBody>
      </p:sp>
      <p:pic>
        <p:nvPicPr>
          <p:cNvPr id="73" name="Picture 72">
            <a:extLst>
              <a:ext uri="{FF2B5EF4-FFF2-40B4-BE49-F238E27FC236}">
                <a16:creationId xmlns:a16="http://schemas.microsoft.com/office/drawing/2014/main" id="{64FC0C9E-A77B-6C42-9587-A67C313C5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0664" y="3854935"/>
            <a:ext cx="388133" cy="407915"/>
          </a:xfrm>
          <a:prstGeom prst="rect">
            <a:avLst/>
          </a:prstGeom>
        </p:spPr>
      </p:pic>
      <p:pic>
        <p:nvPicPr>
          <p:cNvPr id="74" name="Picture 73">
            <a:extLst>
              <a:ext uri="{FF2B5EF4-FFF2-40B4-BE49-F238E27FC236}">
                <a16:creationId xmlns:a16="http://schemas.microsoft.com/office/drawing/2014/main" id="{0A6D1AD0-8D7A-BC49-BE97-7FA5A1A228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6873" y="3843417"/>
            <a:ext cx="388133" cy="407915"/>
          </a:xfrm>
          <a:prstGeom prst="rect">
            <a:avLst/>
          </a:prstGeom>
        </p:spPr>
      </p:pic>
      <p:sp>
        <p:nvSpPr>
          <p:cNvPr id="75" name="TextBox 74">
            <a:extLst>
              <a:ext uri="{FF2B5EF4-FFF2-40B4-BE49-F238E27FC236}">
                <a16:creationId xmlns:a16="http://schemas.microsoft.com/office/drawing/2014/main" id="{AE085ECD-A10D-F344-81C5-F306EB9E3F64}"/>
              </a:ext>
            </a:extLst>
          </p:cNvPr>
          <p:cNvSpPr txBox="1"/>
          <p:nvPr/>
        </p:nvSpPr>
        <p:spPr>
          <a:xfrm>
            <a:off x="2386283" y="4414916"/>
            <a:ext cx="5192894" cy="253916"/>
          </a:xfrm>
          <a:prstGeom prst="rect">
            <a:avLst/>
          </a:prstGeom>
          <a:noFill/>
        </p:spPr>
        <p:txBody>
          <a:bodyPr wrap="square" rtlCol="0">
            <a:spAutoFit/>
          </a:bodyPr>
          <a:lstStyle/>
          <a:p>
            <a:pPr algn="ctr"/>
            <a:r>
              <a:rPr lang="en-US" sz="1050" dirty="0"/>
              <a:t> Person   time</a:t>
            </a:r>
          </a:p>
        </p:txBody>
      </p:sp>
      <p:sp>
        <p:nvSpPr>
          <p:cNvPr id="76" name="Down Arrow 75">
            <a:extLst>
              <a:ext uri="{FF2B5EF4-FFF2-40B4-BE49-F238E27FC236}">
                <a16:creationId xmlns:a16="http://schemas.microsoft.com/office/drawing/2014/main" id="{970B41DE-E9A3-4F4E-8384-BE31B3AB151A}"/>
              </a:ext>
            </a:extLst>
          </p:cNvPr>
          <p:cNvSpPr/>
          <p:nvPr/>
        </p:nvSpPr>
        <p:spPr>
          <a:xfrm>
            <a:off x="4944049" y="1789361"/>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77" name="Picture 76">
            <a:extLst>
              <a:ext uri="{FF2B5EF4-FFF2-40B4-BE49-F238E27FC236}">
                <a16:creationId xmlns:a16="http://schemas.microsoft.com/office/drawing/2014/main" id="{7B9F62B7-3406-374C-9FA4-1EFC07B0DBCC}"/>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26304" y="2744952"/>
            <a:ext cx="388133" cy="407915"/>
          </a:xfrm>
          <a:prstGeom prst="rect">
            <a:avLst/>
          </a:prstGeom>
        </p:spPr>
      </p:pic>
      <p:pic>
        <p:nvPicPr>
          <p:cNvPr id="78" name="Picture 77">
            <a:extLst>
              <a:ext uri="{FF2B5EF4-FFF2-40B4-BE49-F238E27FC236}">
                <a16:creationId xmlns:a16="http://schemas.microsoft.com/office/drawing/2014/main" id="{57F3711B-1934-0A4C-9653-5575A1E085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7836" y="3149081"/>
            <a:ext cx="388770" cy="408586"/>
          </a:xfrm>
          <a:prstGeom prst="rect">
            <a:avLst/>
          </a:prstGeom>
        </p:spPr>
      </p:pic>
      <p:pic>
        <p:nvPicPr>
          <p:cNvPr id="79" name="Picture 78">
            <a:extLst>
              <a:ext uri="{FF2B5EF4-FFF2-40B4-BE49-F238E27FC236}">
                <a16:creationId xmlns:a16="http://schemas.microsoft.com/office/drawing/2014/main" id="{F788EA7A-9F59-1D46-AAD5-295A6399A1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7955" y="3843417"/>
            <a:ext cx="388133" cy="407915"/>
          </a:xfrm>
          <a:prstGeom prst="rect">
            <a:avLst/>
          </a:prstGeom>
        </p:spPr>
      </p:pic>
      <p:cxnSp>
        <p:nvCxnSpPr>
          <p:cNvPr id="80" name="Straight Arrow Connector 79">
            <a:extLst>
              <a:ext uri="{FF2B5EF4-FFF2-40B4-BE49-F238E27FC236}">
                <a16:creationId xmlns:a16="http://schemas.microsoft.com/office/drawing/2014/main" id="{A9C14E9C-66BF-8C45-B9BF-37FC71DA8146}"/>
              </a:ext>
            </a:extLst>
          </p:cNvPr>
          <p:cNvCxnSpPr>
            <a:stCxn id="76" idx="2"/>
          </p:cNvCxnSpPr>
          <p:nvPr/>
        </p:nvCxnSpPr>
        <p:spPr>
          <a:xfrm flipH="1">
            <a:off x="5070656" y="2692210"/>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81" name="Picture 80">
            <a:extLst>
              <a:ext uri="{FF2B5EF4-FFF2-40B4-BE49-F238E27FC236}">
                <a16:creationId xmlns:a16="http://schemas.microsoft.com/office/drawing/2014/main" id="{68658F73-CDB9-E849-B353-EC0593164A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0486" y="3140436"/>
            <a:ext cx="388770" cy="408586"/>
          </a:xfrm>
          <a:prstGeom prst="rect">
            <a:avLst/>
          </a:prstGeom>
        </p:spPr>
      </p:pic>
      <p:cxnSp>
        <p:nvCxnSpPr>
          <p:cNvPr id="82" name="Straight Arrow Connector 81">
            <a:extLst>
              <a:ext uri="{FF2B5EF4-FFF2-40B4-BE49-F238E27FC236}">
                <a16:creationId xmlns:a16="http://schemas.microsoft.com/office/drawing/2014/main" id="{FF695386-090E-FF41-A864-F709CA4045A3}"/>
              </a:ext>
            </a:extLst>
          </p:cNvPr>
          <p:cNvCxnSpPr>
            <a:cxnSpLocks/>
          </p:cNvCxnSpPr>
          <p:nvPr/>
        </p:nvCxnSpPr>
        <p:spPr>
          <a:xfrm>
            <a:off x="5104871" y="1673666"/>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C961E595-F0D7-4244-9052-24221A6E6E44}"/>
              </a:ext>
            </a:extLst>
          </p:cNvPr>
          <p:cNvSpPr txBox="1"/>
          <p:nvPr/>
        </p:nvSpPr>
        <p:spPr>
          <a:xfrm>
            <a:off x="6110149" y="1542797"/>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84" name="Straight Arrow Connector 83">
            <a:extLst>
              <a:ext uri="{FF2B5EF4-FFF2-40B4-BE49-F238E27FC236}">
                <a16:creationId xmlns:a16="http://schemas.microsoft.com/office/drawing/2014/main" id="{54B29530-62E9-DD43-BB5B-66B5EF20733A}"/>
              </a:ext>
            </a:extLst>
          </p:cNvPr>
          <p:cNvCxnSpPr>
            <a:cxnSpLocks/>
          </p:cNvCxnSpPr>
          <p:nvPr/>
        </p:nvCxnSpPr>
        <p:spPr>
          <a:xfrm flipH="1">
            <a:off x="2321590" y="1681295"/>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D479720A-7B5C-514A-8A13-45189984B6B2}"/>
              </a:ext>
            </a:extLst>
          </p:cNvPr>
          <p:cNvSpPr txBox="1"/>
          <p:nvPr/>
        </p:nvSpPr>
        <p:spPr>
          <a:xfrm>
            <a:off x="1655581" y="1544312"/>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86" name="TextBox 85">
            <a:extLst>
              <a:ext uri="{FF2B5EF4-FFF2-40B4-BE49-F238E27FC236}">
                <a16:creationId xmlns:a16="http://schemas.microsoft.com/office/drawing/2014/main" id="{BB5006EE-33E9-474A-9142-AD5A4813752D}"/>
              </a:ext>
            </a:extLst>
          </p:cNvPr>
          <p:cNvSpPr txBox="1"/>
          <p:nvPr/>
        </p:nvSpPr>
        <p:spPr>
          <a:xfrm>
            <a:off x="4867370" y="1444955"/>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87" name="Straight Arrow Connector 86">
            <a:extLst>
              <a:ext uri="{FF2B5EF4-FFF2-40B4-BE49-F238E27FC236}">
                <a16:creationId xmlns:a16="http://schemas.microsoft.com/office/drawing/2014/main" id="{276C066B-B3F9-4F4E-84FD-16266F3B0E2C}"/>
              </a:ext>
            </a:extLst>
          </p:cNvPr>
          <p:cNvCxnSpPr/>
          <p:nvPr/>
        </p:nvCxnSpPr>
        <p:spPr>
          <a:xfrm flipH="1">
            <a:off x="3779830" y="2430737"/>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8" name="Down Arrow 87">
            <a:extLst>
              <a:ext uri="{FF2B5EF4-FFF2-40B4-BE49-F238E27FC236}">
                <a16:creationId xmlns:a16="http://schemas.microsoft.com/office/drawing/2014/main" id="{889A691B-EE07-904C-B020-F90385BFD131}"/>
              </a:ext>
            </a:extLst>
          </p:cNvPr>
          <p:cNvSpPr/>
          <p:nvPr/>
        </p:nvSpPr>
        <p:spPr>
          <a:xfrm>
            <a:off x="3647870" y="1768516"/>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9" name="Straight Arrow Connector 88">
            <a:extLst>
              <a:ext uri="{FF2B5EF4-FFF2-40B4-BE49-F238E27FC236}">
                <a16:creationId xmlns:a16="http://schemas.microsoft.com/office/drawing/2014/main" id="{CB6DF4F9-495A-D342-847C-CAC363E520A0}"/>
              </a:ext>
            </a:extLst>
          </p:cNvPr>
          <p:cNvCxnSpPr/>
          <p:nvPr/>
        </p:nvCxnSpPr>
        <p:spPr>
          <a:xfrm flipH="1">
            <a:off x="5441966" y="2439999"/>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90" name="Down Arrow 89">
            <a:extLst>
              <a:ext uri="{FF2B5EF4-FFF2-40B4-BE49-F238E27FC236}">
                <a16:creationId xmlns:a16="http://schemas.microsoft.com/office/drawing/2014/main" id="{4890C857-5482-6A42-89E8-41304FEC1080}"/>
              </a:ext>
            </a:extLst>
          </p:cNvPr>
          <p:cNvSpPr/>
          <p:nvPr/>
        </p:nvSpPr>
        <p:spPr>
          <a:xfrm>
            <a:off x="5332080" y="1789361"/>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91" name="TextBox 90">
            <a:extLst>
              <a:ext uri="{FF2B5EF4-FFF2-40B4-BE49-F238E27FC236}">
                <a16:creationId xmlns:a16="http://schemas.microsoft.com/office/drawing/2014/main" id="{7FCAD557-B491-3540-AEBC-AEF96758B450}"/>
              </a:ext>
            </a:extLst>
          </p:cNvPr>
          <p:cNvSpPr txBox="1"/>
          <p:nvPr/>
        </p:nvSpPr>
        <p:spPr>
          <a:xfrm>
            <a:off x="6129946" y="1864402"/>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365 days from cohort start date</a:t>
            </a:r>
          </a:p>
        </p:txBody>
      </p:sp>
      <p:cxnSp>
        <p:nvCxnSpPr>
          <p:cNvPr id="92" name="Straight Arrow Connector 91">
            <a:extLst>
              <a:ext uri="{FF2B5EF4-FFF2-40B4-BE49-F238E27FC236}">
                <a16:creationId xmlns:a16="http://schemas.microsoft.com/office/drawing/2014/main" id="{F7C49AC4-A7A1-EC45-8E5B-C2E8B434D33D}"/>
              </a:ext>
            </a:extLst>
          </p:cNvPr>
          <p:cNvCxnSpPr/>
          <p:nvPr/>
        </p:nvCxnSpPr>
        <p:spPr>
          <a:xfrm flipH="1">
            <a:off x="2518528" y="4759103"/>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93" name="Straight Arrow Connector 92">
            <a:extLst>
              <a:ext uri="{FF2B5EF4-FFF2-40B4-BE49-F238E27FC236}">
                <a16:creationId xmlns:a16="http://schemas.microsoft.com/office/drawing/2014/main" id="{C076F63D-C3E5-FF47-8290-6839DCCF79CF}"/>
              </a:ext>
            </a:extLst>
          </p:cNvPr>
          <p:cNvCxnSpPr/>
          <p:nvPr/>
        </p:nvCxnSpPr>
        <p:spPr>
          <a:xfrm flipH="1">
            <a:off x="5033128" y="4759103"/>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94" name="TextBox 93">
            <a:extLst>
              <a:ext uri="{FF2B5EF4-FFF2-40B4-BE49-F238E27FC236}">
                <a16:creationId xmlns:a16="http://schemas.microsoft.com/office/drawing/2014/main" id="{F92896B1-CA54-F945-BA36-F5E19E27263B}"/>
              </a:ext>
            </a:extLst>
          </p:cNvPr>
          <p:cNvSpPr txBox="1"/>
          <p:nvPr/>
        </p:nvSpPr>
        <p:spPr>
          <a:xfrm>
            <a:off x="2569547" y="4759103"/>
            <a:ext cx="2283279" cy="253916"/>
          </a:xfrm>
          <a:prstGeom prst="rect">
            <a:avLst/>
          </a:prstGeom>
          <a:noFill/>
        </p:spPr>
        <p:txBody>
          <a:bodyPr wrap="square" rtlCol="0">
            <a:spAutoFit/>
          </a:bodyPr>
          <a:lstStyle/>
          <a:p>
            <a:r>
              <a:rPr lang="en-US" sz="1050" dirty="0"/>
              <a:t>Past used to create covariate</a:t>
            </a:r>
          </a:p>
        </p:txBody>
      </p:sp>
      <p:sp>
        <p:nvSpPr>
          <p:cNvPr id="95" name="TextBox 94">
            <a:extLst>
              <a:ext uri="{FF2B5EF4-FFF2-40B4-BE49-F238E27FC236}">
                <a16:creationId xmlns:a16="http://schemas.microsoft.com/office/drawing/2014/main" id="{33B78102-AFE0-A14F-A96C-A5F902103D5F}"/>
              </a:ext>
            </a:extLst>
          </p:cNvPr>
          <p:cNvSpPr txBox="1"/>
          <p:nvPr/>
        </p:nvSpPr>
        <p:spPr>
          <a:xfrm>
            <a:off x="5117607" y="4803760"/>
            <a:ext cx="2717573" cy="253916"/>
          </a:xfrm>
          <a:prstGeom prst="rect">
            <a:avLst/>
          </a:prstGeom>
          <a:noFill/>
        </p:spPr>
        <p:txBody>
          <a:bodyPr wrap="square" rtlCol="0">
            <a:spAutoFit/>
          </a:bodyPr>
          <a:lstStyle/>
          <a:p>
            <a:r>
              <a:rPr lang="en-US" sz="1050" dirty="0"/>
              <a:t>Look for outcome during time-at-risk </a:t>
            </a:r>
          </a:p>
        </p:txBody>
      </p:sp>
      <p:sp>
        <p:nvSpPr>
          <p:cNvPr id="96" name="Right Brace 95">
            <a:extLst>
              <a:ext uri="{FF2B5EF4-FFF2-40B4-BE49-F238E27FC236}">
                <a16:creationId xmlns:a16="http://schemas.microsoft.com/office/drawing/2014/main" id="{B931C68B-FCBD-D044-B492-BADB3C5BB68F}"/>
              </a:ext>
            </a:extLst>
          </p:cNvPr>
          <p:cNvSpPr/>
          <p:nvPr/>
        </p:nvSpPr>
        <p:spPr>
          <a:xfrm rot="16200000">
            <a:off x="5404645" y="1686699"/>
            <a:ext cx="444935" cy="942251"/>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endParaRPr lang="en-US" sz="1350"/>
          </a:p>
        </p:txBody>
      </p:sp>
    </p:spTree>
    <p:extLst>
      <p:ext uri="{BB962C8B-B14F-4D97-AF65-F5344CB8AC3E}">
        <p14:creationId xmlns:p14="http://schemas.microsoft.com/office/powerpoint/2010/main" val="406216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8" grpId="0" animBg="1"/>
      <p:bldP spid="9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0" y="971550"/>
            <a:ext cx="6057900" cy="628650"/>
          </a:xfrm>
        </p:spPr>
        <p:txBody>
          <a:bodyPr>
            <a:noAutofit/>
          </a:bodyPr>
          <a:lstStyle/>
          <a:p>
            <a:r>
              <a:rPr lang="en-US" sz="2400" dirty="0"/>
              <a:t>We have this for many patients</a:t>
            </a:r>
          </a:p>
        </p:txBody>
      </p:sp>
      <p:grpSp>
        <p:nvGrpSpPr>
          <p:cNvPr id="27" name="Group 26"/>
          <p:cNvGrpSpPr/>
          <p:nvPr/>
        </p:nvGrpSpPr>
        <p:grpSpPr>
          <a:xfrm>
            <a:off x="1028700" y="1734324"/>
            <a:ext cx="6743700" cy="3714750"/>
            <a:chOff x="-152400" y="1143000"/>
            <a:chExt cx="8991600" cy="4953000"/>
          </a:xfrm>
        </p:grpSpPr>
        <p:sp>
          <p:nvSpPr>
            <p:cNvPr id="26" name="Rectangle 25"/>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1</a:t>
              </a:r>
            </a:p>
          </p:txBody>
        </p:sp>
        <p:grpSp>
          <p:nvGrpSpPr>
            <p:cNvPr id="18" name="Group 17"/>
            <p:cNvGrpSpPr/>
            <p:nvPr/>
          </p:nvGrpSpPr>
          <p:grpSpPr>
            <a:xfrm>
              <a:off x="-152400" y="1299860"/>
              <a:ext cx="8694621" cy="4599674"/>
              <a:chOff x="-152400" y="1299860"/>
              <a:chExt cx="8694621" cy="4599674"/>
            </a:xfrm>
          </p:grpSpPr>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20" name="TextBox 19"/>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21" name="TextBox 20"/>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22" name="TextBox 21"/>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33" name="Down Arrow 32"/>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sp>
            <p:nvSpPr>
              <p:cNvPr id="34" name="Down Arrow 33"/>
              <p:cNvSpPr/>
              <p:nvPr/>
            </p:nvSpPr>
            <p:spPr>
              <a:xfrm>
                <a:off x="6601474"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grpSp>
        <p:nvGrpSpPr>
          <p:cNvPr id="81" name="Group 80"/>
          <p:cNvGrpSpPr/>
          <p:nvPr/>
        </p:nvGrpSpPr>
        <p:grpSpPr>
          <a:xfrm>
            <a:off x="1140568" y="2039898"/>
            <a:ext cx="6743700" cy="3714750"/>
            <a:chOff x="-152400" y="1143000"/>
            <a:chExt cx="8991600" cy="4953000"/>
          </a:xfrm>
        </p:grpSpPr>
        <p:sp>
          <p:nvSpPr>
            <p:cNvPr id="82" name="Rectangle 81"/>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2</a:t>
              </a:r>
            </a:p>
          </p:txBody>
        </p:sp>
        <p:grpSp>
          <p:nvGrpSpPr>
            <p:cNvPr id="83" name="Group 82"/>
            <p:cNvGrpSpPr/>
            <p:nvPr/>
          </p:nvGrpSpPr>
          <p:grpSpPr>
            <a:xfrm>
              <a:off x="-152400" y="1299860"/>
              <a:ext cx="8694621" cy="4599674"/>
              <a:chOff x="-152400" y="1299860"/>
              <a:chExt cx="8694621" cy="4599674"/>
            </a:xfrm>
          </p:grpSpPr>
          <p:sp>
            <p:nvSpPr>
              <p:cNvPr id="84" name="Rectangle 8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565843" y="3602880"/>
                <a:ext cx="517510" cy="543887"/>
              </a:xfrm>
              <a:prstGeom prst="rect">
                <a:avLst/>
              </a:prstGeom>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356043" y="3574309"/>
                <a:ext cx="517510" cy="543887"/>
              </a:xfrm>
              <a:prstGeom prst="rect">
                <a:avLst/>
              </a:prstGeom>
            </p:spPr>
          </p:pic>
          <p:pic>
            <p:nvPicPr>
              <p:cNvPr id="93" name="Picture 9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889443" y="2544080"/>
                <a:ext cx="517510" cy="543887"/>
              </a:xfrm>
              <a:prstGeom prst="rect">
                <a:avLst/>
              </a:prstGeom>
            </p:spPr>
          </p:pic>
          <p:pic>
            <p:nvPicPr>
              <p:cNvPr id="94" name="Picture 9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67733" y="2538395"/>
                <a:ext cx="517510" cy="543887"/>
              </a:xfrm>
              <a:prstGeom prst="rect">
                <a:avLst/>
              </a:prstGeom>
            </p:spPr>
          </p:pic>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97" name="TextBox 96"/>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98" name="TextBox 97"/>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99" name="TextBox 98"/>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100" name="TextBox 99"/>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9043" y="4038600"/>
                <a:ext cx="517510" cy="543887"/>
              </a:xfrm>
              <a:prstGeom prst="rect">
                <a:avLst/>
              </a:prstGeom>
            </p:spPr>
          </p:pic>
          <p:sp>
            <p:nvSpPr>
              <p:cNvPr id="103" name="TextBox 102"/>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105" name="Down Arrow 104"/>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107" name="Picture 10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9133" y="4038600"/>
                <a:ext cx="517510" cy="543887"/>
              </a:xfrm>
              <a:prstGeom prst="rect">
                <a:avLst/>
              </a:prstGeom>
            </p:spPr>
          </p:pic>
          <p:cxnSp>
            <p:nvCxnSpPr>
              <p:cNvPr id="110" name="Straight Arrow Connector 109"/>
              <p:cNvCxnSpPr>
                <a:stCxn id="105"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11" name="TextBox 110"/>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112" name="Straight Arrow Connector 111"/>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13" name="TextBox 112"/>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114" name="Straight Arrow Connector 113"/>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15" name="TextBox 114"/>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16" name="Picture 1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grpSp>
        <p:nvGrpSpPr>
          <p:cNvPr id="117" name="Group 116"/>
          <p:cNvGrpSpPr/>
          <p:nvPr/>
        </p:nvGrpSpPr>
        <p:grpSpPr>
          <a:xfrm>
            <a:off x="1254868" y="2343150"/>
            <a:ext cx="6743700" cy="3714750"/>
            <a:chOff x="-152400" y="1143000"/>
            <a:chExt cx="8991600" cy="4953000"/>
          </a:xfrm>
        </p:grpSpPr>
        <p:sp>
          <p:nvSpPr>
            <p:cNvPr id="118" name="Rectangle 117"/>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3</a:t>
              </a:r>
            </a:p>
          </p:txBody>
        </p:sp>
        <p:grpSp>
          <p:nvGrpSpPr>
            <p:cNvPr id="119" name="Group 118"/>
            <p:cNvGrpSpPr/>
            <p:nvPr/>
          </p:nvGrpSpPr>
          <p:grpSpPr>
            <a:xfrm>
              <a:off x="-152400" y="1299860"/>
              <a:ext cx="8694621" cy="4599674"/>
              <a:chOff x="-152400" y="1299860"/>
              <a:chExt cx="8694621" cy="4599674"/>
            </a:xfrm>
          </p:grpSpPr>
          <p:sp>
            <p:nvSpPr>
              <p:cNvPr id="120" name="Rectangle 119"/>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1" name="Straight Connector 120"/>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927331" y="3662468"/>
                <a:ext cx="517510" cy="543887"/>
              </a:xfrm>
              <a:prstGeom prst="rect">
                <a:avLst/>
              </a:prstGeom>
            </p:spPr>
          </p:pic>
          <p:pic>
            <p:nvPicPr>
              <p:cNvPr id="128" name="Picture 1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733743" y="3567893"/>
                <a:ext cx="517510" cy="543887"/>
              </a:xfrm>
              <a:prstGeom prst="rect">
                <a:avLst/>
              </a:prstGeom>
            </p:spPr>
          </p:pic>
          <p:pic>
            <p:nvPicPr>
              <p:cNvPr id="130" name="Picture 12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089843" y="2538395"/>
                <a:ext cx="517510" cy="543887"/>
              </a:xfrm>
              <a:prstGeom prst="rect">
                <a:avLst/>
              </a:prstGeom>
            </p:spPr>
          </p:pic>
          <p:sp>
            <p:nvSpPr>
              <p:cNvPr id="133" name="TextBox 132"/>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134" name="TextBox 133"/>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135" name="TextBox 134"/>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136" name="TextBox 135"/>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137" name="Picture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9043" y="4038600"/>
                <a:ext cx="517510" cy="543887"/>
              </a:xfrm>
              <a:prstGeom prst="rect">
                <a:avLst/>
              </a:prstGeom>
            </p:spPr>
          </p:pic>
          <p:sp>
            <p:nvSpPr>
              <p:cNvPr id="139" name="TextBox 138"/>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140" name="Down Arrow 139"/>
              <p:cNvSpPr/>
              <p:nvPr/>
            </p:nvSpPr>
            <p:spPr>
              <a:xfrm>
                <a:off x="2988065"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141" name="Down Arrow 140"/>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143" name="Picture 14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144" name="Picture 1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145" name="Picture 1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643" y="4038600"/>
                <a:ext cx="517510" cy="543887"/>
              </a:xfrm>
              <a:prstGeom prst="rect">
                <a:avLst/>
              </a:prstGeom>
            </p:spPr>
          </p:pic>
          <p:cxnSp>
            <p:nvCxnSpPr>
              <p:cNvPr id="146" name="Straight Arrow Connector 145"/>
              <p:cNvCxnSpPr>
                <a:stCxn id="141"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47" name="TextBox 146"/>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148" name="Straight Arrow Connector 147"/>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49" name="TextBox 148"/>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150" name="Straight Arrow Connector 149"/>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51" name="TextBox 150"/>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52" name="Picture 1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pic>
        <p:nvPicPr>
          <p:cNvPr id="189" name="Picture 18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71800" y="3714751"/>
            <a:ext cx="388133" cy="407915"/>
          </a:xfrm>
          <a:prstGeom prst="rect">
            <a:avLst/>
          </a:prstGeom>
        </p:spPr>
      </p:pic>
      <p:grpSp>
        <p:nvGrpSpPr>
          <p:cNvPr id="28" name="Group 27"/>
          <p:cNvGrpSpPr/>
          <p:nvPr/>
        </p:nvGrpSpPr>
        <p:grpSpPr>
          <a:xfrm>
            <a:off x="1428750" y="2686050"/>
            <a:ext cx="6743700" cy="3714750"/>
            <a:chOff x="381000" y="2438400"/>
            <a:chExt cx="8991600" cy="4953000"/>
          </a:xfrm>
        </p:grpSpPr>
        <p:grpSp>
          <p:nvGrpSpPr>
            <p:cNvPr id="153" name="Group 152"/>
            <p:cNvGrpSpPr/>
            <p:nvPr/>
          </p:nvGrpSpPr>
          <p:grpSpPr>
            <a:xfrm>
              <a:off x="381000" y="2438400"/>
              <a:ext cx="8991600" cy="4953000"/>
              <a:chOff x="-152400" y="1143000"/>
              <a:chExt cx="8991600" cy="4953000"/>
            </a:xfrm>
          </p:grpSpPr>
          <p:sp>
            <p:nvSpPr>
              <p:cNvPr id="154" name="Rectangle 153"/>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N</a:t>
                </a:r>
              </a:p>
            </p:txBody>
          </p:sp>
          <p:grpSp>
            <p:nvGrpSpPr>
              <p:cNvPr id="155" name="Group 154"/>
              <p:cNvGrpSpPr/>
              <p:nvPr/>
            </p:nvGrpSpPr>
            <p:grpSpPr>
              <a:xfrm>
                <a:off x="-152400" y="1299860"/>
                <a:ext cx="8694621" cy="4599674"/>
                <a:chOff x="-152400" y="1299860"/>
                <a:chExt cx="8694621" cy="4599674"/>
              </a:xfrm>
            </p:grpSpPr>
            <p:sp>
              <p:nvSpPr>
                <p:cNvPr id="156" name="Rectangle 155"/>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7" name="Straight Connector 156"/>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61" name="Picture 1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62" name="Picture 1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10200" y="3602880"/>
                  <a:ext cx="517510" cy="543887"/>
                </a:xfrm>
                <a:prstGeom prst="rect">
                  <a:avLst/>
                </a:prstGeom>
              </p:spPr>
            </p:pic>
            <p:pic>
              <p:nvPicPr>
                <p:cNvPr id="163" name="Picture 1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971800" y="3574309"/>
                  <a:ext cx="517510" cy="543887"/>
                </a:xfrm>
                <a:prstGeom prst="rect">
                  <a:avLst/>
                </a:prstGeom>
              </p:spPr>
            </p:pic>
            <p:pic>
              <p:nvPicPr>
                <p:cNvPr id="165" name="Picture 16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889443" y="2544080"/>
                  <a:ext cx="517510" cy="543887"/>
                </a:xfrm>
                <a:prstGeom prst="rect">
                  <a:avLst/>
                </a:prstGeom>
              </p:spPr>
            </p:pic>
            <p:pic>
              <p:nvPicPr>
                <p:cNvPr id="166" name="Picture 165"/>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010400" y="2538395"/>
                  <a:ext cx="517510" cy="543887"/>
                </a:xfrm>
                <a:prstGeom prst="rect">
                  <a:avLst/>
                </a:prstGeom>
              </p:spPr>
            </p:pic>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68" name="Picture 1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69" name="TextBox 168"/>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170" name="TextBox 169"/>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171" name="TextBox 170"/>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172" name="TextBox 171"/>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173" name="Picture 1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9490" y="4053957"/>
                  <a:ext cx="517510" cy="543887"/>
                </a:xfrm>
                <a:prstGeom prst="rect">
                  <a:avLst/>
                </a:prstGeom>
              </p:spPr>
            </p:pic>
            <p:pic>
              <p:nvPicPr>
                <p:cNvPr id="174" name="Picture 1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0890" y="4038600"/>
                  <a:ext cx="517510" cy="543887"/>
                </a:xfrm>
                <a:prstGeom prst="rect">
                  <a:avLst/>
                </a:prstGeom>
              </p:spPr>
            </p:pic>
            <p:sp>
              <p:nvSpPr>
                <p:cNvPr id="175" name="TextBox 174"/>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177" name="Down Arrow 176"/>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sp>
              <p:nvSpPr>
                <p:cNvPr id="178" name="Down Arrow 177"/>
                <p:cNvSpPr/>
                <p:nvPr/>
              </p:nvSpPr>
              <p:spPr>
                <a:xfrm>
                  <a:off x="5638800"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pic>
              <p:nvPicPr>
                <p:cNvPr id="179" name="Picture 17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180" name="Picture 1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181" name="Picture 1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200" y="4038600"/>
                  <a:ext cx="517510" cy="543887"/>
                </a:xfrm>
                <a:prstGeom prst="rect">
                  <a:avLst/>
                </a:prstGeom>
              </p:spPr>
            </p:pic>
            <p:cxnSp>
              <p:nvCxnSpPr>
                <p:cNvPr id="182" name="Straight Arrow Connector 181"/>
                <p:cNvCxnSpPr>
                  <a:stCxn id="177"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83" name="TextBox 182"/>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184" name="Straight Arrow Connector 183"/>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85" name="TextBox 184"/>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186" name="Straight Arrow Connector 185"/>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87" name="TextBox 186"/>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88" name="Picture 1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pic>
          <p:nvPicPr>
            <p:cNvPr id="190" name="Picture 18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188090" y="3810000"/>
              <a:ext cx="517510" cy="543887"/>
            </a:xfrm>
            <a:prstGeom prst="rect">
              <a:avLst/>
            </a:prstGeom>
          </p:spPr>
        </p:pic>
      </p:grpSp>
    </p:spTree>
    <p:extLst>
      <p:ext uri="{BB962C8B-B14F-4D97-AF65-F5344CB8AC3E}">
        <p14:creationId xmlns:p14="http://schemas.microsoft.com/office/powerpoint/2010/main" val="52496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457200" y="1954239"/>
            <a:ext cx="8229600" cy="3314872"/>
          </a:xfrm>
        </p:spPr>
        <p:txBody>
          <a:bodyPr/>
          <a:lstStyle/>
          <a:p>
            <a:r>
              <a:rPr lang="en-US" dirty="0"/>
              <a:t>Each person corresponds to a row</a:t>
            </a:r>
          </a:p>
        </p:txBody>
      </p:sp>
      <p:graphicFrame>
        <p:nvGraphicFramePr>
          <p:cNvPr id="5" name="Table 4">
            <a:extLst>
              <a:ext uri="{FF2B5EF4-FFF2-40B4-BE49-F238E27FC236}">
                <a16:creationId xmlns:a16="http://schemas.microsoft.com/office/drawing/2014/main" id="{F8CCEB96-299F-D547-ACFD-6E050A8537A9}"/>
              </a:ext>
            </a:extLst>
          </p:cNvPr>
          <p:cNvGraphicFramePr>
            <a:graphicFrameLocks noGrp="1"/>
          </p:cNvGraphicFramePr>
          <p:nvPr/>
        </p:nvGraphicFramePr>
        <p:xfrm>
          <a:off x="786984" y="3087294"/>
          <a:ext cx="6026046" cy="1329690"/>
        </p:xfrm>
        <a:graphic>
          <a:graphicData uri="http://schemas.openxmlformats.org/drawingml/2006/table">
            <a:tbl>
              <a:tblPr firstRow="1" bandRow="1">
                <a:tableStyleId>{5C22544A-7EE6-4342-B048-85BDC9FD1C3A}</a:tableStyleId>
              </a:tblPr>
              <a:tblGrid>
                <a:gridCol w="1500836">
                  <a:extLst>
                    <a:ext uri="{9D8B030D-6E8A-4147-A177-3AD203B41FA5}">
                      <a16:colId xmlns:a16="http://schemas.microsoft.com/office/drawing/2014/main" val="1001164530"/>
                    </a:ext>
                  </a:extLst>
                </a:gridCol>
                <a:gridCol w="1500836">
                  <a:extLst>
                    <a:ext uri="{9D8B030D-6E8A-4147-A177-3AD203B41FA5}">
                      <a16:colId xmlns:a16="http://schemas.microsoft.com/office/drawing/2014/main" val="1119694414"/>
                    </a:ext>
                  </a:extLst>
                </a:gridCol>
                <a:gridCol w="3024374">
                  <a:extLst>
                    <a:ext uri="{9D8B030D-6E8A-4147-A177-3AD203B41FA5}">
                      <a16:colId xmlns:a16="http://schemas.microsoft.com/office/drawing/2014/main" val="2322566624"/>
                    </a:ext>
                  </a:extLst>
                </a:gridCol>
              </a:tblGrid>
              <a:tr h="480060">
                <a:tc>
                  <a:txBody>
                    <a:bodyPr/>
                    <a:lstStyle/>
                    <a:p>
                      <a:r>
                        <a:rPr lang="en-US" sz="1400" b="1" dirty="0" err="1">
                          <a:latin typeface="+mn-lt"/>
                        </a:rPr>
                        <a:t>Subject_id</a:t>
                      </a:r>
                      <a:endParaRPr lang="en-US" sz="1400" b="1" dirty="0">
                        <a:latin typeface="+mn-lt"/>
                      </a:endParaRPr>
                    </a:p>
                  </a:txBody>
                  <a:tcPr marL="68580" marR="68580" marT="34290" marB="34290"/>
                </a:tc>
                <a:tc>
                  <a:txBody>
                    <a:bodyPr/>
                    <a:lstStyle/>
                    <a:p>
                      <a:r>
                        <a:rPr lang="en-US" sz="1400" b="1" dirty="0">
                          <a:latin typeface="+mn-lt"/>
                        </a:rPr>
                        <a:t>Cohort start date</a:t>
                      </a:r>
                    </a:p>
                  </a:txBody>
                  <a:tcPr marL="68580" marR="68580" marT="34290" marB="34290"/>
                </a:tc>
                <a:tc>
                  <a:txBody>
                    <a:bodyPr/>
                    <a:lstStyle/>
                    <a:p>
                      <a:r>
                        <a:rPr lang="en-US" sz="1400" b="1" dirty="0">
                          <a:latin typeface="+mn-lt"/>
                        </a:rPr>
                        <a:t>Has outcome during TAR</a:t>
                      </a:r>
                    </a:p>
                  </a:txBody>
                  <a:tcPr marL="68580" marR="68580" marT="34290" marB="34290">
                    <a:solidFill>
                      <a:srgbClr val="C00000"/>
                    </a:solidFill>
                  </a:tcPr>
                </a:tc>
                <a:extLst>
                  <a:ext uri="{0D108BD9-81ED-4DB2-BD59-A6C34878D82A}">
                    <a16:rowId xmlns:a16="http://schemas.microsoft.com/office/drawing/2014/main" val="3050997697"/>
                  </a:ext>
                </a:extLst>
              </a:tr>
              <a:tr h="278130">
                <a:tc>
                  <a:txBody>
                    <a:bodyPr/>
                    <a:lstStyle/>
                    <a:p>
                      <a:r>
                        <a:rPr lang="en-US" sz="1100" dirty="0"/>
                        <a:t>3454102</a:t>
                      </a:r>
                    </a:p>
                  </a:txBody>
                  <a:tcPr marL="68580" marR="68580" marT="34290" marB="34290"/>
                </a:tc>
                <a:tc>
                  <a:txBody>
                    <a:bodyPr/>
                    <a:lstStyle/>
                    <a:p>
                      <a:r>
                        <a:rPr lang="en-US" sz="1100" dirty="0"/>
                        <a:t>2012-01-02</a:t>
                      </a:r>
                    </a:p>
                  </a:txBody>
                  <a:tcPr marL="68580" marR="68580" marT="34290" marB="34290"/>
                </a:tc>
                <a:tc>
                  <a:txBody>
                    <a:bodyPr/>
                    <a:lstStyle/>
                    <a:p>
                      <a:r>
                        <a:rPr lang="en-US" sz="1100" dirty="0"/>
                        <a:t>1 (Yes)</a:t>
                      </a:r>
                    </a:p>
                  </a:txBody>
                  <a:tcPr marL="68580" marR="68580" marT="34290" marB="34290">
                    <a:solidFill>
                      <a:schemeClr val="tx2">
                        <a:lumMod val="60000"/>
                        <a:lumOff val="40000"/>
                      </a:schemeClr>
                    </a:solidFill>
                  </a:tcPr>
                </a:tc>
                <a:extLst>
                  <a:ext uri="{0D108BD9-81ED-4DB2-BD59-A6C34878D82A}">
                    <a16:rowId xmlns:a16="http://schemas.microsoft.com/office/drawing/2014/main" val="2577259623"/>
                  </a:ext>
                </a:extLst>
              </a:tr>
              <a:tr h="278130">
                <a:tc>
                  <a:txBody>
                    <a:bodyPr/>
                    <a:lstStyle/>
                    <a:p>
                      <a:r>
                        <a:rPr lang="en-US" sz="1100" dirty="0"/>
                        <a:t>105454</a:t>
                      </a:r>
                    </a:p>
                  </a:txBody>
                  <a:tcPr marL="68580" marR="68580" marT="34290" marB="34290"/>
                </a:tc>
                <a:tc>
                  <a:txBody>
                    <a:bodyPr/>
                    <a:lstStyle/>
                    <a:p>
                      <a:r>
                        <a:rPr lang="en-US" sz="1100" dirty="0"/>
                        <a:t>2012-08-12</a:t>
                      </a:r>
                    </a:p>
                  </a:txBody>
                  <a:tcPr marL="68580" marR="68580" marT="34290" marB="34290"/>
                </a:tc>
                <a:tc>
                  <a:txBody>
                    <a:bodyPr/>
                    <a:lstStyle/>
                    <a:p>
                      <a:r>
                        <a:rPr lang="en-US" sz="1100" dirty="0"/>
                        <a:t>0 (No)</a:t>
                      </a:r>
                    </a:p>
                  </a:txBody>
                  <a:tcPr marL="68580" marR="68580" marT="34290" marB="34290">
                    <a:solidFill>
                      <a:schemeClr val="tx2">
                        <a:lumMod val="60000"/>
                        <a:lumOff val="40000"/>
                      </a:schemeClr>
                    </a:solidFill>
                  </a:tcPr>
                </a:tc>
                <a:extLst>
                  <a:ext uri="{0D108BD9-81ED-4DB2-BD59-A6C34878D82A}">
                    <a16:rowId xmlns:a16="http://schemas.microsoft.com/office/drawing/2014/main" val="2287192927"/>
                  </a:ext>
                </a:extLst>
              </a:tr>
              <a:tr h="278130">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r>
                        <a:rPr lang="en-US" sz="1100" dirty="0"/>
                        <a:t>…</a:t>
                      </a:r>
                    </a:p>
                  </a:txBody>
                  <a:tcPr marL="68580" marR="68580" marT="34290" marB="34290">
                    <a:solidFill>
                      <a:schemeClr val="tx2">
                        <a:lumMod val="60000"/>
                        <a:lumOff val="40000"/>
                      </a:schemeClr>
                    </a:solidFill>
                  </a:tcPr>
                </a:tc>
                <a:extLst>
                  <a:ext uri="{0D108BD9-81ED-4DB2-BD59-A6C34878D82A}">
                    <a16:rowId xmlns:a16="http://schemas.microsoft.com/office/drawing/2014/main" val="3795364404"/>
                  </a:ext>
                </a:extLst>
              </a:tr>
            </a:tbl>
          </a:graphicData>
        </a:graphic>
      </p:graphicFrame>
      <p:sp>
        <p:nvSpPr>
          <p:cNvPr id="7" name="TextBox 6">
            <a:extLst>
              <a:ext uri="{FF2B5EF4-FFF2-40B4-BE49-F238E27FC236}">
                <a16:creationId xmlns:a16="http://schemas.microsoft.com/office/drawing/2014/main" id="{B7B76FC4-C318-7541-922B-C9C653644200}"/>
              </a:ext>
            </a:extLst>
          </p:cNvPr>
          <p:cNvSpPr txBox="1"/>
          <p:nvPr/>
        </p:nvSpPr>
        <p:spPr>
          <a:xfrm>
            <a:off x="3257862" y="2733255"/>
            <a:ext cx="2046158" cy="253916"/>
          </a:xfrm>
          <a:prstGeom prst="rect">
            <a:avLst/>
          </a:prstGeom>
          <a:noFill/>
        </p:spPr>
        <p:txBody>
          <a:bodyPr wrap="square" rtlCol="0">
            <a:spAutoFit/>
          </a:bodyPr>
          <a:lstStyle/>
          <a:p>
            <a:r>
              <a:rPr lang="en-US" sz="1050" b="1" dirty="0"/>
              <a:t>Labelled classification data</a:t>
            </a:r>
          </a:p>
        </p:txBody>
      </p:sp>
      <p:sp>
        <p:nvSpPr>
          <p:cNvPr id="13" name="TextBox 12">
            <a:extLst>
              <a:ext uri="{FF2B5EF4-FFF2-40B4-BE49-F238E27FC236}">
                <a16:creationId xmlns:a16="http://schemas.microsoft.com/office/drawing/2014/main" id="{FB529497-3547-F74B-8CC9-68699BADD6C7}"/>
              </a:ext>
            </a:extLst>
          </p:cNvPr>
          <p:cNvSpPr txBox="1"/>
          <p:nvPr/>
        </p:nvSpPr>
        <p:spPr>
          <a:xfrm>
            <a:off x="2903647" y="4738216"/>
            <a:ext cx="2754587" cy="623246"/>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This gives us our labels for each subject!</a:t>
            </a:r>
          </a:p>
        </p:txBody>
      </p:sp>
    </p:spTree>
    <p:extLst>
      <p:ext uri="{BB962C8B-B14F-4D97-AF65-F5344CB8AC3E}">
        <p14:creationId xmlns:p14="http://schemas.microsoft.com/office/powerpoint/2010/main" val="335771609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4C77E58B18764BA9F4485A4FB4C2A4" ma:contentTypeVersion="6" ma:contentTypeDescription="Create a new document." ma:contentTypeScope="" ma:versionID="3a953334edd8eff74c2e6ab20c79739b">
  <xsd:schema xmlns:xsd="http://www.w3.org/2001/XMLSchema" xmlns:xs="http://www.w3.org/2001/XMLSchema" xmlns:p="http://schemas.microsoft.com/office/2006/metadata/properties" xmlns:ns2="6aa4acca-6ce2-4a89-886c-179c5d781235" targetNamespace="http://schemas.microsoft.com/office/2006/metadata/properties" ma:root="true" ma:fieldsID="c0f23dd8616ac65f7b9becc58c7b1116" ns2:_="">
    <xsd:import namespace="6aa4acca-6ce2-4a89-886c-179c5d7812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4acca-6ce2-4a89-886c-179c5d7812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A3A09A-61ED-4EAF-8329-B9E8D59E281E}">
  <ds:schemaRefs>
    <ds:schemaRef ds:uri="http://www.w3.org/XML/1998/namespace"/>
    <ds:schemaRef ds:uri="http://schemas.microsoft.com/office/2006/metadata/properties"/>
    <ds:schemaRef ds:uri="http://purl.org/dc/elements/1.1/"/>
    <ds:schemaRef ds:uri="http://purl.org/dc/dcmitype/"/>
    <ds:schemaRef ds:uri="http://schemas.microsoft.com/office/2006/documentManagement/types"/>
    <ds:schemaRef ds:uri="6aa4acca-6ce2-4a89-886c-179c5d781235"/>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C6465A5B-EB83-4500-A0B7-B13B8237D7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a4acca-6ce2-4a89-886c-179c5d7812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58F0A2-F3E3-46DF-9160-CBE0945AA0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4290</TotalTime>
  <Words>12728</Words>
  <Application>Microsoft Macintosh PowerPoint</Application>
  <PresentationFormat>On-screen Show (4:3)</PresentationFormat>
  <Paragraphs>2694</Paragraphs>
  <Slides>181</Slides>
  <Notes>62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181</vt:i4>
      </vt:variant>
    </vt:vector>
  </HeadingPairs>
  <TitlesOfParts>
    <vt:vector size="187" baseType="lpstr">
      <vt:lpstr>-apple-system</vt:lpstr>
      <vt:lpstr>Arial</vt:lpstr>
      <vt:lpstr>Calibri</vt:lpstr>
      <vt:lpstr>Times New Roman</vt:lpstr>
      <vt:lpstr>Wingdings</vt:lpstr>
      <vt:lpstr>Office Theme</vt:lpstr>
      <vt:lpstr> OHDSI Tutorial:  Patient-level predictive modelling in observational healthcare data</vt:lpstr>
      <vt:lpstr>The journey toward Patient-Level Prediction</vt:lpstr>
      <vt:lpstr>Faculty</vt:lpstr>
      <vt:lpstr>Welcome to the Patient-Level Prediction Tutorial</vt:lpstr>
      <vt:lpstr>OHDSI’s Mission</vt:lpstr>
      <vt:lpstr>A caricature of the patient journey</vt:lpstr>
      <vt:lpstr>Questions asked across the patient journey</vt:lpstr>
      <vt:lpstr>Complementary evidence to inform the patient journey</vt:lpstr>
      <vt:lpstr>Today’s Agenda</vt:lpstr>
      <vt:lpstr>Selection of prediction problem</vt:lpstr>
      <vt:lpstr>Prediction Problem Definition</vt:lpstr>
      <vt:lpstr>What are the key inputs to a patient-level prediction study?</vt:lpstr>
      <vt:lpstr>Types of prediction problems in healthcare</vt:lpstr>
      <vt:lpstr>Types of prediction problems in healthcare</vt:lpstr>
      <vt:lpstr>Types of prediction problems in healthcare</vt:lpstr>
      <vt:lpstr>Types of prediction problems in healthcare</vt:lpstr>
      <vt:lpstr>Types of prediction problems in healthcare</vt:lpstr>
      <vt:lpstr>Types of prediction problems in healthcare</vt:lpstr>
      <vt:lpstr>Types of prediction problems in healthcare</vt:lpstr>
      <vt:lpstr>What is your prediction problem?</vt:lpstr>
      <vt:lpstr>PowerPoint Presentation</vt:lpstr>
      <vt:lpstr>What is your prediction problem?</vt:lpstr>
      <vt:lpstr>Group Discussion</vt:lpstr>
      <vt:lpstr>Today’s Agenda</vt:lpstr>
      <vt:lpstr>What is Patient-Level Prediction?</vt:lpstr>
      <vt:lpstr>Learning Objectives</vt:lpstr>
      <vt:lpstr>Clinicians are confronted with prediction questions on a daily basis. What options do they have?</vt:lpstr>
      <vt:lpstr>Problem definition</vt:lpstr>
      <vt:lpstr>What are the key inputs to a patient-level prediction study?</vt:lpstr>
      <vt:lpstr>Difference between explanatory models and prediction models</vt:lpstr>
      <vt:lpstr>Different interpretations of ”Model”</vt:lpstr>
      <vt:lpstr>Some definitions</vt:lpstr>
      <vt:lpstr>Explanatory modelling versus Predictive analytics</vt:lpstr>
      <vt:lpstr>Why should we avoid the term “Risk Factor”</vt:lpstr>
      <vt:lpstr>How to interpret beta values in a logistic regression prediction model?</vt:lpstr>
      <vt:lpstr>Why is predictive modelling still valuable?</vt:lpstr>
      <vt:lpstr>Types of prediction problems in healthcare</vt:lpstr>
      <vt:lpstr>Questions?</vt:lpstr>
      <vt:lpstr>Growing interest in prediction modelling</vt:lpstr>
      <vt:lpstr>Reviews of published prediction models</vt:lpstr>
      <vt:lpstr>Predicting Stroke in patients with atrial fibrillation</vt:lpstr>
      <vt:lpstr>How to define the CHADS2 patient-level prediction problem?</vt:lpstr>
      <vt:lpstr>Current status of predictive modelling</vt:lpstr>
      <vt:lpstr>Current status of predictive modelling</vt:lpstr>
      <vt:lpstr>OHDSI Mission for Patient-Level Prediction</vt:lpstr>
      <vt:lpstr>Part 2: How to build and validate a prediction model?</vt:lpstr>
      <vt:lpstr>Prediction Model Development</vt:lpstr>
      <vt:lpstr>Prediction Model Development</vt:lpstr>
      <vt:lpstr>Prediction Model Development</vt:lpstr>
      <vt:lpstr>Prediction Model Development</vt:lpstr>
      <vt:lpstr>Model Training</vt:lpstr>
      <vt:lpstr>Models and Algorithms</vt:lpstr>
      <vt:lpstr>Model selection is an empirical process</vt:lpstr>
      <vt:lpstr>OHDSI Model Selection Strategy</vt:lpstr>
      <vt:lpstr>Patient-Level Prediction Roadmap</vt:lpstr>
      <vt:lpstr>Model Validation</vt:lpstr>
      <vt:lpstr>How to assess discrimination?</vt:lpstr>
      <vt:lpstr>Receiver Operator Characteristic (ROC) curve</vt:lpstr>
      <vt:lpstr>Calibration</vt:lpstr>
      <vt:lpstr>Calibration Assessment</vt:lpstr>
      <vt:lpstr>External Validation</vt:lpstr>
      <vt:lpstr>Patient-Level Prediction Roadmap</vt:lpstr>
      <vt:lpstr>Dissemination</vt:lpstr>
      <vt:lpstr>Patient-Level Prediction Roadmap</vt:lpstr>
      <vt:lpstr>Questions?</vt:lpstr>
      <vt:lpstr>Part 3:  Prediction in Patients with Pharmaceutically Treated Depression</vt:lpstr>
      <vt:lpstr>Problem definition</vt:lpstr>
      <vt:lpstr>Target (T) Cohort Definition</vt:lpstr>
      <vt:lpstr>Setting</vt:lpstr>
      <vt:lpstr>Model Discrimination Stroke</vt:lpstr>
      <vt:lpstr>Model Discrimination</vt:lpstr>
      <vt:lpstr>Model Discrimination</vt:lpstr>
      <vt:lpstr>Outcomes with AUC &gt; 0.75</vt:lpstr>
      <vt:lpstr>Model Discrimination</vt:lpstr>
      <vt:lpstr>Model Discrimination</vt:lpstr>
      <vt:lpstr>External Validation</vt:lpstr>
      <vt:lpstr>What did we achieve so far?</vt:lpstr>
      <vt:lpstr>Further Reading if you got very interested!</vt:lpstr>
      <vt:lpstr>Let’s take a 15 min break</vt:lpstr>
      <vt:lpstr>Today’s Agenda</vt:lpstr>
      <vt:lpstr>Learning The PLP Framework</vt:lpstr>
      <vt:lpstr>Prediction Process</vt:lpstr>
      <vt:lpstr>Prediction Process</vt:lpstr>
      <vt:lpstr>Our Data</vt:lpstr>
      <vt:lpstr>Defining Prediction Problem</vt:lpstr>
      <vt:lpstr>Prediction Question</vt:lpstr>
      <vt:lpstr>Extracting Labelled Data</vt:lpstr>
      <vt:lpstr>Target Cohort Logic for Atrial Fibrilation</vt:lpstr>
      <vt:lpstr>Target Cohort Table for Atrial Fibrilation</vt:lpstr>
      <vt:lpstr>Outcome Cohort Logic for Ischemic Stroke</vt:lpstr>
      <vt:lpstr>Outcome Cohort For Ischemic Stroke</vt:lpstr>
      <vt:lpstr>Extracting Labelled Data</vt:lpstr>
      <vt:lpstr>Extracting Labelled Data</vt:lpstr>
      <vt:lpstr>Extracting Labelled Data</vt:lpstr>
      <vt:lpstr>Extracting Labelled Data</vt:lpstr>
      <vt:lpstr>Extracting Labelled Data</vt:lpstr>
      <vt:lpstr>Extracting Labelled Data</vt:lpstr>
      <vt:lpstr>We have this for many patients</vt:lpstr>
      <vt:lpstr>Extracting Labelled Data</vt:lpstr>
      <vt:lpstr>Now Use Baseline to Construct Covariates</vt:lpstr>
      <vt:lpstr>Covariates </vt:lpstr>
      <vt:lpstr>Extracting Labelled Data</vt:lpstr>
      <vt:lpstr>Population Settings</vt:lpstr>
      <vt:lpstr>Population Settings</vt:lpstr>
      <vt:lpstr>Imaging your cohort looks like this:</vt:lpstr>
      <vt:lpstr>Imaging your cohort looks like this:</vt:lpstr>
      <vt:lpstr>Imaging your cohort looks like this:</vt:lpstr>
      <vt:lpstr>Imaging your cohort looks like this:</vt:lpstr>
      <vt:lpstr>Population Settings</vt:lpstr>
      <vt:lpstr>Imaging your cohort looks like this:</vt:lpstr>
      <vt:lpstr>Imaging your cohort looks like this:</vt:lpstr>
      <vt:lpstr>Imaging your cohort looks like this:</vt:lpstr>
      <vt:lpstr>Population Settings</vt:lpstr>
      <vt:lpstr>Imaging your cohort looks like this:</vt:lpstr>
      <vt:lpstr>Imaging your cohort looks like this:</vt:lpstr>
      <vt:lpstr>Imaging your cohort looks like this:</vt:lpstr>
      <vt:lpstr>Imaging your cohort looks like this:</vt:lpstr>
      <vt:lpstr>Population Settings</vt:lpstr>
      <vt:lpstr>Imaging your cohort looks like this:</vt:lpstr>
      <vt:lpstr>Imaging your cohort looks like this:</vt:lpstr>
      <vt:lpstr>Imaging your cohort looks like this:</vt:lpstr>
      <vt:lpstr>Imaging your cohort looks like this:</vt:lpstr>
      <vt:lpstr>PowerPoint Presentation</vt:lpstr>
      <vt:lpstr>Prediction Process</vt:lpstr>
      <vt:lpstr>Train/Test Data Settings</vt:lpstr>
      <vt:lpstr>Training Classifier</vt:lpstr>
      <vt:lpstr>Training Settings</vt:lpstr>
      <vt:lpstr>Library of classifiers built in</vt:lpstr>
      <vt:lpstr>What are hyper-parameters?</vt:lpstr>
      <vt:lpstr>Over vs Under fitting</vt:lpstr>
      <vt:lpstr>Over vs Under fitting</vt:lpstr>
      <vt:lpstr>PowerPoint Presentation</vt:lpstr>
      <vt:lpstr>Prediction Process</vt:lpstr>
      <vt:lpstr>PowerPoint Presentation</vt:lpstr>
      <vt:lpstr>PowerPoint Presentation</vt:lpstr>
      <vt:lpstr>Demo: Using Atlas to design a PLP study</vt:lpstr>
      <vt:lpstr>Demo: Building the R package</vt:lpstr>
      <vt:lpstr>Demo: Viewing the Shiny App</vt:lpstr>
      <vt:lpstr>Demo: Creating the validation package and adding to github</vt:lpstr>
      <vt:lpstr>Demo: Creating the journal paper template</vt:lpstr>
      <vt:lpstr>Questions?</vt:lpstr>
      <vt:lpstr>Today’s Agenda</vt:lpstr>
      <vt:lpstr>Transparent Reporting of a multivariable prediction model for Individual Prognosis Or Diagnosis (TRIPOD)</vt:lpstr>
      <vt:lpstr>Agenda</vt:lpstr>
      <vt:lpstr>Requirements for clinical implementation</vt:lpstr>
      <vt:lpstr>Requirements for clinical implementation</vt:lpstr>
      <vt:lpstr>PowerPoint Presentation</vt:lpstr>
      <vt:lpstr>1 Title</vt:lpstr>
      <vt:lpstr>3 Background and Objectives</vt:lpstr>
      <vt:lpstr>4 Methods - Source of Data</vt:lpstr>
      <vt:lpstr>6 Methods- Outcome</vt:lpstr>
      <vt:lpstr>7 Methods- Predictors</vt:lpstr>
      <vt:lpstr>10 Methods - Statistics</vt:lpstr>
      <vt:lpstr>15 Results – Model Specification</vt:lpstr>
      <vt:lpstr>16 Results - Performance</vt:lpstr>
      <vt:lpstr>Small Group Discussion</vt:lpstr>
      <vt:lpstr>Quiz time!</vt:lpstr>
      <vt:lpstr>Online training environment</vt:lpstr>
      <vt:lpstr>PowerPoint Presentation</vt:lpstr>
      <vt:lpstr>Today’s Agenda</vt:lpstr>
      <vt:lpstr>Exercise:  Guided tour through implementing patient-level prediction  </vt:lpstr>
      <vt:lpstr>Task (Modified CHADS2 model)</vt:lpstr>
      <vt:lpstr>Example</vt:lpstr>
      <vt:lpstr>DEMO</vt:lpstr>
      <vt:lpstr>Predicting Stroke in Patients with Atrial Fibrillation: OPTUM results </vt:lpstr>
      <vt:lpstr>Let’s take a 15 min break</vt:lpstr>
      <vt:lpstr>Today’s Agenda</vt:lpstr>
      <vt:lpstr>Exercise:  Design and implement your own patient-level prediction</vt:lpstr>
      <vt:lpstr>Exercise</vt:lpstr>
      <vt:lpstr>Things to Explore</vt:lpstr>
      <vt:lpstr>Today’s Agenda</vt:lpstr>
      <vt:lpstr>PowerPoint Presentation</vt:lpstr>
      <vt:lpstr>Lessons Learned</vt:lpstr>
      <vt:lpstr>What’s Next?</vt:lpstr>
      <vt:lpstr>Large-Scale Patient-Level Prediction not the Future!</vt:lpstr>
      <vt:lpstr>Join the PLP Community</vt:lpstr>
      <vt:lpstr>Continuation of the PLP Journey</vt:lpstr>
      <vt:lpstr>Thank you!</vt:lpstr>
      <vt:lpstr>Faculty</vt:lpstr>
      <vt:lpstr>Tutorial improvement</vt:lpstr>
      <vt:lpstr>Questions? Drop us an email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OHDSI Tutorial:  Patient-level predictive modelling in observational healthcare data</dc:title>
  <dc:creator>Peter Rijnbeek</dc:creator>
  <cp:lastModifiedBy>Peter Rijnbeek</cp:lastModifiedBy>
  <cp:revision>6</cp:revision>
  <cp:lastPrinted>2018-10-13T12:05:45Z</cp:lastPrinted>
  <dcterms:created xsi:type="dcterms:W3CDTF">2018-10-11T16:22:23Z</dcterms:created>
  <dcterms:modified xsi:type="dcterms:W3CDTF">2019-09-17T11:36:06Z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4096">
    <vt:lpwstr>6</vt:lpwstr>
  </property>
  <property fmtid="{D5CDD505-2E9C-101B-9397-08002B2CF9AE}" pid="3" name="ContentTypeId">
    <vt:lpwstr>0x010100764C77E58B18764BA9F4485A4FB4C2A4</vt:lpwstr>
  </property>
  <property fmtid="{D5CDD505-2E9C-101B-9397-08002B2CF9AE}" pid="4" name="AuthorIds_UIVersion_2560">
    <vt:lpwstr>6</vt:lpwstr>
  </property>
</Properties>
</file>